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3"/>
  </p:notesMasterIdLst>
  <p:sldIdLst>
    <p:sldId id="315" r:id="rId2"/>
    <p:sldId id="330" r:id="rId3"/>
    <p:sldId id="371" r:id="rId4"/>
    <p:sldId id="331" r:id="rId5"/>
    <p:sldId id="415" r:id="rId6"/>
    <p:sldId id="333" r:id="rId7"/>
    <p:sldId id="274" r:id="rId8"/>
    <p:sldId id="273" r:id="rId9"/>
    <p:sldId id="275" r:id="rId10"/>
    <p:sldId id="277" r:id="rId11"/>
    <p:sldId id="421" r:id="rId12"/>
    <p:sldId id="326" r:id="rId13"/>
    <p:sldId id="281" r:id="rId14"/>
    <p:sldId id="285" r:id="rId15"/>
    <p:sldId id="290" r:id="rId16"/>
    <p:sldId id="287" r:id="rId17"/>
    <p:sldId id="292" r:id="rId18"/>
    <p:sldId id="414" r:id="rId19"/>
    <p:sldId id="339" r:id="rId20"/>
    <p:sldId id="373" r:id="rId21"/>
    <p:sldId id="374" r:id="rId22"/>
    <p:sldId id="422" r:id="rId23"/>
    <p:sldId id="356" r:id="rId24"/>
    <p:sldId id="420" r:id="rId25"/>
    <p:sldId id="419" r:id="rId26"/>
    <p:sldId id="417" r:id="rId27"/>
    <p:sldId id="418" r:id="rId28"/>
    <p:sldId id="358" r:id="rId29"/>
    <p:sldId id="359" r:id="rId30"/>
    <p:sldId id="360" r:id="rId31"/>
    <p:sldId id="376" r:id="rId32"/>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3300"/>
    <a:srgbClr val="FF6600"/>
    <a:srgbClr val="FFFF99"/>
    <a:srgbClr val="CC0099"/>
    <a:srgbClr val="FF99FF"/>
    <a:srgbClr val="FF66FF"/>
    <a:srgbClr val="666699"/>
    <a:srgbClr val="FF66CC"/>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7" autoAdjust="0"/>
    <p:restoredTop sz="70696" autoAdjust="0"/>
  </p:normalViewPr>
  <p:slideViewPr>
    <p:cSldViewPr>
      <p:cViewPr varScale="1">
        <p:scale>
          <a:sx n="73" d="100"/>
          <a:sy n="73" d="100"/>
        </p:scale>
        <p:origin x="-11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BRASW43\pesquisa\NOVO%20GERAL\NOVA%20ORGANIZA&#199;&#195;O%20REDE\SUPORTE%20T&#201;CNICO\Projetos%20Aplica&#231;&#227;o\UMAMI\Projetos%20clientes\Semalo%20(snack)\Batata%20chips-2010\Redu&#231;&#227;o%2025%25%20de%20s&#243;dio\Triangular%20-batata%20chips_1108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CR"/>
  <c:style val="26"/>
  <c:chart>
    <c:autoTitleDeleted val="1"/>
    <c:view3D>
      <c:perspective val="0"/>
    </c:view3D>
    <c:plotArea>
      <c:layout/>
      <c:pie3DChart>
        <c:varyColors val="1"/>
        <c:ser>
          <c:idx val="0"/>
          <c:order val="0"/>
          <c:explosion val="19"/>
          <c:dPt>
            <c:idx val="0"/>
            <c:explosion val="8"/>
          </c:dPt>
          <c:dLbls>
            <c:dLbl>
              <c:idx val="0"/>
              <c:tx>
                <c:rich>
                  <a:bodyPr/>
                  <a:lstStyle/>
                  <a:p>
                    <a:r>
                      <a:rPr lang="en-US" sz="1400" smtClean="0"/>
                      <a:t>33%</a:t>
                    </a:r>
                    <a:endParaRPr lang="en-US" dirty="0"/>
                  </a:p>
                </c:rich>
              </c:tx>
              <c:showPercent val="1"/>
            </c:dLbl>
            <c:dLbl>
              <c:idx val="1"/>
              <c:tx>
                <c:rich>
                  <a:bodyPr/>
                  <a:lstStyle/>
                  <a:p>
                    <a:r>
                      <a:rPr lang="en-US" sz="1400" smtClean="0"/>
                      <a:t>67%</a:t>
                    </a:r>
                    <a:endParaRPr lang="en-US"/>
                  </a:p>
                </c:rich>
              </c:tx>
              <c:showPercent val="1"/>
            </c:dLbl>
            <c:numFmt formatCode="0%" sourceLinked="0"/>
            <c:txPr>
              <a:bodyPr/>
              <a:lstStyle/>
              <a:p>
                <a:pPr>
                  <a:defRPr sz="1400" b="1">
                    <a:solidFill>
                      <a:schemeClr val="bg1"/>
                    </a:solidFill>
                  </a:defRPr>
                </a:pPr>
                <a:endParaRPr lang="es-CR"/>
              </a:p>
            </c:txPr>
            <c:showPercent val="1"/>
            <c:showLeaderLines val="1"/>
          </c:dLbls>
          <c:cat>
            <c:strRef>
              <c:f>'[1]Padrão X Teste'!$C$47:$C$48</c:f>
              <c:strCache>
                <c:ptCount val="2"/>
                <c:pt idx="0">
                  <c:v>Acertos</c:v>
                </c:pt>
                <c:pt idx="1">
                  <c:v>Erros</c:v>
                </c:pt>
              </c:strCache>
            </c:strRef>
          </c:cat>
          <c:val>
            <c:numRef>
              <c:f>'Padrão X Teste Batata Chips'!$D$44:$D$45</c:f>
              <c:numCache>
                <c:formatCode>General</c:formatCode>
                <c:ptCount val="2"/>
                <c:pt idx="0">
                  <c:v>12</c:v>
                </c:pt>
                <c:pt idx="1">
                  <c:v>18</c:v>
                </c:pt>
              </c:numCache>
            </c:numRef>
          </c:val>
        </c:ser>
        <c:dLbls>
          <c:showPercent val="1"/>
        </c:dLbls>
      </c:pie3DChart>
    </c:plotArea>
    <c:legend>
      <c:legendPos val="r"/>
      <c:txPr>
        <a:bodyPr/>
        <a:lstStyle/>
        <a:p>
          <a:pPr>
            <a:defRPr sz="1400"/>
          </a:pPr>
          <a:endParaRPr lang="es-CR"/>
        </a:p>
      </c:txPr>
    </c:legend>
    <c:plotVisOnly val="1"/>
    <c:dispBlanksAs val="zero"/>
  </c:chart>
  <c:txPr>
    <a:bodyPr/>
    <a:lstStyle/>
    <a:p>
      <a:pPr>
        <a:defRPr sz="1800"/>
      </a:pPr>
      <a:endParaRPr lang="es-CR"/>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image" Target="../media/image42.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drawings/drawing1.xml><?xml version="1.0" encoding="utf-8"?>
<c:userShapes xmlns:c="http://schemas.openxmlformats.org/drawingml/2006/chart">
  <cdr:relSizeAnchor xmlns:cdr="http://schemas.openxmlformats.org/drawingml/2006/chartDrawing">
    <cdr:from>
      <cdr:x>0</cdr:x>
      <cdr:y>0.88372</cdr:y>
    </cdr:from>
    <cdr:to>
      <cdr:x>0.98859</cdr:x>
      <cdr:y>0.96656</cdr:y>
    </cdr:to>
    <cdr:sp macro="" textlink="">
      <cdr:nvSpPr>
        <cdr:cNvPr id="2" name="CaixaDeTexto 1"/>
        <cdr:cNvSpPr txBox="1"/>
      </cdr:nvSpPr>
      <cdr:spPr>
        <a:xfrm xmlns:a="http://schemas.openxmlformats.org/drawingml/2006/main">
          <a:off x="0" y="2714641"/>
          <a:ext cx="3672407" cy="254471"/>
        </a:xfrm>
        <a:prstGeom xmlns:a="http://schemas.openxmlformats.org/drawingml/2006/main" prst="rect">
          <a:avLst/>
        </a:prstGeom>
      </cdr:spPr>
      <cdr:txBody>
        <a:bodyPr xmlns:a="http://schemas.openxmlformats.org/drawingml/2006/main" wrap="square" rtlCol="0" anchor="ctr"/>
        <a:lstStyle xmlns:a="http://schemas.openxmlformats.org/drawingml/2006/main"/>
        <a:p xmlns:a="http://schemas.openxmlformats.org/drawingml/2006/main">
          <a:pPr algn="ctr"/>
          <a:r>
            <a:rPr lang="es-ES" sz="1400" b="0" noProof="0" smtClean="0"/>
            <a:t>No hubo diferencia significativa entre las muestras</a:t>
          </a:r>
          <a:endParaRPr lang="es-ES" sz="1400" b="0" noProof="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B06BD3C3-2013-49EC-9C06-FFF903D6F664}" type="datetimeFigureOut">
              <a:rPr lang="pt-BR"/>
              <a:pPr>
                <a:defRPr/>
              </a:pPr>
              <a:t>11/03/2015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E378339-78C2-485C-8562-2464C0678809}" type="slidenum">
              <a:rPr lang="pt-BR"/>
              <a:pPr>
                <a:defRPr/>
              </a:pPr>
              <a:t>‹Nº›</a:t>
            </a:fld>
            <a:endParaRPr lang="pt-BR"/>
          </a:p>
        </p:txBody>
      </p:sp>
    </p:spTree>
    <p:extLst>
      <p:ext uri="{BB962C8B-B14F-4D97-AF65-F5344CB8AC3E}">
        <p14:creationId xmlns:p14="http://schemas.microsoft.com/office/powerpoint/2010/main" xmlns="" val="554099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3BB76AE4-CBF6-47B9-A2DF-E37070B83B48}" type="slidenum">
              <a:rPr lang="pt-BR"/>
              <a:pPr/>
              <a:t>18</a:t>
            </a:fld>
            <a:endParaRPr lang="pt-BR"/>
          </a:p>
        </p:txBody>
      </p:sp>
      <p:sp>
        <p:nvSpPr>
          <p:cNvPr id="5123" name="Rectangle 2"/>
          <p:cNvSpPr>
            <a:spLocks noGrp="1" noRot="1" noChangeAspect="1" noChangeArrowheads="1" noTextEdit="1"/>
          </p:cNvSpPr>
          <p:nvPr>
            <p:ph type="sldImg"/>
          </p:nvPr>
        </p:nvSpPr>
        <p:spPr>
          <a:xfrm>
            <a:off x="1141413" y="685800"/>
            <a:ext cx="4573587" cy="3430588"/>
          </a:xfrm>
          <a:ln/>
        </p:spPr>
      </p:sp>
      <p:sp>
        <p:nvSpPr>
          <p:cNvPr id="5124" name="Rectangle 3"/>
          <p:cNvSpPr>
            <a:spLocks noGrp="1" noChangeArrowheads="1"/>
          </p:cNvSpPr>
          <p:nvPr>
            <p:ph type="body" idx="1"/>
          </p:nvPr>
        </p:nvSpPr>
        <p:spPr>
          <a:xfrm>
            <a:off x="915991" y="4343402"/>
            <a:ext cx="5026025" cy="4114800"/>
          </a:xfrm>
          <a:noFill/>
          <a:ln/>
        </p:spPr>
        <p:txBody>
          <a:bodyPr/>
          <a:lstStyle/>
          <a:p>
            <a:pPr eaLnBrk="1" hangingPunct="1"/>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pPr marL="353538" indent="-353538" defTabSz="942767" eaLnBrk="1" hangingPunct="1">
              <a:lnSpc>
                <a:spcPct val="80000"/>
              </a:lnSpc>
              <a:spcBef>
                <a:spcPct val="20000"/>
              </a:spcBef>
              <a:buClr>
                <a:srgbClr val="000000"/>
              </a:buClr>
              <a:buSzPct val="65000"/>
              <a:defRPr/>
            </a:pPr>
            <a:r>
              <a:rPr lang="en-US" dirty="0" smtClean="0"/>
              <a:t>FDA:  Food</a:t>
            </a:r>
            <a:r>
              <a:rPr lang="en-US" baseline="0" dirty="0" smtClean="0"/>
              <a:t> and Drug Administration – USA </a:t>
            </a:r>
          </a:p>
          <a:p>
            <a:pPr marL="353538" indent="-353538" defTabSz="942767" eaLnBrk="1" hangingPunct="1">
              <a:lnSpc>
                <a:spcPct val="80000"/>
              </a:lnSpc>
              <a:spcBef>
                <a:spcPct val="20000"/>
              </a:spcBef>
              <a:buClr>
                <a:srgbClr val="000000"/>
              </a:buClr>
              <a:buSzPct val="65000"/>
              <a:defRPr/>
            </a:pPr>
            <a:r>
              <a:rPr lang="en-US" baseline="0" dirty="0" smtClean="0"/>
              <a:t>Codex </a:t>
            </a:r>
            <a:r>
              <a:rPr lang="en-US" baseline="0" dirty="0" err="1" smtClean="0"/>
              <a:t>Alimentarius</a:t>
            </a:r>
            <a:r>
              <a:rPr lang="en-US" baseline="0" dirty="0" smtClean="0"/>
              <a:t>: </a:t>
            </a:r>
            <a:r>
              <a:rPr lang="en-US" baseline="0" dirty="0" err="1" smtClean="0"/>
              <a:t>comissão</a:t>
            </a:r>
            <a:r>
              <a:rPr lang="en-US" baseline="0" dirty="0" smtClean="0"/>
              <a:t> FAO + OMS </a:t>
            </a:r>
            <a:r>
              <a:rPr lang="en-US" baseline="0" dirty="0" err="1" smtClean="0"/>
              <a:t>criada</a:t>
            </a:r>
            <a:r>
              <a:rPr lang="en-US" baseline="0" dirty="0" smtClean="0"/>
              <a:t> </a:t>
            </a:r>
            <a:r>
              <a:rPr lang="en-US" baseline="0" dirty="0" err="1" smtClean="0"/>
              <a:t>em</a:t>
            </a:r>
            <a:r>
              <a:rPr lang="en-US" baseline="0" dirty="0" smtClean="0"/>
              <a:t> 1963 </a:t>
            </a:r>
            <a:r>
              <a:rPr lang="en-US" baseline="0" dirty="0" err="1" smtClean="0"/>
              <a:t>para</a:t>
            </a:r>
            <a:r>
              <a:rPr lang="en-US" baseline="0" dirty="0" smtClean="0"/>
              <a:t> </a:t>
            </a:r>
            <a:r>
              <a:rPr lang="en-US" baseline="0" dirty="0" err="1" smtClean="0"/>
              <a:t>definição</a:t>
            </a:r>
            <a:r>
              <a:rPr lang="en-US" baseline="0" dirty="0" smtClean="0"/>
              <a:t> </a:t>
            </a:r>
            <a:r>
              <a:rPr lang="pt-BR" dirty="0" smtClean="0"/>
              <a:t>de padrões/normas internacionais que servem de orientação para a indústria de alimentos.</a:t>
            </a:r>
          </a:p>
          <a:p>
            <a:pPr marL="353538" indent="-353538" defTabSz="942767" eaLnBrk="1" hangingPunct="1">
              <a:lnSpc>
                <a:spcPct val="80000"/>
              </a:lnSpc>
              <a:spcBef>
                <a:spcPct val="20000"/>
              </a:spcBef>
              <a:buClr>
                <a:srgbClr val="000000"/>
              </a:buClr>
              <a:buSzPct val="65000"/>
              <a:defRPr/>
            </a:pPr>
            <a:r>
              <a:rPr lang="pt-BR" dirty="0" smtClean="0"/>
              <a:t>JECFA:</a:t>
            </a:r>
            <a:r>
              <a:rPr lang="pt-BR" baseline="0" dirty="0" smtClean="0"/>
              <a:t> comitê de especialistas em toxicologia de aditivos alimentares da OMS</a:t>
            </a:r>
            <a:endParaRPr lang="en-US" dirty="0" smtClean="0"/>
          </a:p>
          <a:p>
            <a:pPr marL="353538" indent="-353538" defTabSz="942767" eaLnBrk="1" hangingPunct="1">
              <a:lnSpc>
                <a:spcPct val="80000"/>
              </a:lnSpc>
              <a:spcBef>
                <a:spcPct val="20000"/>
              </a:spcBef>
              <a:buClr>
                <a:srgbClr val="000000"/>
              </a:buClr>
              <a:buSzPct val="65000"/>
              <a:defRPr/>
            </a:pPr>
            <a:r>
              <a:rPr lang="en-US" dirty="0" err="1" smtClean="0"/>
              <a:t>Brasil</a:t>
            </a:r>
            <a:r>
              <a:rPr lang="en-US" dirty="0" smtClean="0"/>
              <a:t>: </a:t>
            </a:r>
            <a:r>
              <a:rPr lang="pt-BR" sz="2200" dirty="0">
                <a:solidFill>
                  <a:srgbClr val="000000"/>
                </a:solidFill>
                <a:cs typeface="Times New Roman" pitchFamily="18" charset="0"/>
              </a:rPr>
              <a:t>Ministério da Saúde/Agência Nacional de </a:t>
            </a:r>
            <a:r>
              <a:rPr lang="pt-BR" sz="2200" dirty="0" err="1">
                <a:solidFill>
                  <a:srgbClr val="000000"/>
                </a:solidFill>
                <a:cs typeface="Times New Roman" pitchFamily="18" charset="0"/>
              </a:rPr>
              <a:t>Vigilência</a:t>
            </a:r>
            <a:r>
              <a:rPr lang="pt-BR" sz="2200" dirty="0">
                <a:solidFill>
                  <a:srgbClr val="000000"/>
                </a:solidFill>
                <a:cs typeface="Times New Roman" pitchFamily="18" charset="0"/>
              </a:rPr>
              <a:t> Sanitária + </a:t>
            </a:r>
            <a:r>
              <a:rPr lang="pt-BR" sz="2700" dirty="0">
                <a:solidFill>
                  <a:srgbClr val="000000"/>
                </a:solidFill>
                <a:cs typeface="Times New Roman" pitchFamily="18" charset="0"/>
              </a:rPr>
              <a:t>MAPA:</a:t>
            </a:r>
            <a:r>
              <a:rPr lang="pt-BR" sz="2200" dirty="0">
                <a:solidFill>
                  <a:srgbClr val="000000"/>
                </a:solidFill>
                <a:cs typeface="Times New Roman" pitchFamily="18" charset="0"/>
              </a:rPr>
              <a:t> Ministério da Agricultura, Pecuária e Abastecimento </a:t>
            </a:r>
            <a:endParaRPr lang="pt-BR" sz="2200" dirty="0" smtClean="0">
              <a:solidFill>
                <a:srgbClr val="000000"/>
              </a:solidFill>
              <a:cs typeface="Times New Roman" pitchFamily="18" charset="0"/>
            </a:endParaRPr>
          </a:p>
          <a:p>
            <a:pPr marL="353538" indent="-353538" defTabSz="942767" eaLnBrk="1" hangingPunct="1">
              <a:lnSpc>
                <a:spcPct val="80000"/>
              </a:lnSpc>
              <a:spcBef>
                <a:spcPct val="20000"/>
              </a:spcBef>
              <a:buClr>
                <a:srgbClr val="000000"/>
              </a:buClr>
              <a:buSzPct val="65000"/>
              <a:defRPr/>
            </a:pPr>
            <a:endParaRPr lang="pt-BR" sz="2200" dirty="0" smtClean="0">
              <a:solidFill>
                <a:srgbClr val="000000"/>
              </a:solidFill>
              <a:cs typeface="Times New Roman" pitchFamily="18" charset="0"/>
            </a:endParaRPr>
          </a:p>
          <a:p>
            <a:pPr marL="353538" indent="-353538" defTabSz="942767" eaLnBrk="1" hangingPunct="1">
              <a:lnSpc>
                <a:spcPct val="80000"/>
              </a:lnSpc>
              <a:spcBef>
                <a:spcPct val="20000"/>
              </a:spcBef>
              <a:buClr>
                <a:srgbClr val="000000"/>
              </a:buClr>
              <a:buSzPct val="65000"/>
              <a:defRPr/>
            </a:pPr>
            <a:r>
              <a:rPr lang="pt-BR" sz="1200" b="1" kern="1200" smtClean="0">
                <a:solidFill>
                  <a:schemeClr val="tx1"/>
                </a:solidFill>
                <a:effectLst/>
                <a:latin typeface="+mn-lt"/>
                <a:ea typeface="+mn-ea"/>
                <a:cs typeface="+mn-cs"/>
              </a:rPr>
              <a:t>Para aditivos com IDA não especificada não cabem limites numéricos, com exceção de aditivos que possam alterar a identidade ou genuinidades do produto, o que não é o caso dos glutamatos e seus sais.</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A35A100-DFFD-4DFA-A808-D3945AFA72F8}" type="slidenum">
              <a:rPr lang="en-US" smtClean="0"/>
              <a:pPr/>
              <a:t>20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553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554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016C60-A4D9-4346-95CA-2B90929C9E41}" type="slidenum">
              <a:rPr lang="pt-BR" smtClean="0"/>
              <a:pPr/>
              <a:t>2</a:t>
            </a:fld>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75A5E5C-98DC-48A2-AF60-D4ACD319B0D8}" type="slidenum">
              <a:rPr lang="en-US" smtClean="0"/>
              <a:pPr/>
              <a:t>21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pPr eaLnBrk="1" hangingPunct="1"/>
            <a:r>
              <a:rPr lang="en-US" dirty="0" smtClean="0"/>
              <a:t>INTENSIDADE: </a:t>
            </a:r>
            <a:r>
              <a:rPr lang="en-US" dirty="0" err="1" smtClean="0"/>
              <a:t>variação</a:t>
            </a:r>
            <a:r>
              <a:rPr lang="en-US" dirty="0" smtClean="0"/>
              <a:t> da </a:t>
            </a:r>
            <a:r>
              <a:rPr lang="en-US" dirty="0" err="1" smtClean="0"/>
              <a:t>intensidade</a:t>
            </a:r>
            <a:r>
              <a:rPr lang="en-US" dirty="0" smtClean="0"/>
              <a:t> dos 5 </a:t>
            </a:r>
            <a:r>
              <a:rPr lang="en-US" dirty="0" err="1" smtClean="0"/>
              <a:t>gostos</a:t>
            </a:r>
            <a:r>
              <a:rPr lang="en-US" dirty="0" smtClean="0"/>
              <a:t> </a:t>
            </a:r>
            <a:r>
              <a:rPr lang="en-US" dirty="0" err="1" smtClean="0"/>
              <a:t>básicos</a:t>
            </a:r>
            <a:r>
              <a:rPr lang="en-US" dirty="0" smtClean="0"/>
              <a:t> </a:t>
            </a:r>
            <a:r>
              <a:rPr lang="en-US" dirty="0" err="1" smtClean="0"/>
              <a:t>em</a:t>
            </a:r>
            <a:r>
              <a:rPr lang="en-US" dirty="0" smtClean="0"/>
              <a:t> </a:t>
            </a:r>
            <a:r>
              <a:rPr lang="en-US" dirty="0" err="1" smtClean="0"/>
              <a:t>relação</a:t>
            </a:r>
            <a:r>
              <a:rPr lang="en-US" dirty="0" smtClean="0"/>
              <a:t> </a:t>
            </a:r>
            <a:r>
              <a:rPr lang="en-US" dirty="0" err="1" smtClean="0"/>
              <a:t>ao</a:t>
            </a:r>
            <a:r>
              <a:rPr lang="en-US" dirty="0" smtClean="0"/>
              <a:t> tempo</a:t>
            </a:r>
          </a:p>
          <a:p>
            <a:pPr eaLnBrk="1" hangingPunct="1"/>
            <a:r>
              <a:rPr lang="en-US" dirty="0" smtClean="0"/>
              <a:t>PREENCHIMENTO: </a:t>
            </a:r>
            <a:r>
              <a:rPr lang="en-US" dirty="0" err="1" smtClean="0"/>
              <a:t>sensação</a:t>
            </a:r>
            <a:r>
              <a:rPr lang="en-US" dirty="0" smtClean="0"/>
              <a:t> de </a:t>
            </a:r>
            <a:r>
              <a:rPr lang="en-US" dirty="0" err="1" smtClean="0"/>
              <a:t>sabor</a:t>
            </a:r>
            <a:r>
              <a:rPr lang="en-US" dirty="0" smtClean="0"/>
              <a:t> </a:t>
            </a:r>
            <a:r>
              <a:rPr lang="en-US" dirty="0" err="1" smtClean="0"/>
              <a:t>agradável</a:t>
            </a:r>
            <a:r>
              <a:rPr lang="en-US" dirty="0" smtClean="0"/>
              <a:t> </a:t>
            </a:r>
            <a:r>
              <a:rPr lang="en-US" dirty="0" err="1" smtClean="0"/>
              <a:t>que</a:t>
            </a:r>
            <a:r>
              <a:rPr lang="en-US" dirty="0" smtClean="0"/>
              <a:t> </a:t>
            </a:r>
            <a:r>
              <a:rPr lang="en-US" dirty="0" err="1" smtClean="0"/>
              <a:t>permanece</a:t>
            </a:r>
            <a:r>
              <a:rPr lang="en-US" dirty="0" smtClean="0"/>
              <a:t> </a:t>
            </a:r>
            <a:r>
              <a:rPr lang="en-US" dirty="0" err="1" smtClean="0"/>
              <a:t>por</a:t>
            </a:r>
            <a:r>
              <a:rPr lang="en-US" dirty="0" smtClean="0"/>
              <a:t> </a:t>
            </a:r>
            <a:r>
              <a:rPr lang="en-US" dirty="0" err="1" smtClean="0"/>
              <a:t>algum</a:t>
            </a:r>
            <a:r>
              <a:rPr lang="en-US" dirty="0" smtClean="0"/>
              <a:t> tempo </a:t>
            </a:r>
            <a:r>
              <a:rPr lang="en-US" dirty="0" err="1" smtClean="0"/>
              <a:t>na</a:t>
            </a:r>
            <a:r>
              <a:rPr lang="en-US" dirty="0" smtClean="0"/>
              <a:t> </a:t>
            </a:r>
            <a:r>
              <a:rPr lang="en-US" dirty="0" err="1" smtClean="0"/>
              <a:t>boca</a:t>
            </a:r>
            <a:endParaRPr lang="en-US" dirty="0" smtClean="0"/>
          </a:p>
          <a:p>
            <a:pPr eaLnBrk="1" hangingPunct="1"/>
            <a:r>
              <a:rPr lang="en-US" dirty="0" smtClean="0"/>
              <a:t>HARMONIA: </a:t>
            </a:r>
            <a:r>
              <a:rPr lang="en-US" dirty="0" err="1" smtClean="0"/>
              <a:t>avaliação</a:t>
            </a:r>
            <a:r>
              <a:rPr lang="en-US" dirty="0" smtClean="0"/>
              <a:t> da </a:t>
            </a:r>
            <a:r>
              <a:rPr lang="en-US" dirty="0" err="1" smtClean="0"/>
              <a:t>harmonia</a:t>
            </a:r>
            <a:r>
              <a:rPr lang="en-US" dirty="0" smtClean="0"/>
              <a:t> </a:t>
            </a:r>
            <a:r>
              <a:rPr lang="en-US" dirty="0" err="1" smtClean="0"/>
              <a:t>geral</a:t>
            </a:r>
            <a:r>
              <a:rPr lang="en-US" dirty="0" smtClean="0"/>
              <a:t> do </a:t>
            </a:r>
            <a:r>
              <a:rPr lang="en-US" dirty="0" err="1" smtClean="0"/>
              <a:t>sabor</a:t>
            </a:r>
            <a:r>
              <a:rPr lang="en-US" dirty="0" smtClean="0"/>
              <a:t> dos </a:t>
            </a:r>
            <a:r>
              <a:rPr lang="en-US" dirty="0" err="1" smtClean="0"/>
              <a:t>alimentos</a:t>
            </a:r>
            <a:endParaRPr lang="en-US" dirty="0" smtClean="0"/>
          </a:p>
          <a:p>
            <a:pPr eaLnBrk="1" hangingPunct="1"/>
            <a:endParaRPr lang="en-US" dirty="0" smtClean="0"/>
          </a:p>
        </p:txBody>
      </p:sp>
    </p:spTree>
    <p:extLst>
      <p:ext uri="{BB962C8B-B14F-4D97-AF65-F5344CB8AC3E}">
        <p14:creationId xmlns:p14="http://schemas.microsoft.com/office/powerpoint/2010/main" xmlns="" val="668609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pPr eaLnBrk="1" hangingPunct="1"/>
            <a:endParaRPr lang="pt-BR" smtClean="0"/>
          </a:p>
        </p:txBody>
      </p:sp>
    </p:spTree>
    <p:extLst>
      <p:ext uri="{BB962C8B-B14F-4D97-AF65-F5344CB8AC3E}">
        <p14:creationId xmlns:p14="http://schemas.microsoft.com/office/powerpoint/2010/main" xmlns="" val="2281229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316" y="8687430"/>
            <a:ext cx="2973684" cy="456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lIns="90548" tIns="45273" rIns="90548" bIns="45273" anchor="b"/>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algn="r" eaLnBrk="1" hangingPunct="1"/>
            <a:fld id="{202FB65F-CAAC-4F3E-B9C8-18ED51546047}" type="slidenum">
              <a:rPr lang="pt-BR" sz="1200" i="0">
                <a:latin typeface="Book Antiqua" pitchFamily="18" charset="0"/>
              </a:rPr>
              <a:pPr algn="r" eaLnBrk="1" hangingPunct="1"/>
              <a:t>27</a:t>
            </a:fld>
            <a:endParaRPr lang="pt-BR" sz="1200" i="0">
              <a:latin typeface="Book Antiqua"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pPr eaLnBrk="1" hangingPunct="1"/>
            <a:r>
              <a:rPr lang="pt-BR" smtClean="0"/>
              <a:t>Inicial: impacto, rapidez com que percebemos o sabor</a:t>
            </a:r>
          </a:p>
          <a:p>
            <a:pPr eaLnBrk="1" hangingPunct="1"/>
            <a:r>
              <a:rPr lang="pt-BR" smtClean="0"/>
              <a:t>Intermediário: preenchimento (thick taste/mouthfulness)</a:t>
            </a:r>
          </a:p>
          <a:p>
            <a:pPr eaLnBrk="1" hangingPunct="1"/>
            <a:r>
              <a:rPr lang="pt-BR" smtClean="0"/>
              <a:t>Final: continuidade</a:t>
            </a:r>
          </a:p>
          <a:p>
            <a:pPr eaLnBrk="1" hangingPunct="1"/>
            <a:endParaRPr lang="pt-BR" smtClean="0"/>
          </a:p>
        </p:txBody>
      </p:sp>
    </p:spTree>
    <p:extLst>
      <p:ext uri="{BB962C8B-B14F-4D97-AF65-F5344CB8AC3E}">
        <p14:creationId xmlns:p14="http://schemas.microsoft.com/office/powerpoint/2010/main" xmlns="" val="3666859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pt-BR" smtClean="0"/>
              <a:t>O quinto gosto foi descoberto por um pesquisador japonês chamado Kikunae Ikeda há mais de 100 anos. Quando ele provava um típica sopa japonesa chamada de Kombu dashi, ele sentia um gosto que dizia ser complexo e peculiar. Após ter viajado pela Europa, também sentia este mesmo gosto em outros alimentos consumidos do ocidente, como no queijo, tomate, aspargos e carnes. Assim ele iniciou suas pesquisas e identificou uma importante substância que estava presente em grande quantidade na alga kombu. Esta substância era o ácido glutâmico.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9" name="Retângulo de cantos arredondados 8"/>
          <p:cNvSpPr/>
          <p:nvPr userDrawn="1"/>
        </p:nvSpPr>
        <p:spPr>
          <a:xfrm>
            <a:off x="7452320" y="6381328"/>
            <a:ext cx="1584176" cy="360040"/>
          </a:xfrm>
          <a:prstGeom prst="round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pt-BR"/>
          </a:p>
        </p:txBody>
      </p:sp>
      <p:pic>
        <p:nvPicPr>
          <p:cNvPr id="5" name="Imagem 4"/>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5492" y="4146"/>
            <a:ext cx="9144000" cy="6858000"/>
          </a:xfrm>
          <a:prstGeom prst="rect">
            <a:avLst/>
          </a:prstGeom>
        </p:spPr>
      </p:pic>
      <p:sp>
        <p:nvSpPr>
          <p:cNvPr id="6"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8"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Tree>
    <p:extLst>
      <p:ext uri="{BB962C8B-B14F-4D97-AF65-F5344CB8AC3E}">
        <p14:creationId xmlns:p14="http://schemas.microsoft.com/office/powerpoint/2010/main" xmlns="" val="95487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1A5FF63-806F-48A5-998F-DE1CEFADF3F2}" type="datetimeFigureOut">
              <a:rPr lang="pt-BR" smtClean="0"/>
              <a:pPr/>
              <a:t>11/03/2015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B144557-57EA-4CC2-AC1D-66E74CACB07A}" type="slidenum">
              <a:rPr lang="pt-BR" smtClean="0"/>
              <a:pPr/>
              <a:t>‹Nº›</a:t>
            </a:fld>
            <a:endParaRPr lang="pt-BR"/>
          </a:p>
        </p:txBody>
      </p:sp>
    </p:spTree>
    <p:extLst>
      <p:ext uri="{BB962C8B-B14F-4D97-AF65-F5344CB8AC3E}">
        <p14:creationId xmlns:p14="http://schemas.microsoft.com/office/powerpoint/2010/main" xmlns="" val="3113796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1A5FF63-806F-48A5-998F-DE1CEFADF3F2}" type="datetimeFigureOut">
              <a:rPr lang="pt-BR" smtClean="0"/>
              <a:pPr/>
              <a:t>11/03/2015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B144557-57EA-4CC2-AC1D-66E74CACB07A}" type="slidenum">
              <a:rPr lang="pt-BR" smtClean="0"/>
              <a:pPr/>
              <a:t>‹Nº›</a:t>
            </a:fld>
            <a:endParaRPr lang="pt-BR"/>
          </a:p>
        </p:txBody>
      </p:sp>
    </p:spTree>
    <p:extLst>
      <p:ext uri="{BB962C8B-B14F-4D97-AF65-F5344CB8AC3E}">
        <p14:creationId xmlns:p14="http://schemas.microsoft.com/office/powerpoint/2010/main" xmlns="" val="3130957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xmlns="" val="66138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152" y="44624"/>
            <a:ext cx="8147248" cy="432048"/>
          </a:xfrm>
        </p:spPr>
        <p:txBody>
          <a:bodyPr>
            <a:noAutofit/>
          </a:bodyPr>
          <a:lstStyle>
            <a:lvl1pPr algn="l">
              <a:defRPr sz="2800">
                <a:solidFill>
                  <a:schemeClr val="bg1"/>
                </a:solidFill>
              </a:defRPr>
            </a:lvl1pPr>
          </a:lstStyle>
          <a:p>
            <a:r>
              <a:rPr lang="pt-BR" dirty="0" smtClean="0"/>
              <a:t>Título - fonte </a:t>
            </a:r>
            <a:r>
              <a:rPr lang="pt-BR" dirty="0" err="1" smtClean="0"/>
              <a:t>Calibri</a:t>
            </a:r>
            <a:r>
              <a:rPr lang="pt-BR" dirty="0" smtClean="0"/>
              <a:t> branca tamanho 28</a:t>
            </a:r>
            <a:endParaRPr lang="pt-BR" dirty="0"/>
          </a:p>
        </p:txBody>
      </p:sp>
      <p:sp>
        <p:nvSpPr>
          <p:cNvPr id="3" name="Espaço Reservado para Conteúdo 2"/>
          <p:cNvSpPr>
            <a:spLocks noGrp="1"/>
          </p:cNvSpPr>
          <p:nvPr>
            <p:ph idx="1" hasCustomPrompt="1"/>
          </p:nvPr>
        </p:nvSpPr>
        <p:spPr>
          <a:xfrm>
            <a:off x="457200" y="908720"/>
            <a:ext cx="8229600" cy="5217443"/>
          </a:xfrm>
        </p:spPr>
        <p:txBody>
          <a:bodyPr/>
          <a:lstStyle>
            <a:lvl1pPr marL="0" indent="0">
              <a:buNone/>
              <a:defRPr sz="1800" baseline="0"/>
            </a:lvl1pPr>
            <a:lvl2pPr>
              <a:defRPr sz="1600"/>
            </a:lvl2pPr>
            <a:lvl3pPr>
              <a:defRPr sz="1400"/>
            </a:lvl3pPr>
            <a:lvl4pPr>
              <a:defRPr sz="1200"/>
            </a:lvl4pPr>
            <a:lvl5pPr>
              <a:defRPr sz="1100"/>
            </a:lvl5pPr>
          </a:lstStyle>
          <a:p>
            <a:pPr lvl="0"/>
            <a:r>
              <a:rPr lang="pt-BR" dirty="0" smtClean="0"/>
              <a:t>Texto fonte </a:t>
            </a:r>
            <a:r>
              <a:rPr lang="pt-BR" dirty="0" err="1" smtClean="0"/>
              <a:t>Calibri</a:t>
            </a:r>
            <a:r>
              <a:rPr lang="pt-BR" dirty="0" smtClean="0"/>
              <a:t> cor preta tamanho 18</a:t>
            </a:r>
          </a:p>
          <a:p>
            <a:pPr lvl="0"/>
            <a:endParaRPr lang="pt-BR" dirty="0" smtClean="0"/>
          </a:p>
          <a:p>
            <a:pPr lvl="1"/>
            <a:r>
              <a:rPr lang="pt-BR" dirty="0" smtClean="0"/>
              <a:t>Segundo nível fonte 16</a:t>
            </a:r>
          </a:p>
          <a:p>
            <a:pPr lvl="2"/>
            <a:r>
              <a:rPr lang="pt-BR" dirty="0" smtClean="0"/>
              <a:t>Terceiro nível fonte 14</a:t>
            </a:r>
          </a:p>
          <a:p>
            <a:pPr lvl="3"/>
            <a:r>
              <a:rPr lang="pt-BR" dirty="0" smtClean="0"/>
              <a:t>Quarto nível fonte 12</a:t>
            </a:r>
          </a:p>
          <a:p>
            <a:pPr lvl="4"/>
            <a:r>
              <a:rPr lang="pt-BR" dirty="0" smtClean="0"/>
              <a:t>Quinto nível fonte 11</a:t>
            </a:r>
            <a:endParaRPr lang="pt-BR" dirty="0"/>
          </a:p>
        </p:txBody>
      </p:sp>
    </p:spTree>
    <p:extLst>
      <p:ext uri="{BB962C8B-B14F-4D97-AF65-F5344CB8AC3E}">
        <p14:creationId xmlns:p14="http://schemas.microsoft.com/office/powerpoint/2010/main" xmlns="" val="298984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1A5FF63-806F-48A5-998F-DE1CEFADF3F2}" type="datetimeFigureOut">
              <a:rPr lang="pt-BR" smtClean="0"/>
              <a:pPr/>
              <a:t>11/03/2015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B144557-57EA-4CC2-AC1D-66E74CACB07A}" type="slidenum">
              <a:rPr lang="pt-BR" smtClean="0"/>
              <a:pPr/>
              <a:t>‹Nº›</a:t>
            </a:fld>
            <a:endParaRPr lang="pt-BR"/>
          </a:p>
        </p:txBody>
      </p:sp>
    </p:spTree>
    <p:extLst>
      <p:ext uri="{BB962C8B-B14F-4D97-AF65-F5344CB8AC3E}">
        <p14:creationId xmlns:p14="http://schemas.microsoft.com/office/powerpoint/2010/main" xmlns="" val="272750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1A5FF63-806F-48A5-998F-DE1CEFADF3F2}" type="datetimeFigureOut">
              <a:rPr lang="pt-BR" smtClean="0"/>
              <a:pPr/>
              <a:t>11/03/2015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B144557-57EA-4CC2-AC1D-66E74CACB07A}" type="slidenum">
              <a:rPr lang="pt-BR" smtClean="0"/>
              <a:pPr/>
              <a:t>‹Nº›</a:t>
            </a:fld>
            <a:endParaRPr lang="pt-BR"/>
          </a:p>
        </p:txBody>
      </p:sp>
    </p:spTree>
    <p:extLst>
      <p:ext uri="{BB962C8B-B14F-4D97-AF65-F5344CB8AC3E}">
        <p14:creationId xmlns:p14="http://schemas.microsoft.com/office/powerpoint/2010/main" xmlns="" val="466526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1A5FF63-806F-48A5-998F-DE1CEFADF3F2}" type="datetimeFigureOut">
              <a:rPr lang="pt-BR" smtClean="0"/>
              <a:pPr/>
              <a:t>11/03/2015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B144557-57EA-4CC2-AC1D-66E74CACB07A}" type="slidenum">
              <a:rPr lang="pt-BR" smtClean="0"/>
              <a:pPr/>
              <a:t>‹Nº›</a:t>
            </a:fld>
            <a:endParaRPr lang="pt-BR"/>
          </a:p>
        </p:txBody>
      </p:sp>
    </p:spTree>
    <p:extLst>
      <p:ext uri="{BB962C8B-B14F-4D97-AF65-F5344CB8AC3E}">
        <p14:creationId xmlns:p14="http://schemas.microsoft.com/office/powerpoint/2010/main" xmlns="" val="403338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1A5FF63-806F-48A5-998F-DE1CEFADF3F2}" type="datetimeFigureOut">
              <a:rPr lang="pt-BR" smtClean="0"/>
              <a:pPr/>
              <a:t>11/03/2015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B144557-57EA-4CC2-AC1D-66E74CACB07A}" type="slidenum">
              <a:rPr lang="pt-BR" smtClean="0"/>
              <a:pPr/>
              <a:t>‹Nº›</a:t>
            </a:fld>
            <a:endParaRPr lang="pt-BR"/>
          </a:p>
        </p:txBody>
      </p:sp>
    </p:spTree>
    <p:extLst>
      <p:ext uri="{BB962C8B-B14F-4D97-AF65-F5344CB8AC3E}">
        <p14:creationId xmlns:p14="http://schemas.microsoft.com/office/powerpoint/2010/main" xmlns="" val="126208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1A5FF63-806F-48A5-998F-DE1CEFADF3F2}" type="datetimeFigureOut">
              <a:rPr lang="pt-BR" smtClean="0"/>
              <a:pPr/>
              <a:t>11/03/2015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B144557-57EA-4CC2-AC1D-66E74CACB07A}" type="slidenum">
              <a:rPr lang="pt-BR" smtClean="0"/>
              <a:pPr/>
              <a:t>‹Nº›</a:t>
            </a:fld>
            <a:endParaRPr lang="pt-BR"/>
          </a:p>
        </p:txBody>
      </p:sp>
    </p:spTree>
    <p:extLst>
      <p:ext uri="{BB962C8B-B14F-4D97-AF65-F5344CB8AC3E}">
        <p14:creationId xmlns:p14="http://schemas.microsoft.com/office/powerpoint/2010/main" xmlns="" val="369346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1A5FF63-806F-48A5-998F-DE1CEFADF3F2}" type="datetimeFigureOut">
              <a:rPr lang="pt-BR" smtClean="0"/>
              <a:pPr/>
              <a:t>11/03/2015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B144557-57EA-4CC2-AC1D-66E74CACB07A}" type="slidenum">
              <a:rPr lang="pt-BR" smtClean="0"/>
              <a:pPr/>
              <a:t>‹Nº›</a:t>
            </a:fld>
            <a:endParaRPr lang="pt-BR"/>
          </a:p>
        </p:txBody>
      </p:sp>
    </p:spTree>
    <p:extLst>
      <p:ext uri="{BB962C8B-B14F-4D97-AF65-F5344CB8AC3E}">
        <p14:creationId xmlns:p14="http://schemas.microsoft.com/office/powerpoint/2010/main" xmlns="" val="4262591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1A5FF63-806F-48A5-998F-DE1CEFADF3F2}" type="datetimeFigureOut">
              <a:rPr lang="pt-BR" smtClean="0"/>
              <a:pPr/>
              <a:t>11/03/2015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B144557-57EA-4CC2-AC1D-66E74CACB07A}" type="slidenum">
              <a:rPr lang="pt-BR" smtClean="0"/>
              <a:pPr/>
              <a:t>‹Nº›</a:t>
            </a:fld>
            <a:endParaRPr lang="pt-BR"/>
          </a:p>
        </p:txBody>
      </p:sp>
    </p:spTree>
    <p:extLst>
      <p:ext uri="{BB962C8B-B14F-4D97-AF65-F5344CB8AC3E}">
        <p14:creationId xmlns:p14="http://schemas.microsoft.com/office/powerpoint/2010/main" xmlns="" val="62322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pt-BR" dirty="0" smtClean="0"/>
              <a:t>Abril/2012</a:t>
            </a:r>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4557-57EA-4CC2-AC1D-66E74CACB07A}" type="slidenum">
              <a:rPr lang="pt-BR" smtClean="0"/>
              <a:pPr/>
              <a:t>‹Nº›</a:t>
            </a:fld>
            <a:endParaRPr lang="pt-BR"/>
          </a:p>
        </p:txBody>
      </p:sp>
      <p:pic>
        <p:nvPicPr>
          <p:cNvPr id="7" name="Imagem 6"/>
          <p:cNvPicPr>
            <a:picLocks noChangeAspect="1"/>
          </p:cNvPicPr>
          <p:nvPr userDrawn="1"/>
        </p:nvPicPr>
        <p:blipFill>
          <a:blip r:embed="rId14" cstate="email">
            <a:extLst>
              <a:ext uri="{28A0092B-C50C-407E-A947-70E740481C1C}">
                <a14:useLocalDpi xmlns:a14="http://schemas.microsoft.com/office/drawing/2010/main" xmlns=""/>
              </a:ext>
            </a:extLst>
          </a:blip>
          <a:stretch>
            <a:fillRect/>
          </a:stretch>
        </p:blipFill>
        <p:spPr>
          <a:xfrm>
            <a:off x="16" y="0"/>
            <a:ext cx="9144000" cy="6858000"/>
          </a:xfrm>
          <a:prstGeom prst="rect">
            <a:avLst/>
          </a:prstGeom>
        </p:spPr>
      </p:pic>
      <p:sp>
        <p:nvSpPr>
          <p:cNvPr id="8" name="Subtítulo 2"/>
          <p:cNvSpPr txBox="1">
            <a:spLocks/>
          </p:cNvSpPr>
          <p:nvPr userDrawn="1"/>
        </p:nvSpPr>
        <p:spPr>
          <a:xfrm>
            <a:off x="3815916" y="6509130"/>
            <a:ext cx="1512168" cy="263741"/>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1200" dirty="0" smtClean="0"/>
              <a:t>APRIL - 2012</a:t>
            </a:r>
            <a:endParaRPr lang="pt-BR" sz="1200" dirty="0"/>
          </a:p>
        </p:txBody>
      </p:sp>
      <p:pic>
        <p:nvPicPr>
          <p:cNvPr id="9" name="Imagem 8"/>
          <p:cNvPicPr>
            <a:picLocks noChangeAspect="1"/>
          </p:cNvPicPr>
          <p:nvPr userDrawn="1"/>
        </p:nvPicPr>
        <p:blipFill>
          <a:blip r:embed="rId15"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pic>
        <p:nvPicPr>
          <p:cNvPr id="10" name="Picture 2" descr="http://www.stia.net/files/event/images/24_488055282QQQ.jpg"/>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6364262" y="6203191"/>
            <a:ext cx="872034" cy="6548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06301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1.jpe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51.png"/><Relationship Id="rId3" Type="http://schemas.openxmlformats.org/officeDocument/2006/relationships/notesSlide" Target="../notesSlides/notesSlide11.xml"/><Relationship Id="rId7" Type="http://schemas.openxmlformats.org/officeDocument/2006/relationships/image" Target="../media/image50.jpeg"/><Relationship Id="rId12"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9.png"/><Relationship Id="rId11" Type="http://schemas.openxmlformats.org/officeDocument/2006/relationships/oleObject" Target="../embeddings/oleObject7.bin"/><Relationship Id="rId5" Type="http://schemas.openxmlformats.org/officeDocument/2006/relationships/oleObject" Target="../embeddings/oleObject3.bin"/><Relationship Id="rId10" Type="http://schemas.openxmlformats.org/officeDocument/2006/relationships/oleObject" Target="../embeddings/oleObject6.bin"/><Relationship Id="rId4" Type="http://schemas.openxmlformats.org/officeDocument/2006/relationships/oleObject" Target="../embeddings/oleObject2.bin"/><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72.jpeg"/><Relationship Id="rId3" Type="http://schemas.openxmlformats.org/officeDocument/2006/relationships/image" Target="../media/image62.jpeg"/><Relationship Id="rId7" Type="http://schemas.openxmlformats.org/officeDocument/2006/relationships/image" Target="../media/image66.jpeg"/><Relationship Id="rId12"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jpe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5.png"/><Relationship Id="rId5" Type="http://schemas.microsoft.com/office/2007/relationships/hdphoto" Target="../media/hdphoto1.wdp"/><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27.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portal.saude.gov.br/portal/saude/visualizar_texto.cfm?idtxt=23616"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lutamate.org/Glutamate_and_nutrition/A_natural_part_of_our_food.as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portuguese.glutamato.org/media/Beneficios_nutricionais.asp" TargetMode="External"/><Relationship Id="rId5" Type="http://schemas.openxmlformats.org/officeDocument/2006/relationships/hyperlink" Target="http://portuguese.glutamato.org/media/Glutamato_e_sabor.asp" TargetMode="External"/><Relationship Id="rId4" Type="http://schemas.openxmlformats.org/officeDocument/2006/relationships/hyperlink" Target="http://www.glutamate.org/Glutamate_in_our_Bodies/Glutamate_the_Body_Contains.asp"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30.xml.rels><?xml version="1.0" encoding="UTF-8" standalone="yes"?>
<Relationships xmlns="http://schemas.openxmlformats.org/package/2006/relationships"><Relationship Id="rId3" Type="http://schemas.openxmlformats.org/officeDocument/2006/relationships/hyperlink" Target="http://www.glutamate.org/Research/Savoury_taste_can_help_lower_blood_pressure.as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TOMATE"/>
          <p:cNvPicPr>
            <a:picLocks noChangeAspect="1" noChangeArrowheads="1"/>
          </p:cNvPicPr>
          <p:nvPr/>
        </p:nvPicPr>
        <p:blipFill>
          <a:blip r:embed="rId3" cstate="print"/>
          <a:srcRect/>
          <a:stretch>
            <a:fillRect/>
          </a:stretch>
        </p:blipFill>
        <p:spPr bwMode="auto">
          <a:xfrm>
            <a:off x="0" y="2667383"/>
            <a:ext cx="2915816" cy="1942208"/>
          </a:xfrm>
          <a:prstGeom prst="rect">
            <a:avLst/>
          </a:prstGeom>
          <a:noFill/>
          <a:ln w="9525">
            <a:noFill/>
            <a:miter lim="800000"/>
            <a:headEnd/>
            <a:tailEnd/>
          </a:ln>
        </p:spPr>
      </p:pic>
      <p:pic>
        <p:nvPicPr>
          <p:cNvPr id="5123" name="Picture 21"/>
          <p:cNvPicPr>
            <a:picLocks noChangeAspect="1" noChangeArrowheads="1"/>
          </p:cNvPicPr>
          <p:nvPr/>
        </p:nvPicPr>
        <p:blipFill>
          <a:blip r:embed="rId4" cstate="print"/>
          <a:srcRect/>
          <a:stretch>
            <a:fillRect/>
          </a:stretch>
        </p:blipFill>
        <p:spPr bwMode="auto">
          <a:xfrm>
            <a:off x="0" y="734220"/>
            <a:ext cx="2909136" cy="1930517"/>
          </a:xfrm>
          <a:prstGeom prst="rect">
            <a:avLst/>
          </a:prstGeom>
          <a:noFill/>
          <a:ln w="9525">
            <a:noFill/>
            <a:miter lim="800000"/>
            <a:headEnd/>
            <a:tailEnd/>
          </a:ln>
        </p:spPr>
      </p:pic>
      <p:pic>
        <p:nvPicPr>
          <p:cNvPr id="5125" name="Picture 15" descr="SOPA"/>
          <p:cNvPicPr>
            <a:picLocks noChangeAspect="1" noChangeArrowheads="1"/>
          </p:cNvPicPr>
          <p:nvPr/>
        </p:nvPicPr>
        <p:blipFill>
          <a:blip r:embed="rId5" cstate="print"/>
          <a:srcRect/>
          <a:stretch>
            <a:fillRect/>
          </a:stretch>
        </p:blipFill>
        <p:spPr bwMode="auto">
          <a:xfrm>
            <a:off x="0" y="4509120"/>
            <a:ext cx="2915816" cy="1958908"/>
          </a:xfrm>
          <a:prstGeom prst="rect">
            <a:avLst/>
          </a:prstGeom>
          <a:noFill/>
          <a:ln w="9525">
            <a:noFill/>
            <a:miter lim="800000"/>
            <a:headEnd/>
            <a:tailEnd/>
          </a:ln>
        </p:spPr>
      </p:pic>
      <p:pic>
        <p:nvPicPr>
          <p:cNvPr id="6"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8821" y="870620"/>
            <a:ext cx="2657475"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tângulo 7"/>
          <p:cNvSpPr>
            <a:spLocks noChangeArrowheads="1"/>
          </p:cNvSpPr>
          <p:nvPr/>
        </p:nvSpPr>
        <p:spPr bwMode="auto">
          <a:xfrm>
            <a:off x="2987824" y="4429561"/>
            <a:ext cx="5857875" cy="1015663"/>
          </a:xfrm>
          <a:prstGeom prst="rect">
            <a:avLst/>
          </a:prstGeom>
          <a:noFill/>
          <a:ln w="9525">
            <a:noFill/>
            <a:miter lim="800000"/>
            <a:headEnd/>
            <a:tailEnd/>
          </a:ln>
        </p:spPr>
        <p:txBody>
          <a:bodyPr>
            <a:spAutoFit/>
          </a:bodyPr>
          <a:lstStyle/>
          <a:p>
            <a:pPr algn="ctr"/>
            <a:r>
              <a:rPr lang="es-UY" sz="3200" b="1" dirty="0" smtClean="0">
                <a:latin typeface="Calibri" pitchFamily="34" charset="0"/>
              </a:rPr>
              <a:t>UMAMI – EL 5º GUSTO BÁSICO</a:t>
            </a:r>
          </a:p>
          <a:p>
            <a:pPr algn="ctr"/>
            <a:r>
              <a:rPr lang="es-UY" sz="2800" dirty="0" smtClean="0">
                <a:latin typeface="Calibri" pitchFamily="34" charset="0"/>
              </a:rPr>
              <a:t>Concepto, Aplicaciones &amp; Beneficios</a:t>
            </a:r>
          </a:p>
        </p:txBody>
      </p:sp>
      <p:pic>
        <p:nvPicPr>
          <p:cNvPr id="2" name="Picture 2" descr="http://ajinomoto.com.ph/contents/Lists/Recipes_Products/Attachments/1/img_prod_aji.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19872" y="2543943"/>
            <a:ext cx="1428750" cy="1143001"/>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4" descr="http://www.lim.ajinomoto.com/productos/ajitide.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815389" y="2710409"/>
            <a:ext cx="1809750" cy="762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107950" y="6237312"/>
            <a:ext cx="4535488" cy="276999"/>
          </a:xfrm>
          <a:prstGeom prst="rect">
            <a:avLst/>
          </a:prstGeom>
          <a:noFill/>
          <a:ln w="9525">
            <a:noFill/>
            <a:miter lim="800000"/>
            <a:headEnd/>
            <a:tailEnd/>
          </a:ln>
        </p:spPr>
        <p:txBody>
          <a:bodyPr>
            <a:spAutoFit/>
          </a:bodyPr>
          <a:lstStyle/>
          <a:p>
            <a:pPr>
              <a:spcBef>
                <a:spcPct val="50000"/>
              </a:spcBef>
            </a:pPr>
            <a:r>
              <a:rPr lang="pt-BR" sz="1200" dirty="0">
                <a:latin typeface="+mn-lt"/>
              </a:rPr>
              <a:t>Fonte: Davis </a:t>
            </a:r>
            <a:r>
              <a:rPr lang="pt-BR" sz="1200" dirty="0" err="1">
                <a:latin typeface="+mn-lt"/>
              </a:rPr>
              <a:t>et</a:t>
            </a:r>
            <a:r>
              <a:rPr lang="pt-BR" sz="1200" dirty="0">
                <a:latin typeface="+mn-lt"/>
              </a:rPr>
              <a:t> </a:t>
            </a:r>
            <a:r>
              <a:rPr lang="pt-BR" sz="1200" dirty="0" err="1">
                <a:latin typeface="+mn-lt"/>
              </a:rPr>
              <a:t>al</a:t>
            </a:r>
            <a:r>
              <a:rPr lang="pt-BR" sz="1200" dirty="0">
                <a:latin typeface="+mn-lt"/>
              </a:rPr>
              <a:t> (1994)</a:t>
            </a:r>
          </a:p>
        </p:txBody>
      </p:sp>
      <p:graphicFrame>
        <p:nvGraphicFramePr>
          <p:cNvPr id="11" name="Object 9"/>
          <p:cNvGraphicFramePr>
            <a:graphicFrameLocks noChangeAspect="1"/>
          </p:cNvGraphicFramePr>
          <p:nvPr>
            <p:extLst>
              <p:ext uri="{D42A27DB-BD31-4B8C-83A1-F6EECF244321}">
                <p14:modId xmlns:p14="http://schemas.microsoft.com/office/powerpoint/2010/main" xmlns="" val="2877450383"/>
              </p:ext>
            </p:extLst>
          </p:nvPr>
        </p:nvGraphicFramePr>
        <p:xfrm>
          <a:off x="1619672" y="1484784"/>
          <a:ext cx="5688013" cy="4454525"/>
        </p:xfrm>
        <a:graphic>
          <a:graphicData uri="http://schemas.openxmlformats.org/presentationml/2006/ole">
            <p:oleObj spid="_x0000_s4260" r:id="rId4" imgW="3492000" imgH="2736000" progId="">
              <p:embed/>
            </p:oleObj>
          </a:graphicData>
        </a:graphic>
      </p:graphicFrame>
      <p:sp>
        <p:nvSpPr>
          <p:cNvPr id="12" name="Título 1"/>
          <p:cNvSpPr>
            <a:spLocks noGrp="1"/>
          </p:cNvSpPr>
          <p:nvPr>
            <p:ph type="title"/>
          </p:nvPr>
        </p:nvSpPr>
        <p:spPr>
          <a:xfrm>
            <a:off x="25152" y="44624"/>
            <a:ext cx="8147248" cy="432048"/>
          </a:xfrm>
        </p:spPr>
        <p:txBody>
          <a:bodyPr/>
          <a:lstStyle/>
          <a:p>
            <a:r>
              <a:rPr lang="es-ES" b="1" smtClean="0"/>
              <a:t>Glutamato  - La leche materno</a:t>
            </a:r>
          </a:p>
        </p:txBody>
      </p:sp>
      <p:pic>
        <p:nvPicPr>
          <p:cNvPr id="7" name="Picture 4" descr="Fotografia de stock: Portrait of a smiling four month old…"/>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812360" y="4581128"/>
            <a:ext cx="1025575" cy="128163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p:txBody>
          <a:bodyPr/>
          <a:lstStyle/>
          <a:p>
            <a:r>
              <a:rPr lang="es-ES" sz="3200" b="1" dirty="0" smtClean="0"/>
              <a:t>Umami – Formas del </a:t>
            </a:r>
            <a:r>
              <a:rPr lang="es-ES" sz="3200" b="1" dirty="0" err="1" smtClean="0"/>
              <a:t>glutamato</a:t>
            </a:r>
            <a:endParaRPr lang="es-ES" sz="3200" b="1" dirty="0" smtClean="0"/>
          </a:p>
        </p:txBody>
      </p:sp>
      <p:grpSp>
        <p:nvGrpSpPr>
          <p:cNvPr id="169" name="グループ化 87"/>
          <p:cNvGrpSpPr>
            <a:grpSpLocks/>
          </p:cNvGrpSpPr>
          <p:nvPr/>
        </p:nvGrpSpPr>
        <p:grpSpPr bwMode="auto">
          <a:xfrm>
            <a:off x="6455320" y="4333280"/>
            <a:ext cx="835025" cy="649287"/>
            <a:chOff x="438832" y="3284984"/>
            <a:chExt cx="834907" cy="648072"/>
          </a:xfrm>
        </p:grpSpPr>
        <p:sp>
          <p:nvSpPr>
            <p:cNvPr id="170" name="五角形 79"/>
            <p:cNvSpPr/>
            <p:nvPr/>
          </p:nvSpPr>
          <p:spPr>
            <a:xfrm>
              <a:off x="811842" y="3573368"/>
              <a:ext cx="433326" cy="359688"/>
            </a:xfrm>
            <a:prstGeom prst="pentagon">
              <a:avLst/>
            </a:prstGeom>
            <a:solidFill>
              <a:srgbClr val="98D094"/>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en-US" altLang="ja-JP" sz="1200" b="1" dirty="0">
                  <a:solidFill>
                    <a:srgbClr val="006600"/>
                  </a:solidFill>
                  <a:latin typeface="Arial" charset="0"/>
                  <a:ea typeface="MS PGothic" pitchFamily="34" charset="-128"/>
                </a:rPr>
                <a:t>Na</a:t>
              </a:r>
              <a:endParaRPr kumimoji="1" lang="ja-JP" altLang="en-US" sz="1200" b="1" dirty="0">
                <a:solidFill>
                  <a:srgbClr val="006600"/>
                </a:solidFill>
                <a:latin typeface="Arial" charset="0"/>
                <a:ea typeface="MS PGothic" pitchFamily="34" charset="-128"/>
              </a:endParaRPr>
            </a:p>
          </p:txBody>
        </p:sp>
        <p:sp>
          <p:nvSpPr>
            <p:cNvPr id="171" name="角丸四角形 80"/>
            <p:cNvSpPr/>
            <p:nvPr/>
          </p:nvSpPr>
          <p:spPr>
            <a:xfrm>
              <a:off x="438832" y="3356287"/>
              <a:ext cx="504754" cy="288384"/>
            </a:xfrm>
            <a:prstGeom prst="round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en-US" altLang="ja-JP" sz="1200" b="1" dirty="0">
                  <a:solidFill>
                    <a:srgbClr val="0070C0"/>
                  </a:solidFill>
                  <a:latin typeface="Arial" charset="0"/>
                  <a:ea typeface="MS PGothic" pitchFamily="34" charset="-128"/>
                </a:rPr>
                <a:t>H</a:t>
              </a:r>
              <a:r>
                <a:rPr kumimoji="1" lang="en-US" altLang="ja-JP" sz="1200" b="1" baseline="-25000" dirty="0">
                  <a:solidFill>
                    <a:srgbClr val="0070C0"/>
                  </a:solidFill>
                  <a:latin typeface="Arial" charset="0"/>
                  <a:ea typeface="MS PGothic" pitchFamily="34" charset="-128"/>
                </a:rPr>
                <a:t>2</a:t>
              </a:r>
              <a:r>
                <a:rPr kumimoji="1" lang="en-US" altLang="ja-JP" sz="1200" b="1" dirty="0">
                  <a:solidFill>
                    <a:srgbClr val="0070C0"/>
                  </a:solidFill>
                  <a:latin typeface="Arial" charset="0"/>
                  <a:ea typeface="MS PGothic" pitchFamily="34" charset="-128"/>
                </a:rPr>
                <a:t>O</a:t>
              </a:r>
              <a:endParaRPr kumimoji="1" lang="ja-JP" altLang="en-US" sz="1200" b="1" dirty="0">
                <a:solidFill>
                  <a:srgbClr val="0070C0"/>
                </a:solidFill>
                <a:latin typeface="Arial" charset="0"/>
                <a:ea typeface="MS PGothic" pitchFamily="34" charset="-128"/>
              </a:endParaRPr>
            </a:p>
          </p:txBody>
        </p:sp>
        <p:sp>
          <p:nvSpPr>
            <p:cNvPr id="172" name="Oval 8"/>
            <p:cNvSpPr>
              <a:spLocks noChangeAspect="1" noChangeArrowheads="1"/>
            </p:cNvSpPr>
            <p:nvPr/>
          </p:nvSpPr>
          <p:spPr bwMode="auto">
            <a:xfrm>
              <a:off x="899592" y="3284984"/>
              <a:ext cx="374147" cy="374338"/>
            </a:xfrm>
            <a:prstGeom prst="ellipse">
              <a:avLst/>
            </a:prstGeom>
            <a:solidFill>
              <a:srgbClr val="EA5532"/>
            </a:solidFill>
            <a:ln w="12700">
              <a:noFill/>
              <a:round/>
              <a:headEnd/>
              <a:tailEnd/>
            </a:ln>
            <a:scene3d>
              <a:camera prst="orthographicFront"/>
              <a:lightRig rig="threePt" dir="t"/>
            </a:scene3d>
            <a:sp3d>
              <a:bevelB prst="angle"/>
            </a:sp3d>
          </p:spPr>
          <p:txBody>
            <a:bodyPr wrap="none" lIns="36000" tIns="36000" rIns="36000" bIns="36000" anchor="ctr"/>
            <a:lstStyle/>
            <a:p>
              <a:pPr algn="ctr">
                <a:defRPr/>
              </a:pPr>
              <a:r>
                <a:rPr kumimoji="1" lang="en-US" altLang="ja-JP" sz="1200" b="1" dirty="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Glu</a:t>
              </a:r>
            </a:p>
          </p:txBody>
        </p:sp>
      </p:grpSp>
      <p:sp>
        <p:nvSpPr>
          <p:cNvPr id="173" name="Oval 8"/>
          <p:cNvSpPr>
            <a:spLocks noChangeAspect="1" noChangeArrowheads="1"/>
          </p:cNvSpPr>
          <p:nvPr/>
        </p:nvSpPr>
        <p:spPr bwMode="auto">
          <a:xfrm>
            <a:off x="4014503" y="4523665"/>
            <a:ext cx="374147" cy="374338"/>
          </a:xfrm>
          <a:prstGeom prst="ellipse">
            <a:avLst/>
          </a:prstGeom>
          <a:solidFill>
            <a:srgbClr val="EA5532"/>
          </a:solidFill>
          <a:ln w="12700">
            <a:noFill/>
            <a:round/>
            <a:headEnd/>
            <a:tailEnd/>
          </a:ln>
          <a:scene3d>
            <a:camera prst="orthographicFront"/>
            <a:lightRig rig="threePt" dir="t"/>
          </a:scene3d>
          <a:sp3d>
            <a:bevelB prst="angle"/>
          </a:sp3d>
        </p:spPr>
        <p:txBody>
          <a:bodyPr wrap="none" lIns="36000" tIns="36000" rIns="36000" bIns="36000" anchor="ctr"/>
          <a:lstStyle/>
          <a:p>
            <a:pPr algn="ctr">
              <a:defRPr/>
            </a:pPr>
            <a:r>
              <a:rPr kumimoji="1" lang="en-US" altLang="ja-JP" sz="1200" b="1" dirty="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Glu</a:t>
            </a:r>
          </a:p>
        </p:txBody>
      </p:sp>
      <p:sp>
        <p:nvSpPr>
          <p:cNvPr id="174" name="左右矢印 93"/>
          <p:cNvSpPr/>
          <p:nvPr/>
        </p:nvSpPr>
        <p:spPr>
          <a:xfrm>
            <a:off x="5447009" y="4619997"/>
            <a:ext cx="576263" cy="431800"/>
          </a:xfrm>
          <a:prstGeom prst="leftRightArrow">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FFFFF"/>
              </a:solidFill>
              <a:latin typeface="Arial" charset="0"/>
              <a:ea typeface="MS PGothic" pitchFamily="34" charset="-128"/>
            </a:endParaRPr>
          </a:p>
        </p:txBody>
      </p:sp>
      <p:sp>
        <p:nvSpPr>
          <p:cNvPr id="175" name="Oval 8"/>
          <p:cNvSpPr>
            <a:spLocks noChangeAspect="1" noChangeArrowheads="1"/>
          </p:cNvSpPr>
          <p:nvPr/>
        </p:nvSpPr>
        <p:spPr bwMode="auto">
          <a:xfrm>
            <a:off x="3943016" y="5040276"/>
            <a:ext cx="374147" cy="374339"/>
          </a:xfrm>
          <a:prstGeom prst="ellipse">
            <a:avLst/>
          </a:prstGeom>
          <a:solidFill>
            <a:srgbClr val="EA5532"/>
          </a:solidFill>
          <a:ln w="12700">
            <a:noFill/>
            <a:round/>
            <a:headEnd/>
            <a:tailEnd/>
          </a:ln>
          <a:scene3d>
            <a:camera prst="orthographicFront"/>
            <a:lightRig rig="threePt" dir="t"/>
          </a:scene3d>
          <a:sp3d>
            <a:bevelB prst="angle"/>
          </a:sp3d>
        </p:spPr>
        <p:txBody>
          <a:bodyPr wrap="none" lIns="36000" tIns="36000" rIns="36000" bIns="36000" anchor="ctr"/>
          <a:lstStyle/>
          <a:p>
            <a:pPr algn="ctr">
              <a:defRPr/>
            </a:pPr>
            <a:r>
              <a:rPr kumimoji="1" lang="en-US" altLang="ja-JP" sz="1200" b="1" dirty="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Glu</a:t>
            </a:r>
          </a:p>
        </p:txBody>
      </p:sp>
      <p:sp>
        <p:nvSpPr>
          <p:cNvPr id="176" name="Oval 8"/>
          <p:cNvSpPr>
            <a:spLocks noChangeAspect="1" noChangeArrowheads="1"/>
          </p:cNvSpPr>
          <p:nvPr/>
        </p:nvSpPr>
        <p:spPr bwMode="auto">
          <a:xfrm>
            <a:off x="4533187" y="4970011"/>
            <a:ext cx="374147" cy="374338"/>
          </a:xfrm>
          <a:prstGeom prst="ellipse">
            <a:avLst/>
          </a:prstGeom>
          <a:solidFill>
            <a:srgbClr val="EA5532"/>
          </a:solidFill>
          <a:ln w="12700">
            <a:noFill/>
            <a:round/>
            <a:headEnd/>
            <a:tailEnd/>
          </a:ln>
          <a:scene3d>
            <a:camera prst="orthographicFront"/>
            <a:lightRig rig="threePt" dir="t"/>
          </a:scene3d>
          <a:sp3d>
            <a:bevelB prst="angle"/>
          </a:sp3d>
        </p:spPr>
        <p:txBody>
          <a:bodyPr wrap="none" lIns="36000" tIns="36000" rIns="36000" bIns="36000" anchor="ctr"/>
          <a:lstStyle/>
          <a:p>
            <a:pPr algn="ctr">
              <a:defRPr/>
            </a:pPr>
            <a:r>
              <a:rPr kumimoji="1" lang="en-US" altLang="ja-JP" sz="1200" b="1" dirty="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Glu</a:t>
            </a:r>
          </a:p>
        </p:txBody>
      </p:sp>
      <p:sp>
        <p:nvSpPr>
          <p:cNvPr id="177" name="Oval 8"/>
          <p:cNvSpPr>
            <a:spLocks noChangeAspect="1" noChangeArrowheads="1"/>
          </p:cNvSpPr>
          <p:nvPr/>
        </p:nvSpPr>
        <p:spPr bwMode="auto">
          <a:xfrm>
            <a:off x="4533187" y="4393947"/>
            <a:ext cx="374147" cy="374339"/>
          </a:xfrm>
          <a:prstGeom prst="ellipse">
            <a:avLst/>
          </a:prstGeom>
          <a:solidFill>
            <a:srgbClr val="EA5532"/>
          </a:solidFill>
          <a:ln w="12700">
            <a:noFill/>
            <a:round/>
            <a:headEnd/>
            <a:tailEnd/>
          </a:ln>
          <a:scene3d>
            <a:camera prst="orthographicFront"/>
            <a:lightRig rig="threePt" dir="t"/>
          </a:scene3d>
          <a:sp3d>
            <a:bevelB prst="angle"/>
          </a:sp3d>
        </p:spPr>
        <p:txBody>
          <a:bodyPr wrap="none" lIns="36000" tIns="36000" rIns="36000" bIns="36000" anchor="ctr"/>
          <a:lstStyle/>
          <a:p>
            <a:pPr algn="ctr">
              <a:defRPr/>
            </a:pPr>
            <a:r>
              <a:rPr kumimoji="1" lang="en-US" altLang="ja-JP" sz="1200" b="1" dirty="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Glu</a:t>
            </a:r>
          </a:p>
        </p:txBody>
      </p:sp>
      <p:sp>
        <p:nvSpPr>
          <p:cNvPr id="178" name="Oval 8"/>
          <p:cNvSpPr>
            <a:spLocks noChangeAspect="1" noChangeArrowheads="1"/>
          </p:cNvSpPr>
          <p:nvPr/>
        </p:nvSpPr>
        <p:spPr bwMode="auto">
          <a:xfrm>
            <a:off x="1040694" y="4191173"/>
            <a:ext cx="374066" cy="375578"/>
          </a:xfrm>
          <a:prstGeom prst="ellipse">
            <a:avLst/>
          </a:prstGeom>
          <a:solidFill>
            <a:srgbClr val="EA5532"/>
          </a:solidFill>
          <a:ln w="12700">
            <a:noFill/>
            <a:round/>
            <a:headEnd/>
            <a:tailEnd/>
          </a:ln>
          <a:scene3d>
            <a:camera prst="orthographicFront"/>
            <a:lightRig rig="threePt" dir="t"/>
          </a:scene3d>
          <a:sp3d>
            <a:bevelB prst="angle"/>
          </a:sp3d>
        </p:spPr>
        <p:txBody>
          <a:bodyPr wrap="none" lIns="36000" tIns="36000" rIns="36000" bIns="36000" anchor="ctr"/>
          <a:lstStyle/>
          <a:p>
            <a:pPr algn="ctr">
              <a:defRPr/>
            </a:pPr>
            <a:r>
              <a:rPr kumimoji="1" lang="en-US" altLang="ja-JP" sz="1200" b="1" dirty="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Glu</a:t>
            </a:r>
          </a:p>
        </p:txBody>
      </p:sp>
      <p:sp>
        <p:nvSpPr>
          <p:cNvPr id="179" name="Oval 8"/>
          <p:cNvSpPr>
            <a:spLocks noChangeAspect="1" noChangeArrowheads="1"/>
          </p:cNvSpPr>
          <p:nvPr/>
        </p:nvSpPr>
        <p:spPr bwMode="auto">
          <a:xfrm>
            <a:off x="623366" y="5054575"/>
            <a:ext cx="374066" cy="374144"/>
          </a:xfrm>
          <a:prstGeom prst="ellipse">
            <a:avLst/>
          </a:prstGeom>
          <a:solidFill>
            <a:srgbClr val="EA5532"/>
          </a:solidFill>
          <a:ln w="12700">
            <a:noFill/>
            <a:round/>
            <a:headEnd/>
            <a:tailEnd/>
          </a:ln>
          <a:scene3d>
            <a:camera prst="orthographicFront"/>
            <a:lightRig rig="threePt" dir="t"/>
          </a:scene3d>
          <a:sp3d>
            <a:bevelB prst="angle"/>
          </a:sp3d>
        </p:spPr>
        <p:txBody>
          <a:bodyPr wrap="none" lIns="36000" tIns="36000" rIns="36000" bIns="36000" anchor="ctr"/>
          <a:lstStyle/>
          <a:p>
            <a:pPr algn="ctr">
              <a:defRPr/>
            </a:pPr>
            <a:r>
              <a:rPr kumimoji="1" lang="en-US" altLang="ja-JP" sz="1200" b="1" dirty="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Glu</a:t>
            </a:r>
          </a:p>
        </p:txBody>
      </p:sp>
      <p:sp>
        <p:nvSpPr>
          <p:cNvPr id="180" name="Oval 8"/>
          <p:cNvSpPr>
            <a:spLocks noChangeAspect="1" noChangeArrowheads="1"/>
          </p:cNvSpPr>
          <p:nvPr/>
        </p:nvSpPr>
        <p:spPr bwMode="auto">
          <a:xfrm>
            <a:off x="1760774" y="4263181"/>
            <a:ext cx="374294" cy="374146"/>
          </a:xfrm>
          <a:prstGeom prst="ellipse">
            <a:avLst/>
          </a:prstGeom>
          <a:solidFill>
            <a:srgbClr val="EA5532"/>
          </a:solidFill>
          <a:ln w="12700">
            <a:noFill/>
            <a:round/>
            <a:headEnd/>
            <a:tailEnd/>
          </a:ln>
          <a:scene3d>
            <a:camera prst="orthographicFront"/>
            <a:lightRig rig="threePt" dir="t"/>
          </a:scene3d>
          <a:sp3d>
            <a:bevelB prst="angle"/>
          </a:sp3d>
        </p:spPr>
        <p:txBody>
          <a:bodyPr wrap="none" lIns="36000" tIns="36000" rIns="36000" bIns="36000" anchor="ctr"/>
          <a:lstStyle/>
          <a:p>
            <a:pPr algn="ctr">
              <a:defRPr/>
            </a:pPr>
            <a:r>
              <a:rPr kumimoji="1" lang="en-US" altLang="ja-JP" sz="1200" b="1" dirty="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Glu</a:t>
            </a:r>
          </a:p>
        </p:txBody>
      </p:sp>
      <p:sp>
        <p:nvSpPr>
          <p:cNvPr id="181" name="Text Box 10"/>
          <p:cNvSpPr txBox="1">
            <a:spLocks noChangeArrowheads="1"/>
          </p:cNvSpPr>
          <p:nvPr/>
        </p:nvSpPr>
        <p:spPr bwMode="auto">
          <a:xfrm>
            <a:off x="3105894" y="5342607"/>
            <a:ext cx="2736850" cy="574675"/>
          </a:xfrm>
          <a:prstGeom prst="rect">
            <a:avLst/>
          </a:prstGeom>
          <a:noFill/>
          <a:ln w="9525">
            <a:noFill/>
            <a:miter lim="800000"/>
            <a:headEnd/>
            <a:tailEnd/>
          </a:ln>
        </p:spPr>
        <p:txBody>
          <a:bodyPr tIns="0" bIns="0" anchor="ctr"/>
          <a:lstStyle/>
          <a:p>
            <a:pPr algn="ctr" eaLnBrk="0" hangingPunct="0"/>
            <a:r>
              <a:rPr kumimoji="1" lang="es-ES" altLang="ja-JP" sz="1600" b="1" dirty="0" smtClean="0">
                <a:solidFill>
                  <a:srgbClr val="000000"/>
                </a:solidFill>
                <a:latin typeface="+mn-lt"/>
                <a:ea typeface="Gungsuh" pitchFamily="18" charset="-127"/>
              </a:rPr>
              <a:t>Glutamato libre</a:t>
            </a:r>
            <a:endParaRPr kumimoji="1" lang="es-ES" altLang="ja-JP" sz="1600" b="1" dirty="0">
              <a:solidFill>
                <a:srgbClr val="000000"/>
              </a:solidFill>
              <a:latin typeface="+mn-lt"/>
              <a:ea typeface="Gungsuh" pitchFamily="18" charset="-127"/>
            </a:endParaRPr>
          </a:p>
        </p:txBody>
      </p:sp>
      <p:sp>
        <p:nvSpPr>
          <p:cNvPr id="182" name="Text Box 10"/>
          <p:cNvSpPr txBox="1">
            <a:spLocks noChangeArrowheads="1"/>
          </p:cNvSpPr>
          <p:nvPr/>
        </p:nvSpPr>
        <p:spPr bwMode="auto">
          <a:xfrm>
            <a:off x="262086" y="5342607"/>
            <a:ext cx="2736850" cy="574675"/>
          </a:xfrm>
          <a:prstGeom prst="rect">
            <a:avLst/>
          </a:prstGeom>
          <a:noFill/>
          <a:ln w="9525">
            <a:noFill/>
            <a:miter lim="800000"/>
            <a:headEnd/>
            <a:tailEnd/>
          </a:ln>
        </p:spPr>
        <p:txBody>
          <a:bodyPr tIns="0" bIns="0" anchor="ctr"/>
          <a:lstStyle/>
          <a:p>
            <a:pPr algn="ctr" eaLnBrk="0" hangingPunct="0"/>
            <a:r>
              <a:rPr kumimoji="1" lang="es-ES" altLang="ja-JP" sz="1600" b="1" dirty="0" smtClean="0">
                <a:solidFill>
                  <a:srgbClr val="000000"/>
                </a:solidFill>
                <a:latin typeface="+mn-lt"/>
                <a:ea typeface="Gungsuh" pitchFamily="18" charset="-127"/>
              </a:rPr>
              <a:t>Glutamato ligado</a:t>
            </a:r>
            <a:endParaRPr kumimoji="1" lang="es-ES" altLang="ja-JP" sz="1600" b="1" dirty="0">
              <a:solidFill>
                <a:srgbClr val="808080"/>
              </a:solidFill>
              <a:latin typeface="+mn-lt"/>
              <a:ea typeface="Gungsuh" pitchFamily="18" charset="-127"/>
            </a:endParaRPr>
          </a:p>
        </p:txBody>
      </p:sp>
      <p:sp>
        <p:nvSpPr>
          <p:cNvPr id="183" name="Text Box 10"/>
          <p:cNvSpPr txBox="1">
            <a:spLocks noChangeArrowheads="1"/>
          </p:cNvSpPr>
          <p:nvPr/>
        </p:nvSpPr>
        <p:spPr bwMode="auto">
          <a:xfrm>
            <a:off x="6203255" y="5453608"/>
            <a:ext cx="2663825" cy="576262"/>
          </a:xfrm>
          <a:prstGeom prst="rect">
            <a:avLst/>
          </a:prstGeom>
          <a:noFill/>
          <a:ln w="9525">
            <a:noFill/>
            <a:miter lim="800000"/>
            <a:headEnd/>
            <a:tailEnd/>
          </a:ln>
        </p:spPr>
        <p:txBody>
          <a:bodyPr tIns="0" bIns="0" anchor="ctr"/>
          <a:lstStyle/>
          <a:p>
            <a:pPr algn="ctr" eaLnBrk="0" hangingPunct="0"/>
            <a:r>
              <a:rPr kumimoji="1" lang="es-ES" altLang="ja-JP" b="1" smtClean="0">
                <a:solidFill>
                  <a:srgbClr val="000000"/>
                </a:solidFill>
                <a:latin typeface="+mn-lt"/>
                <a:ea typeface="Gungsuh" pitchFamily="18" charset="-127"/>
              </a:rPr>
              <a:t>MSG</a:t>
            </a:r>
          </a:p>
          <a:p>
            <a:pPr algn="ctr" eaLnBrk="0" hangingPunct="0"/>
            <a:r>
              <a:rPr kumimoji="1" lang="es-ES" altLang="ja-JP" smtClean="0">
                <a:solidFill>
                  <a:srgbClr val="000000"/>
                </a:solidFill>
                <a:latin typeface="+mn-lt"/>
                <a:ea typeface="Gungsuh" pitchFamily="18" charset="-127"/>
              </a:rPr>
              <a:t>Glutamato Monosódico</a:t>
            </a:r>
            <a:endParaRPr kumimoji="1" lang="es-ES" altLang="ja-JP">
              <a:solidFill>
                <a:srgbClr val="808080"/>
              </a:solidFill>
              <a:latin typeface="+mn-lt"/>
              <a:ea typeface="Gungsuh" pitchFamily="18" charset="-127"/>
            </a:endParaRPr>
          </a:p>
        </p:txBody>
      </p:sp>
      <p:sp>
        <p:nvSpPr>
          <p:cNvPr id="184" name="Text Box 10"/>
          <p:cNvSpPr txBox="1">
            <a:spLocks noChangeArrowheads="1"/>
          </p:cNvSpPr>
          <p:nvPr/>
        </p:nvSpPr>
        <p:spPr bwMode="auto">
          <a:xfrm>
            <a:off x="3105894" y="5774655"/>
            <a:ext cx="2736850" cy="288925"/>
          </a:xfrm>
          <a:prstGeom prst="rect">
            <a:avLst/>
          </a:prstGeom>
          <a:noFill/>
          <a:ln w="9525">
            <a:noFill/>
            <a:miter lim="800000"/>
            <a:headEnd/>
            <a:tailEnd/>
          </a:ln>
        </p:spPr>
        <p:txBody>
          <a:bodyPr tIns="0" bIns="0" anchor="b"/>
          <a:lstStyle/>
          <a:p>
            <a:pPr algn="ctr" eaLnBrk="0" hangingPunct="0"/>
            <a:r>
              <a:rPr kumimoji="1" lang="en-US" altLang="ja-JP" b="1" dirty="0" err="1">
                <a:solidFill>
                  <a:srgbClr val="FF0000"/>
                </a:solidFill>
                <a:latin typeface="+mn-lt"/>
                <a:ea typeface="Gungsuh" pitchFamily="18" charset="-127"/>
              </a:rPr>
              <a:t>Umami</a:t>
            </a:r>
            <a:endParaRPr kumimoji="1" lang="en-US" altLang="ja-JP" b="1" dirty="0">
              <a:solidFill>
                <a:srgbClr val="FF0000"/>
              </a:solidFill>
              <a:latin typeface="+mn-lt"/>
              <a:ea typeface="Gungsuh" pitchFamily="18" charset="-127"/>
            </a:endParaRPr>
          </a:p>
        </p:txBody>
      </p:sp>
      <p:sp>
        <p:nvSpPr>
          <p:cNvPr id="185" name="Text Box 10"/>
          <p:cNvSpPr txBox="1">
            <a:spLocks noChangeArrowheads="1"/>
          </p:cNvSpPr>
          <p:nvPr/>
        </p:nvSpPr>
        <p:spPr bwMode="auto">
          <a:xfrm>
            <a:off x="262086" y="5761707"/>
            <a:ext cx="2736850" cy="288925"/>
          </a:xfrm>
          <a:prstGeom prst="rect">
            <a:avLst/>
          </a:prstGeom>
          <a:noFill/>
          <a:ln w="9525">
            <a:noFill/>
            <a:miter lim="800000"/>
            <a:headEnd/>
            <a:tailEnd/>
          </a:ln>
        </p:spPr>
        <p:txBody>
          <a:bodyPr tIns="0" bIns="0" anchor="b"/>
          <a:lstStyle/>
          <a:p>
            <a:pPr algn="ctr" eaLnBrk="0" hangingPunct="0"/>
            <a:r>
              <a:rPr kumimoji="1" lang="es-ES" altLang="ja-JP" dirty="0" smtClean="0">
                <a:solidFill>
                  <a:schemeClr val="tx1">
                    <a:lumMod val="50000"/>
                    <a:lumOff val="50000"/>
                  </a:schemeClr>
                </a:solidFill>
                <a:latin typeface="+mn-lt"/>
                <a:ea typeface="Gungsuh" pitchFamily="18" charset="-127"/>
              </a:rPr>
              <a:t>Sin Umami</a:t>
            </a:r>
            <a:endParaRPr kumimoji="1" lang="es-ES" altLang="ja-JP" dirty="0">
              <a:solidFill>
                <a:schemeClr val="tx1">
                  <a:lumMod val="50000"/>
                  <a:lumOff val="50000"/>
                </a:schemeClr>
              </a:solidFill>
              <a:latin typeface="+mn-lt"/>
              <a:ea typeface="Gungsuh" pitchFamily="18" charset="-127"/>
            </a:endParaRPr>
          </a:p>
        </p:txBody>
      </p:sp>
      <p:sp>
        <p:nvSpPr>
          <p:cNvPr id="186" name="Oval 146"/>
          <p:cNvSpPr>
            <a:spLocks noChangeArrowheads="1"/>
          </p:cNvSpPr>
          <p:nvPr/>
        </p:nvSpPr>
        <p:spPr bwMode="auto">
          <a:xfrm rot="-5400000" flipH="1" flipV="1">
            <a:off x="1328725" y="4119166"/>
            <a:ext cx="287338" cy="287337"/>
          </a:xfrm>
          <a:prstGeom prst="ellipse">
            <a:avLst/>
          </a:prstGeom>
          <a:gradFill rotWithShape="1">
            <a:gsLst>
              <a:gs pos="0">
                <a:schemeClr val="accent1">
                  <a:gamma/>
                  <a:tint val="0"/>
                  <a:invGamma/>
                </a:schemeClr>
              </a:gs>
              <a:gs pos="100000">
                <a:schemeClr val="accent1"/>
              </a:gs>
            </a:gsLst>
            <a:path path="shape">
              <a:fillToRect l="50000" t="50000" r="50000" b="50000"/>
            </a:path>
          </a:gradFill>
          <a:ln w="12700">
            <a:noFill/>
            <a:round/>
            <a:headEnd/>
            <a:tailEnd/>
          </a:ln>
        </p:spPr>
        <p:txBody>
          <a:bodyPr rot="10800000" vert="eaVert" wrap="none" anchor="ctr"/>
          <a:lstStyle/>
          <a:p>
            <a:pPr algn="ctr">
              <a:defRPr/>
            </a:pPr>
            <a:endParaRPr lang="es-ES_tradnl" sz="2400">
              <a:solidFill>
                <a:schemeClr val="bg1"/>
              </a:solidFill>
            </a:endParaRPr>
          </a:p>
        </p:txBody>
      </p:sp>
      <p:sp>
        <p:nvSpPr>
          <p:cNvPr id="187" name="Oval 146"/>
          <p:cNvSpPr>
            <a:spLocks noChangeArrowheads="1"/>
          </p:cNvSpPr>
          <p:nvPr/>
        </p:nvSpPr>
        <p:spPr bwMode="auto">
          <a:xfrm rot="-5400000" flipH="1" flipV="1">
            <a:off x="1544749" y="4263182"/>
            <a:ext cx="287338" cy="287337"/>
          </a:xfrm>
          <a:prstGeom prst="ellipse">
            <a:avLst/>
          </a:prstGeom>
          <a:gradFill rotWithShape="1">
            <a:gsLst>
              <a:gs pos="0">
                <a:srgbClr val="FFFFFF"/>
              </a:gs>
              <a:gs pos="100000">
                <a:srgbClr val="1C1C1C"/>
              </a:gs>
            </a:gsLst>
            <a:path path="shape">
              <a:fillToRect l="50000" t="50000" r="50000" b="50000"/>
            </a:path>
          </a:gradFill>
          <a:ln w="12700">
            <a:noFill/>
            <a:round/>
            <a:headEnd/>
            <a:tailEnd/>
          </a:ln>
        </p:spPr>
        <p:txBody>
          <a:bodyPr rot="10800000" vert="eaVert" wrap="none" anchor="ctr"/>
          <a:lstStyle/>
          <a:p>
            <a:pPr algn="ctr"/>
            <a:endParaRPr lang="es-ES_tradnl" sz="2400">
              <a:solidFill>
                <a:schemeClr val="bg1"/>
              </a:solidFill>
            </a:endParaRPr>
          </a:p>
        </p:txBody>
      </p:sp>
      <p:sp>
        <p:nvSpPr>
          <p:cNvPr id="188" name="Oval 146"/>
          <p:cNvSpPr>
            <a:spLocks noChangeArrowheads="1"/>
          </p:cNvSpPr>
          <p:nvPr/>
        </p:nvSpPr>
        <p:spPr bwMode="auto">
          <a:xfrm rot="-5400000" flipH="1" flipV="1">
            <a:off x="2048806" y="4479205"/>
            <a:ext cx="287338" cy="287338"/>
          </a:xfrm>
          <a:prstGeom prst="ellipse">
            <a:avLst/>
          </a:prstGeom>
          <a:gradFill rotWithShape="1">
            <a:gsLst>
              <a:gs pos="0">
                <a:srgbClr val="FFFFFF"/>
              </a:gs>
              <a:gs pos="100000">
                <a:srgbClr val="008000"/>
              </a:gs>
            </a:gsLst>
            <a:path path="shape">
              <a:fillToRect l="50000" t="50000" r="50000" b="50000"/>
            </a:path>
          </a:gradFill>
          <a:ln w="12700">
            <a:noFill/>
            <a:round/>
            <a:headEnd/>
            <a:tailEnd/>
          </a:ln>
        </p:spPr>
        <p:txBody>
          <a:bodyPr rot="10800000" vert="eaVert" wrap="none" anchor="ctr"/>
          <a:lstStyle/>
          <a:p>
            <a:pPr algn="ctr"/>
            <a:endParaRPr lang="es-ES_tradnl" sz="2400">
              <a:solidFill>
                <a:schemeClr val="bg1"/>
              </a:solidFill>
            </a:endParaRPr>
          </a:p>
        </p:txBody>
      </p:sp>
      <p:sp>
        <p:nvSpPr>
          <p:cNvPr id="189" name="Oval 146"/>
          <p:cNvSpPr>
            <a:spLocks noChangeArrowheads="1"/>
          </p:cNvSpPr>
          <p:nvPr/>
        </p:nvSpPr>
        <p:spPr bwMode="auto">
          <a:xfrm rot="-5400000" flipH="1" flipV="1">
            <a:off x="2264829" y="4548883"/>
            <a:ext cx="287338" cy="287337"/>
          </a:xfrm>
          <a:prstGeom prst="ellipse">
            <a:avLst/>
          </a:prstGeom>
          <a:gradFill rotWithShape="1">
            <a:gsLst>
              <a:gs pos="0">
                <a:srgbClr val="FFFFFF"/>
              </a:gs>
              <a:gs pos="100000">
                <a:srgbClr val="FF9900"/>
              </a:gs>
            </a:gsLst>
            <a:path path="shape">
              <a:fillToRect l="50000" t="50000" r="50000" b="50000"/>
            </a:path>
          </a:gradFill>
          <a:ln w="12700">
            <a:noFill/>
            <a:round/>
            <a:headEnd/>
            <a:tailEnd/>
          </a:ln>
        </p:spPr>
        <p:txBody>
          <a:bodyPr rot="10800000" vert="eaVert" wrap="none" anchor="ctr"/>
          <a:lstStyle/>
          <a:p>
            <a:pPr algn="ctr"/>
            <a:endParaRPr lang="es-ES_tradnl" sz="2400">
              <a:solidFill>
                <a:schemeClr val="bg1"/>
              </a:solidFill>
            </a:endParaRPr>
          </a:p>
        </p:txBody>
      </p:sp>
      <p:sp>
        <p:nvSpPr>
          <p:cNvPr id="190" name="Oval 146"/>
          <p:cNvSpPr>
            <a:spLocks noChangeArrowheads="1"/>
          </p:cNvSpPr>
          <p:nvPr/>
        </p:nvSpPr>
        <p:spPr bwMode="auto">
          <a:xfrm rot="-5400000" flipH="1" flipV="1">
            <a:off x="2048806" y="5052938"/>
            <a:ext cx="287337" cy="287337"/>
          </a:xfrm>
          <a:prstGeom prst="ellipse">
            <a:avLst/>
          </a:prstGeom>
          <a:gradFill rotWithShape="1">
            <a:gsLst>
              <a:gs pos="0">
                <a:srgbClr val="FFFFFF"/>
              </a:gs>
              <a:gs pos="100000">
                <a:srgbClr val="FF66CC"/>
              </a:gs>
            </a:gsLst>
            <a:path path="shape">
              <a:fillToRect l="50000" t="50000" r="50000" b="50000"/>
            </a:path>
          </a:gradFill>
          <a:ln w="12700">
            <a:noFill/>
            <a:round/>
            <a:headEnd/>
            <a:tailEnd/>
          </a:ln>
        </p:spPr>
        <p:txBody>
          <a:bodyPr rot="10800000" vert="eaVert" wrap="none" anchor="ctr"/>
          <a:lstStyle/>
          <a:p>
            <a:pPr algn="ctr"/>
            <a:endParaRPr lang="es-ES_tradnl" sz="2400">
              <a:solidFill>
                <a:schemeClr val="bg1"/>
              </a:solidFill>
            </a:endParaRPr>
          </a:p>
        </p:txBody>
      </p:sp>
      <p:sp>
        <p:nvSpPr>
          <p:cNvPr id="191" name="Oval 146"/>
          <p:cNvSpPr>
            <a:spLocks noChangeArrowheads="1"/>
          </p:cNvSpPr>
          <p:nvPr/>
        </p:nvSpPr>
        <p:spPr bwMode="auto">
          <a:xfrm rot="-5400000" flipH="1" flipV="1">
            <a:off x="1832782" y="5052938"/>
            <a:ext cx="287337" cy="287337"/>
          </a:xfrm>
          <a:prstGeom prst="ellipse">
            <a:avLst/>
          </a:prstGeom>
          <a:gradFill rotWithShape="1">
            <a:gsLst>
              <a:gs pos="0">
                <a:srgbClr val="FFFFFF"/>
              </a:gs>
              <a:gs pos="100000">
                <a:srgbClr val="663300"/>
              </a:gs>
            </a:gsLst>
            <a:path path="shape">
              <a:fillToRect l="50000" t="50000" r="50000" b="50000"/>
            </a:path>
          </a:gradFill>
          <a:ln w="12700">
            <a:noFill/>
            <a:round/>
            <a:headEnd/>
            <a:tailEnd/>
          </a:ln>
        </p:spPr>
        <p:txBody>
          <a:bodyPr rot="10800000" vert="eaVert" wrap="none" anchor="ctr"/>
          <a:lstStyle/>
          <a:p>
            <a:pPr algn="ctr"/>
            <a:endParaRPr lang="es-ES_tradnl" sz="2400">
              <a:solidFill>
                <a:schemeClr val="bg1"/>
              </a:solidFill>
            </a:endParaRPr>
          </a:p>
        </p:txBody>
      </p:sp>
      <p:sp>
        <p:nvSpPr>
          <p:cNvPr id="192" name="Oval 146"/>
          <p:cNvSpPr>
            <a:spLocks noChangeArrowheads="1"/>
          </p:cNvSpPr>
          <p:nvPr/>
        </p:nvSpPr>
        <p:spPr bwMode="auto">
          <a:xfrm rot="-5400000" flipH="1" flipV="1">
            <a:off x="1616757" y="5124947"/>
            <a:ext cx="287338" cy="287337"/>
          </a:xfrm>
          <a:prstGeom prst="ellipse">
            <a:avLst/>
          </a:prstGeom>
          <a:gradFill rotWithShape="1">
            <a:gsLst>
              <a:gs pos="0">
                <a:srgbClr val="FFFFFF"/>
              </a:gs>
              <a:gs pos="100000">
                <a:srgbClr val="666699"/>
              </a:gs>
            </a:gsLst>
            <a:path path="shape">
              <a:fillToRect l="50000" t="50000" r="50000" b="50000"/>
            </a:path>
          </a:gradFill>
          <a:ln w="12700">
            <a:noFill/>
            <a:round/>
            <a:headEnd/>
            <a:tailEnd/>
          </a:ln>
        </p:spPr>
        <p:txBody>
          <a:bodyPr rot="10800000" vert="eaVert" wrap="none" anchor="ctr"/>
          <a:lstStyle/>
          <a:p>
            <a:pPr algn="ctr"/>
            <a:endParaRPr lang="es-ES_tradnl" sz="2400">
              <a:solidFill>
                <a:schemeClr val="bg1"/>
              </a:solidFill>
            </a:endParaRPr>
          </a:p>
        </p:txBody>
      </p:sp>
      <p:sp>
        <p:nvSpPr>
          <p:cNvPr id="193" name="Oval 8"/>
          <p:cNvSpPr>
            <a:spLocks noChangeAspect="1" noChangeArrowheads="1"/>
          </p:cNvSpPr>
          <p:nvPr/>
        </p:nvSpPr>
        <p:spPr bwMode="auto">
          <a:xfrm>
            <a:off x="1127422" y="4838551"/>
            <a:ext cx="374067" cy="374144"/>
          </a:xfrm>
          <a:prstGeom prst="ellipse">
            <a:avLst/>
          </a:prstGeom>
          <a:solidFill>
            <a:srgbClr val="EA5532"/>
          </a:solidFill>
          <a:ln w="12700">
            <a:noFill/>
            <a:round/>
            <a:headEnd/>
            <a:tailEnd/>
          </a:ln>
          <a:scene3d>
            <a:camera prst="orthographicFront"/>
            <a:lightRig rig="threePt" dir="t"/>
          </a:scene3d>
          <a:sp3d>
            <a:bevelB prst="angle"/>
          </a:sp3d>
        </p:spPr>
        <p:txBody>
          <a:bodyPr wrap="none" lIns="36000" tIns="36000" rIns="36000" bIns="36000" anchor="ctr"/>
          <a:lstStyle/>
          <a:p>
            <a:pPr algn="ctr">
              <a:defRPr/>
            </a:pPr>
            <a:r>
              <a:rPr kumimoji="1" lang="en-US" altLang="ja-JP" sz="1200" b="1" dirty="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Glu</a:t>
            </a:r>
          </a:p>
        </p:txBody>
      </p:sp>
      <p:sp>
        <p:nvSpPr>
          <p:cNvPr id="194" name="Oval 146"/>
          <p:cNvSpPr>
            <a:spLocks noChangeArrowheads="1"/>
          </p:cNvSpPr>
          <p:nvPr/>
        </p:nvSpPr>
        <p:spPr bwMode="auto">
          <a:xfrm rot="-5400000" flipH="1" flipV="1">
            <a:off x="983406" y="5054575"/>
            <a:ext cx="287337" cy="287337"/>
          </a:xfrm>
          <a:prstGeom prst="ellipse">
            <a:avLst/>
          </a:prstGeom>
          <a:gradFill rotWithShape="1">
            <a:gsLst>
              <a:gs pos="0">
                <a:srgbClr val="FFFFFF"/>
              </a:gs>
              <a:gs pos="100000">
                <a:srgbClr val="008000"/>
              </a:gs>
            </a:gsLst>
            <a:path path="shape">
              <a:fillToRect l="50000" t="50000" r="50000" b="50000"/>
            </a:path>
          </a:gradFill>
          <a:ln w="12700">
            <a:noFill/>
            <a:round/>
            <a:headEnd/>
            <a:tailEnd/>
          </a:ln>
        </p:spPr>
        <p:txBody>
          <a:bodyPr rot="10800000" vert="eaVert" wrap="none" anchor="ctr"/>
          <a:lstStyle/>
          <a:p>
            <a:pPr algn="ctr"/>
            <a:endParaRPr lang="es-ES_tradnl" sz="2400">
              <a:solidFill>
                <a:schemeClr val="bg1"/>
              </a:solidFill>
            </a:endParaRPr>
          </a:p>
        </p:txBody>
      </p:sp>
      <p:sp>
        <p:nvSpPr>
          <p:cNvPr id="195" name="Oval 146"/>
          <p:cNvSpPr>
            <a:spLocks noChangeArrowheads="1"/>
          </p:cNvSpPr>
          <p:nvPr/>
        </p:nvSpPr>
        <p:spPr bwMode="auto">
          <a:xfrm rot="-5400000" flipH="1" flipV="1">
            <a:off x="1415454" y="5054575"/>
            <a:ext cx="287338" cy="287338"/>
          </a:xfrm>
          <a:prstGeom prst="ellipse">
            <a:avLst/>
          </a:prstGeom>
          <a:gradFill rotWithShape="1">
            <a:gsLst>
              <a:gs pos="0">
                <a:srgbClr val="FFFFFF"/>
              </a:gs>
              <a:gs pos="100000">
                <a:srgbClr val="FF9900"/>
              </a:gs>
            </a:gsLst>
            <a:path path="shape">
              <a:fillToRect l="50000" t="50000" r="50000" b="50000"/>
            </a:path>
          </a:gradFill>
          <a:ln w="12700">
            <a:noFill/>
            <a:round/>
            <a:headEnd/>
            <a:tailEnd/>
          </a:ln>
        </p:spPr>
        <p:txBody>
          <a:bodyPr rot="10800000" vert="eaVert" wrap="none" anchor="ctr"/>
          <a:lstStyle/>
          <a:p>
            <a:pPr algn="ctr"/>
            <a:endParaRPr lang="es-ES_tradnl" sz="2400">
              <a:solidFill>
                <a:schemeClr val="bg1"/>
              </a:solidFill>
            </a:endParaRPr>
          </a:p>
        </p:txBody>
      </p:sp>
      <p:sp>
        <p:nvSpPr>
          <p:cNvPr id="196" name="Retângulo de cantos arredondados 195"/>
          <p:cNvSpPr/>
          <p:nvPr/>
        </p:nvSpPr>
        <p:spPr>
          <a:xfrm>
            <a:off x="1656854" y="1556792"/>
            <a:ext cx="5760640" cy="187220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7" name="Text Box 160"/>
          <p:cNvSpPr txBox="1">
            <a:spLocks noChangeArrowheads="1"/>
          </p:cNvSpPr>
          <p:nvPr/>
        </p:nvSpPr>
        <p:spPr bwMode="auto">
          <a:xfrm>
            <a:off x="2592958" y="2780928"/>
            <a:ext cx="987425" cy="304800"/>
          </a:xfrm>
          <a:prstGeom prst="rect">
            <a:avLst/>
          </a:prstGeom>
          <a:solidFill>
            <a:schemeClr val="bg1"/>
          </a:solidFill>
          <a:ln w="9525">
            <a:noFill/>
            <a:miter lim="800000"/>
            <a:headEnd/>
            <a:tailEnd/>
          </a:ln>
          <a:effectLst/>
        </p:spPr>
        <p:txBody>
          <a:bodyPr wrap="none">
            <a:spAutoFit/>
          </a:bodyPr>
          <a:lstStyle/>
          <a:p>
            <a:pPr>
              <a:defRPr/>
            </a:pPr>
            <a:r>
              <a:rPr lang="es-ES_tradnl" sz="1400" b="1" dirty="0">
                <a:latin typeface="Calibri" pitchFamily="34" charset="0"/>
                <a:cs typeface="+mn-cs"/>
              </a:rPr>
              <a:t>PROTEÍNA </a:t>
            </a:r>
          </a:p>
        </p:txBody>
      </p:sp>
      <p:sp>
        <p:nvSpPr>
          <p:cNvPr id="198" name="Text Box 182"/>
          <p:cNvSpPr txBox="1">
            <a:spLocks noChangeArrowheads="1"/>
          </p:cNvSpPr>
          <p:nvPr/>
        </p:nvSpPr>
        <p:spPr bwMode="auto">
          <a:xfrm>
            <a:off x="4229429" y="1792089"/>
            <a:ext cx="1228862" cy="523220"/>
          </a:xfrm>
          <a:prstGeom prst="rect">
            <a:avLst/>
          </a:prstGeom>
          <a:noFill/>
          <a:ln w="9525">
            <a:noFill/>
            <a:miter lim="800000"/>
            <a:headEnd/>
            <a:tailEnd/>
          </a:ln>
          <a:effectLst/>
        </p:spPr>
        <p:txBody>
          <a:bodyPr wrap="none">
            <a:spAutoFit/>
          </a:bodyPr>
          <a:lstStyle/>
          <a:p>
            <a:pPr algn="ctr">
              <a:defRPr/>
            </a:pPr>
            <a:r>
              <a:rPr lang="es-ES_tradnl" sz="1400" b="1" dirty="0">
                <a:latin typeface="Calibri" pitchFamily="34" charset="0"/>
                <a:cs typeface="+mn-cs"/>
              </a:rPr>
              <a:t>Aminoácidos</a:t>
            </a:r>
          </a:p>
          <a:p>
            <a:pPr algn="ctr">
              <a:defRPr/>
            </a:pPr>
            <a:r>
              <a:rPr lang="es-ES_tradnl" sz="1400" b="1" dirty="0">
                <a:latin typeface="Calibri" pitchFamily="34" charset="0"/>
                <a:cs typeface="+mn-cs"/>
              </a:rPr>
              <a:t>(forma ligada)</a:t>
            </a:r>
          </a:p>
        </p:txBody>
      </p:sp>
      <p:sp>
        <p:nvSpPr>
          <p:cNvPr id="199" name="Line 183"/>
          <p:cNvSpPr>
            <a:spLocks noChangeShapeType="1"/>
          </p:cNvSpPr>
          <p:nvPr/>
        </p:nvSpPr>
        <p:spPr bwMode="auto">
          <a:xfrm flipV="1">
            <a:off x="3744516" y="1976239"/>
            <a:ext cx="576262" cy="358775"/>
          </a:xfrm>
          <a:prstGeom prst="line">
            <a:avLst/>
          </a:prstGeom>
          <a:noFill/>
          <a:ln w="9525">
            <a:solidFill>
              <a:schemeClr val="tx1"/>
            </a:solidFill>
            <a:round/>
            <a:headEnd/>
            <a:tailEnd/>
          </a:ln>
        </p:spPr>
        <p:txBody>
          <a:bodyPr/>
          <a:lstStyle/>
          <a:p>
            <a:endParaRPr lang="pt-BR"/>
          </a:p>
        </p:txBody>
      </p:sp>
      <p:sp>
        <p:nvSpPr>
          <p:cNvPr id="200" name="Line 184"/>
          <p:cNvSpPr>
            <a:spLocks noChangeShapeType="1"/>
          </p:cNvSpPr>
          <p:nvPr/>
        </p:nvSpPr>
        <p:spPr bwMode="auto">
          <a:xfrm flipV="1">
            <a:off x="3673078" y="1976239"/>
            <a:ext cx="647700" cy="287338"/>
          </a:xfrm>
          <a:prstGeom prst="line">
            <a:avLst/>
          </a:prstGeom>
          <a:noFill/>
          <a:ln w="9525">
            <a:solidFill>
              <a:schemeClr val="tx1"/>
            </a:solidFill>
            <a:round/>
            <a:headEnd/>
            <a:tailEnd/>
          </a:ln>
        </p:spPr>
        <p:txBody>
          <a:bodyPr/>
          <a:lstStyle/>
          <a:p>
            <a:endParaRPr lang="pt-BR"/>
          </a:p>
        </p:txBody>
      </p:sp>
      <p:sp>
        <p:nvSpPr>
          <p:cNvPr id="201" name="Line 185"/>
          <p:cNvSpPr>
            <a:spLocks noChangeShapeType="1"/>
          </p:cNvSpPr>
          <p:nvPr/>
        </p:nvSpPr>
        <p:spPr bwMode="auto">
          <a:xfrm flipV="1">
            <a:off x="3888978" y="1976239"/>
            <a:ext cx="431800" cy="431800"/>
          </a:xfrm>
          <a:prstGeom prst="line">
            <a:avLst/>
          </a:prstGeom>
          <a:noFill/>
          <a:ln w="9525">
            <a:solidFill>
              <a:schemeClr val="tx1"/>
            </a:solidFill>
            <a:round/>
            <a:headEnd/>
            <a:tailEnd/>
          </a:ln>
        </p:spPr>
        <p:txBody>
          <a:bodyPr/>
          <a:lstStyle/>
          <a:p>
            <a:endParaRPr lang="pt-BR"/>
          </a:p>
        </p:txBody>
      </p:sp>
      <p:sp>
        <p:nvSpPr>
          <p:cNvPr id="202" name="Rectangle 187"/>
          <p:cNvSpPr>
            <a:spLocks noChangeArrowheads="1"/>
          </p:cNvSpPr>
          <p:nvPr/>
        </p:nvSpPr>
        <p:spPr bwMode="auto">
          <a:xfrm>
            <a:off x="4292110" y="2766814"/>
            <a:ext cx="1122551" cy="523220"/>
          </a:xfrm>
          <a:prstGeom prst="rect">
            <a:avLst/>
          </a:prstGeom>
          <a:noFill/>
          <a:ln w="12699">
            <a:noFill/>
            <a:miter lim="800000"/>
            <a:headEnd type="none" w="sm" len="sm"/>
            <a:tailEnd type="none" w="sm" len="sm"/>
          </a:ln>
          <a:effectLst/>
        </p:spPr>
        <p:txBody>
          <a:bodyPr wrap="none">
            <a:spAutoFit/>
          </a:bodyPr>
          <a:lstStyle/>
          <a:p>
            <a:pPr algn="ctr">
              <a:defRPr/>
            </a:pPr>
            <a:r>
              <a:rPr lang="es-ES_tradnl" sz="1400" b="1" dirty="0">
                <a:latin typeface="Calibri" pitchFamily="34" charset="0"/>
                <a:cs typeface="+mn-cs"/>
              </a:rPr>
              <a:t>Aminoácido</a:t>
            </a:r>
          </a:p>
          <a:p>
            <a:pPr algn="ctr">
              <a:defRPr/>
            </a:pPr>
            <a:r>
              <a:rPr lang="es-ES_tradnl" sz="1400" b="1" dirty="0">
                <a:latin typeface="Calibri" pitchFamily="34" charset="0"/>
                <a:cs typeface="+mn-cs"/>
              </a:rPr>
              <a:t>(forma </a:t>
            </a:r>
            <a:r>
              <a:rPr lang="es-ES_tradnl" sz="1400" b="1" dirty="0" smtClean="0">
                <a:latin typeface="Calibri" pitchFamily="34" charset="0"/>
                <a:cs typeface="+mn-cs"/>
              </a:rPr>
              <a:t>libre</a:t>
            </a:r>
            <a:r>
              <a:rPr lang="es-ES_tradnl" sz="1400" b="1" dirty="0">
                <a:latin typeface="Calibri" pitchFamily="34" charset="0"/>
                <a:cs typeface="+mn-cs"/>
              </a:rPr>
              <a:t>)</a:t>
            </a:r>
            <a:endParaRPr lang="en-US" sz="1400" b="1" dirty="0">
              <a:latin typeface="Calibri" pitchFamily="34" charset="0"/>
              <a:cs typeface="+mn-cs"/>
            </a:endParaRPr>
          </a:p>
        </p:txBody>
      </p:sp>
      <p:sp>
        <p:nvSpPr>
          <p:cNvPr id="203" name="Rectangle 188"/>
          <p:cNvSpPr>
            <a:spLocks noChangeArrowheads="1"/>
          </p:cNvSpPr>
          <p:nvPr/>
        </p:nvSpPr>
        <p:spPr bwMode="auto">
          <a:xfrm>
            <a:off x="5551297" y="1974652"/>
            <a:ext cx="1671227" cy="307777"/>
          </a:xfrm>
          <a:prstGeom prst="rect">
            <a:avLst/>
          </a:prstGeom>
          <a:noFill/>
          <a:ln w="12699">
            <a:noFill/>
            <a:miter lim="800000"/>
            <a:headEnd type="none" w="sm" len="sm"/>
            <a:tailEnd type="none" w="sm" len="sm"/>
          </a:ln>
          <a:effectLst/>
        </p:spPr>
        <p:txBody>
          <a:bodyPr wrap="none">
            <a:spAutoFit/>
          </a:bodyPr>
          <a:lstStyle/>
          <a:p>
            <a:pPr algn="ctr">
              <a:defRPr/>
            </a:pPr>
            <a:r>
              <a:rPr lang="es-ES_tradnl" sz="1400" b="1" dirty="0">
                <a:latin typeface="Calibri" pitchFamily="34" charset="0"/>
                <a:cs typeface="+mn-cs"/>
              </a:rPr>
              <a:t>Ex: Ácido </a:t>
            </a:r>
            <a:r>
              <a:rPr lang="es-ES_tradnl" sz="1400" b="1" dirty="0" smtClean="0">
                <a:latin typeface="Calibri" pitchFamily="34" charset="0"/>
                <a:cs typeface="+mn-cs"/>
              </a:rPr>
              <a:t>Glutámico</a:t>
            </a:r>
            <a:endParaRPr lang="en-US" sz="1400" b="1" dirty="0">
              <a:latin typeface="Calibri" pitchFamily="34" charset="0"/>
              <a:cs typeface="+mn-cs"/>
            </a:endParaRPr>
          </a:p>
        </p:txBody>
      </p:sp>
      <p:sp>
        <p:nvSpPr>
          <p:cNvPr id="204" name="Rectangle 189"/>
          <p:cNvSpPr>
            <a:spLocks noChangeArrowheads="1"/>
          </p:cNvSpPr>
          <p:nvPr/>
        </p:nvSpPr>
        <p:spPr bwMode="auto">
          <a:xfrm>
            <a:off x="5760641" y="2911277"/>
            <a:ext cx="1231900" cy="304800"/>
          </a:xfrm>
          <a:prstGeom prst="rect">
            <a:avLst/>
          </a:prstGeom>
          <a:noFill/>
          <a:ln w="12699" algn="ctr">
            <a:noFill/>
            <a:miter lim="800000"/>
            <a:headEnd type="none" w="sm" len="sm"/>
            <a:tailEnd type="none" w="sm" len="sm"/>
          </a:ln>
          <a:effectLst/>
        </p:spPr>
        <p:txBody>
          <a:bodyPr wrap="none">
            <a:spAutoFit/>
          </a:bodyPr>
          <a:lstStyle/>
          <a:p>
            <a:pPr algn="ctr">
              <a:defRPr/>
            </a:pPr>
            <a:r>
              <a:rPr lang="es-ES_tradnl" sz="1400" b="1" dirty="0">
                <a:latin typeface="Calibri" pitchFamily="34" charset="0"/>
                <a:cs typeface="+mn-cs"/>
              </a:rPr>
              <a:t>Ex: Glutamato</a:t>
            </a:r>
            <a:endParaRPr lang="en-US" sz="1400" b="1" dirty="0">
              <a:latin typeface="Calibri" pitchFamily="34" charset="0"/>
              <a:cs typeface="+mn-cs"/>
            </a:endParaRPr>
          </a:p>
        </p:txBody>
      </p:sp>
      <p:sp>
        <p:nvSpPr>
          <p:cNvPr id="205" name="Oval 146"/>
          <p:cNvSpPr>
            <a:spLocks noChangeArrowheads="1"/>
          </p:cNvSpPr>
          <p:nvPr/>
        </p:nvSpPr>
        <p:spPr bwMode="auto">
          <a:xfrm rot="-5400000" flipH="1" flipV="1">
            <a:off x="3057922" y="2326283"/>
            <a:ext cx="266700" cy="271462"/>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rot="10800000" vert="eaVert" wrap="none" anchor="ctr"/>
          <a:lstStyle/>
          <a:p>
            <a:pPr algn="ctr"/>
            <a:endParaRPr lang="es-ES_tradnl" sz="2400" dirty="0">
              <a:solidFill>
                <a:schemeClr val="bg1"/>
              </a:solidFill>
            </a:endParaRPr>
          </a:p>
        </p:txBody>
      </p:sp>
      <p:sp>
        <p:nvSpPr>
          <p:cNvPr id="206" name="Oval 147"/>
          <p:cNvSpPr>
            <a:spLocks noChangeArrowheads="1"/>
          </p:cNvSpPr>
          <p:nvPr/>
        </p:nvSpPr>
        <p:spPr bwMode="auto">
          <a:xfrm rot="-5400000" flipH="1" flipV="1">
            <a:off x="3411935" y="1929408"/>
            <a:ext cx="134937"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07" name="Oval 148"/>
          <p:cNvSpPr>
            <a:spLocks noChangeArrowheads="1"/>
          </p:cNvSpPr>
          <p:nvPr/>
        </p:nvSpPr>
        <p:spPr bwMode="auto">
          <a:xfrm rot="-5400000" flipH="1" flipV="1">
            <a:off x="3337322" y="2023070"/>
            <a:ext cx="133350" cy="134938"/>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08" name="Oval 149"/>
          <p:cNvSpPr>
            <a:spLocks noChangeArrowheads="1"/>
          </p:cNvSpPr>
          <p:nvPr/>
        </p:nvSpPr>
        <p:spPr bwMode="auto">
          <a:xfrm rot="-5400000" flipH="1" flipV="1">
            <a:off x="3234929" y="2100064"/>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09" name="Oval 150"/>
          <p:cNvSpPr>
            <a:spLocks noChangeArrowheads="1"/>
          </p:cNvSpPr>
          <p:nvPr/>
        </p:nvSpPr>
        <p:spPr bwMode="auto">
          <a:xfrm rot="-5400000" flipH="1" flipV="1">
            <a:off x="2290366" y="1807964"/>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10" name="Oval 151"/>
          <p:cNvSpPr>
            <a:spLocks noChangeArrowheads="1"/>
          </p:cNvSpPr>
          <p:nvPr/>
        </p:nvSpPr>
        <p:spPr bwMode="auto">
          <a:xfrm rot="-5400000" flipH="1" flipV="1">
            <a:off x="2184797" y="1761133"/>
            <a:ext cx="133350" cy="134938"/>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11" name="Oval 152"/>
          <p:cNvSpPr>
            <a:spLocks noChangeArrowheads="1"/>
          </p:cNvSpPr>
          <p:nvPr/>
        </p:nvSpPr>
        <p:spPr bwMode="auto">
          <a:xfrm rot="-5400000" flipH="1" flipV="1">
            <a:off x="2094309" y="1827808"/>
            <a:ext cx="131763"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12" name="Oval 153"/>
          <p:cNvSpPr>
            <a:spLocks noChangeArrowheads="1"/>
          </p:cNvSpPr>
          <p:nvPr/>
        </p:nvSpPr>
        <p:spPr bwMode="auto">
          <a:xfrm rot="-5400000" flipH="1" flipV="1">
            <a:off x="3173810" y="2213570"/>
            <a:ext cx="133350" cy="134937"/>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rot="10800000" vert="eaVert" wrap="none" anchor="ctr"/>
          <a:lstStyle/>
          <a:p>
            <a:pPr algn="ctr"/>
            <a:endParaRPr lang="pt-BR" sz="2400" b="1" i="1" dirty="0">
              <a:latin typeface="Calibri" pitchFamily="34" charset="0"/>
            </a:endParaRPr>
          </a:p>
        </p:txBody>
      </p:sp>
      <p:sp>
        <p:nvSpPr>
          <p:cNvPr id="213" name="Oval 154"/>
          <p:cNvSpPr>
            <a:spLocks noChangeArrowheads="1"/>
          </p:cNvSpPr>
          <p:nvPr/>
        </p:nvSpPr>
        <p:spPr bwMode="auto">
          <a:xfrm rot="-5400000" flipH="1" flipV="1">
            <a:off x="2457054" y="2246114"/>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14" name="Oval 155"/>
          <p:cNvSpPr>
            <a:spLocks noChangeArrowheads="1"/>
          </p:cNvSpPr>
          <p:nvPr/>
        </p:nvSpPr>
        <p:spPr bwMode="auto">
          <a:xfrm rot="-5400000" flipH="1" flipV="1">
            <a:off x="2098279" y="2342951"/>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15" name="Oval 156"/>
          <p:cNvSpPr>
            <a:spLocks noChangeArrowheads="1"/>
          </p:cNvSpPr>
          <p:nvPr/>
        </p:nvSpPr>
        <p:spPr bwMode="auto">
          <a:xfrm rot="-5400000" flipH="1" flipV="1">
            <a:off x="2230835" y="2034183"/>
            <a:ext cx="133350" cy="134937"/>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16" name="Oval 157"/>
          <p:cNvSpPr>
            <a:spLocks noChangeArrowheads="1"/>
          </p:cNvSpPr>
          <p:nvPr/>
        </p:nvSpPr>
        <p:spPr bwMode="auto">
          <a:xfrm rot="-5400000" flipH="1" flipV="1">
            <a:off x="2288778" y="1922264"/>
            <a:ext cx="134938" cy="134938"/>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17" name="Oval 158"/>
          <p:cNvSpPr>
            <a:spLocks noChangeArrowheads="1"/>
          </p:cNvSpPr>
          <p:nvPr/>
        </p:nvSpPr>
        <p:spPr bwMode="auto">
          <a:xfrm rot="-5400000" flipH="1" flipV="1">
            <a:off x="2218928" y="2244527"/>
            <a:ext cx="266700" cy="273050"/>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rot="10800000" vert="eaVert" wrap="none" anchor="ctr"/>
          <a:lstStyle/>
          <a:p>
            <a:pPr algn="ctr"/>
            <a:endParaRPr lang="es-ES_tradnl" sz="2400" b="1" dirty="0">
              <a:solidFill>
                <a:schemeClr val="bg1"/>
              </a:solidFill>
            </a:endParaRPr>
          </a:p>
        </p:txBody>
      </p:sp>
      <p:sp>
        <p:nvSpPr>
          <p:cNvPr id="218" name="Oval 161"/>
          <p:cNvSpPr>
            <a:spLocks noChangeArrowheads="1"/>
          </p:cNvSpPr>
          <p:nvPr/>
        </p:nvSpPr>
        <p:spPr bwMode="auto">
          <a:xfrm rot="-5400000" flipH="1" flipV="1">
            <a:off x="2126854" y="2092126"/>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19" name="Oval 162"/>
          <p:cNvSpPr>
            <a:spLocks noChangeArrowheads="1"/>
          </p:cNvSpPr>
          <p:nvPr/>
        </p:nvSpPr>
        <p:spPr bwMode="auto">
          <a:xfrm rot="-5400000" flipH="1" flipV="1">
            <a:off x="2030810" y="2148483"/>
            <a:ext cx="133350" cy="134937"/>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20" name="Oval 163"/>
          <p:cNvSpPr>
            <a:spLocks noChangeArrowheads="1"/>
          </p:cNvSpPr>
          <p:nvPr/>
        </p:nvSpPr>
        <p:spPr bwMode="auto">
          <a:xfrm rot="-5400000" flipH="1" flipV="1">
            <a:off x="1935560" y="2205633"/>
            <a:ext cx="133350" cy="134937"/>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21" name="Oval 164"/>
          <p:cNvSpPr>
            <a:spLocks noChangeArrowheads="1"/>
          </p:cNvSpPr>
          <p:nvPr/>
        </p:nvSpPr>
        <p:spPr bwMode="auto">
          <a:xfrm rot="-5400000" flipH="1" flipV="1">
            <a:off x="1996678" y="2288977"/>
            <a:ext cx="131763" cy="134937"/>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22" name="Oval 165"/>
          <p:cNvSpPr>
            <a:spLocks noChangeArrowheads="1"/>
          </p:cNvSpPr>
          <p:nvPr/>
        </p:nvSpPr>
        <p:spPr bwMode="auto">
          <a:xfrm rot="-5400000" flipH="1" flipV="1">
            <a:off x="2515791" y="2139751"/>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23" name="Oval 166"/>
          <p:cNvSpPr>
            <a:spLocks noChangeArrowheads="1"/>
          </p:cNvSpPr>
          <p:nvPr/>
        </p:nvSpPr>
        <p:spPr bwMode="auto">
          <a:xfrm rot="-5400000" flipH="1" flipV="1">
            <a:off x="2575322" y="2034183"/>
            <a:ext cx="133350" cy="134938"/>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24" name="Oval 167"/>
          <p:cNvSpPr>
            <a:spLocks noChangeArrowheads="1"/>
          </p:cNvSpPr>
          <p:nvPr/>
        </p:nvSpPr>
        <p:spPr bwMode="auto">
          <a:xfrm rot="-5400000" flipH="1" flipV="1">
            <a:off x="2636441" y="1920676"/>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25" name="Oval 168"/>
          <p:cNvSpPr>
            <a:spLocks noChangeArrowheads="1"/>
          </p:cNvSpPr>
          <p:nvPr/>
        </p:nvSpPr>
        <p:spPr bwMode="auto">
          <a:xfrm rot="-5400000" flipH="1" flipV="1">
            <a:off x="2738041" y="1969889"/>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26" name="Oval 169"/>
          <p:cNvSpPr>
            <a:spLocks noChangeArrowheads="1"/>
          </p:cNvSpPr>
          <p:nvPr/>
        </p:nvSpPr>
        <p:spPr bwMode="auto">
          <a:xfrm rot="-5400000" flipH="1" flipV="1">
            <a:off x="2798366" y="2084189"/>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27" name="Oval 170"/>
          <p:cNvSpPr>
            <a:spLocks noChangeArrowheads="1"/>
          </p:cNvSpPr>
          <p:nvPr/>
        </p:nvSpPr>
        <p:spPr bwMode="auto">
          <a:xfrm rot="-5400000" flipH="1" flipV="1">
            <a:off x="2917429" y="2139751"/>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28" name="Oval 171"/>
          <p:cNvSpPr>
            <a:spLocks noChangeArrowheads="1"/>
          </p:cNvSpPr>
          <p:nvPr/>
        </p:nvSpPr>
        <p:spPr bwMode="auto">
          <a:xfrm rot="-5400000" flipH="1" flipV="1">
            <a:off x="2917429" y="2254051"/>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29" name="Oval 172"/>
          <p:cNvSpPr>
            <a:spLocks noChangeArrowheads="1"/>
          </p:cNvSpPr>
          <p:nvPr/>
        </p:nvSpPr>
        <p:spPr bwMode="auto">
          <a:xfrm rot="-5400000" flipH="1" flipV="1">
            <a:off x="2857104" y="2368351"/>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30" name="Oval 173"/>
          <p:cNvSpPr>
            <a:spLocks noChangeArrowheads="1"/>
          </p:cNvSpPr>
          <p:nvPr/>
        </p:nvSpPr>
        <p:spPr bwMode="auto">
          <a:xfrm rot="-5400000" flipH="1" flipV="1">
            <a:off x="2798366" y="2481064"/>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31" name="Oval 174"/>
          <p:cNvSpPr>
            <a:spLocks noChangeArrowheads="1"/>
          </p:cNvSpPr>
          <p:nvPr/>
        </p:nvSpPr>
        <p:spPr bwMode="auto">
          <a:xfrm rot="-5400000" flipH="1" flipV="1">
            <a:off x="2798366" y="2595364"/>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32" name="Oval 175"/>
          <p:cNvSpPr>
            <a:spLocks noChangeArrowheads="1"/>
          </p:cNvSpPr>
          <p:nvPr/>
        </p:nvSpPr>
        <p:spPr bwMode="auto">
          <a:xfrm rot="-5400000" flipH="1" flipV="1">
            <a:off x="2917429" y="2595364"/>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33" name="Oval 176"/>
          <p:cNvSpPr>
            <a:spLocks noChangeArrowheads="1"/>
          </p:cNvSpPr>
          <p:nvPr/>
        </p:nvSpPr>
        <p:spPr bwMode="auto">
          <a:xfrm rot="-5400000" flipH="1" flipV="1">
            <a:off x="2976166" y="2481064"/>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34" name="Oval 177"/>
          <p:cNvSpPr>
            <a:spLocks noChangeArrowheads="1"/>
          </p:cNvSpPr>
          <p:nvPr/>
        </p:nvSpPr>
        <p:spPr bwMode="auto">
          <a:xfrm rot="-5400000" flipH="1" flipV="1">
            <a:off x="3517504" y="1985764"/>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35" name="Oval 178"/>
          <p:cNvSpPr>
            <a:spLocks noChangeArrowheads="1"/>
          </p:cNvSpPr>
          <p:nvPr/>
        </p:nvSpPr>
        <p:spPr bwMode="auto">
          <a:xfrm rot="-5400000" flipH="1" flipV="1">
            <a:off x="3533379" y="2100064"/>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36" name="Oval 179"/>
          <p:cNvSpPr>
            <a:spLocks noChangeArrowheads="1"/>
          </p:cNvSpPr>
          <p:nvPr/>
        </p:nvSpPr>
        <p:spPr bwMode="auto">
          <a:xfrm rot="-5400000" flipH="1" flipV="1">
            <a:off x="3576241" y="2212776"/>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37" name="Oval 180"/>
          <p:cNvSpPr>
            <a:spLocks noChangeArrowheads="1"/>
          </p:cNvSpPr>
          <p:nvPr/>
        </p:nvSpPr>
        <p:spPr bwMode="auto">
          <a:xfrm rot="-5400000" flipH="1" flipV="1">
            <a:off x="3634979" y="2327076"/>
            <a:ext cx="133350"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38" name="Oval 181"/>
          <p:cNvSpPr>
            <a:spLocks noChangeArrowheads="1"/>
          </p:cNvSpPr>
          <p:nvPr/>
        </p:nvSpPr>
        <p:spPr bwMode="auto">
          <a:xfrm rot="-5400000" flipH="1" flipV="1">
            <a:off x="3753247" y="2385020"/>
            <a:ext cx="134938" cy="136525"/>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sp>
        <p:nvSpPr>
          <p:cNvPr id="239" name="Oval 190"/>
          <p:cNvSpPr>
            <a:spLocks noChangeArrowheads="1"/>
          </p:cNvSpPr>
          <p:nvPr/>
        </p:nvSpPr>
        <p:spPr bwMode="auto">
          <a:xfrm rot="-5400000" flipH="1" flipV="1">
            <a:off x="3748485" y="2381845"/>
            <a:ext cx="133350" cy="134937"/>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ln w="12700">
            <a:noFill/>
            <a:round/>
            <a:headEnd/>
            <a:tailEnd/>
          </a:ln>
        </p:spPr>
        <p:txBody>
          <a:bodyPr wrap="none" anchor="ctr"/>
          <a:lstStyle/>
          <a:p>
            <a:pPr algn="ctr"/>
            <a:endParaRPr lang="pt-BR" sz="2400" b="1" i="1" dirty="0"/>
          </a:p>
        </p:txBody>
      </p:sp>
      <p:grpSp>
        <p:nvGrpSpPr>
          <p:cNvPr id="240" name="グループ化 87"/>
          <p:cNvGrpSpPr>
            <a:grpSpLocks/>
          </p:cNvGrpSpPr>
          <p:nvPr/>
        </p:nvGrpSpPr>
        <p:grpSpPr bwMode="auto">
          <a:xfrm>
            <a:off x="7564511" y="3973240"/>
            <a:ext cx="835025" cy="649287"/>
            <a:chOff x="438832" y="3284984"/>
            <a:chExt cx="834907" cy="648072"/>
          </a:xfrm>
        </p:grpSpPr>
        <p:sp>
          <p:nvSpPr>
            <p:cNvPr id="241" name="五角形 79"/>
            <p:cNvSpPr/>
            <p:nvPr/>
          </p:nvSpPr>
          <p:spPr>
            <a:xfrm>
              <a:off x="811842" y="3573368"/>
              <a:ext cx="433326" cy="359688"/>
            </a:xfrm>
            <a:prstGeom prst="pentagon">
              <a:avLst/>
            </a:prstGeom>
            <a:solidFill>
              <a:srgbClr val="98D094"/>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en-US" altLang="ja-JP" sz="1200" b="1" dirty="0">
                  <a:solidFill>
                    <a:srgbClr val="006600"/>
                  </a:solidFill>
                  <a:latin typeface="Arial" charset="0"/>
                  <a:ea typeface="MS PGothic" pitchFamily="34" charset="-128"/>
                </a:rPr>
                <a:t>Na</a:t>
              </a:r>
              <a:endParaRPr kumimoji="1" lang="ja-JP" altLang="en-US" sz="1200" b="1" dirty="0">
                <a:solidFill>
                  <a:srgbClr val="006600"/>
                </a:solidFill>
                <a:latin typeface="Arial" charset="0"/>
                <a:ea typeface="MS PGothic" pitchFamily="34" charset="-128"/>
              </a:endParaRPr>
            </a:p>
          </p:txBody>
        </p:sp>
        <p:sp>
          <p:nvSpPr>
            <p:cNvPr id="242" name="角丸四角形 80"/>
            <p:cNvSpPr/>
            <p:nvPr/>
          </p:nvSpPr>
          <p:spPr>
            <a:xfrm>
              <a:off x="438832" y="3356287"/>
              <a:ext cx="504754" cy="288384"/>
            </a:xfrm>
            <a:prstGeom prst="round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en-US" altLang="ja-JP" sz="1200" b="1" dirty="0">
                  <a:solidFill>
                    <a:srgbClr val="0070C0"/>
                  </a:solidFill>
                  <a:latin typeface="Arial" charset="0"/>
                  <a:ea typeface="MS PGothic" pitchFamily="34" charset="-128"/>
                </a:rPr>
                <a:t>H</a:t>
              </a:r>
              <a:r>
                <a:rPr kumimoji="1" lang="en-US" altLang="ja-JP" sz="1200" b="1" baseline="-25000" dirty="0">
                  <a:solidFill>
                    <a:srgbClr val="0070C0"/>
                  </a:solidFill>
                  <a:latin typeface="Arial" charset="0"/>
                  <a:ea typeface="MS PGothic" pitchFamily="34" charset="-128"/>
                </a:rPr>
                <a:t>2</a:t>
              </a:r>
              <a:r>
                <a:rPr kumimoji="1" lang="en-US" altLang="ja-JP" sz="1200" b="1" dirty="0">
                  <a:solidFill>
                    <a:srgbClr val="0070C0"/>
                  </a:solidFill>
                  <a:latin typeface="Arial" charset="0"/>
                  <a:ea typeface="MS PGothic" pitchFamily="34" charset="-128"/>
                </a:rPr>
                <a:t>O</a:t>
              </a:r>
              <a:endParaRPr kumimoji="1" lang="ja-JP" altLang="en-US" sz="1200" b="1" dirty="0">
                <a:solidFill>
                  <a:srgbClr val="0070C0"/>
                </a:solidFill>
                <a:latin typeface="Arial" charset="0"/>
                <a:ea typeface="MS PGothic" pitchFamily="34" charset="-128"/>
              </a:endParaRPr>
            </a:p>
          </p:txBody>
        </p:sp>
        <p:sp>
          <p:nvSpPr>
            <p:cNvPr id="243" name="Oval 8"/>
            <p:cNvSpPr>
              <a:spLocks noChangeAspect="1" noChangeArrowheads="1"/>
            </p:cNvSpPr>
            <p:nvPr/>
          </p:nvSpPr>
          <p:spPr bwMode="auto">
            <a:xfrm>
              <a:off x="899592" y="3284984"/>
              <a:ext cx="374147" cy="374338"/>
            </a:xfrm>
            <a:prstGeom prst="ellipse">
              <a:avLst/>
            </a:prstGeom>
            <a:solidFill>
              <a:srgbClr val="EA5532"/>
            </a:solidFill>
            <a:ln w="12700">
              <a:noFill/>
              <a:round/>
              <a:headEnd/>
              <a:tailEnd/>
            </a:ln>
            <a:scene3d>
              <a:camera prst="orthographicFront"/>
              <a:lightRig rig="threePt" dir="t"/>
            </a:scene3d>
            <a:sp3d>
              <a:bevelB prst="angle"/>
            </a:sp3d>
          </p:spPr>
          <p:txBody>
            <a:bodyPr wrap="none" lIns="36000" tIns="36000" rIns="36000" bIns="36000" anchor="ctr"/>
            <a:lstStyle/>
            <a:p>
              <a:pPr algn="ctr">
                <a:defRPr/>
              </a:pPr>
              <a:r>
                <a:rPr kumimoji="1" lang="en-US" altLang="ja-JP" sz="1200" b="1" dirty="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Glu</a:t>
              </a:r>
            </a:p>
          </p:txBody>
        </p:sp>
      </p:grpSp>
      <p:grpSp>
        <p:nvGrpSpPr>
          <p:cNvPr id="244" name="グループ化 87"/>
          <p:cNvGrpSpPr>
            <a:grpSpLocks/>
          </p:cNvGrpSpPr>
          <p:nvPr/>
        </p:nvGrpSpPr>
        <p:grpSpPr bwMode="auto">
          <a:xfrm>
            <a:off x="7564511" y="4693320"/>
            <a:ext cx="835025" cy="649287"/>
            <a:chOff x="438832" y="3284984"/>
            <a:chExt cx="834907" cy="648072"/>
          </a:xfrm>
        </p:grpSpPr>
        <p:sp>
          <p:nvSpPr>
            <p:cNvPr id="245" name="五角形 79"/>
            <p:cNvSpPr/>
            <p:nvPr/>
          </p:nvSpPr>
          <p:spPr>
            <a:xfrm>
              <a:off x="811842" y="3573368"/>
              <a:ext cx="433326" cy="359688"/>
            </a:xfrm>
            <a:prstGeom prst="pentagon">
              <a:avLst/>
            </a:prstGeom>
            <a:solidFill>
              <a:srgbClr val="98D094"/>
            </a:solidFill>
            <a:ln w="127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en-US" altLang="ja-JP" sz="1200" b="1" dirty="0">
                  <a:solidFill>
                    <a:srgbClr val="006600"/>
                  </a:solidFill>
                  <a:latin typeface="Arial" charset="0"/>
                  <a:ea typeface="MS PGothic" pitchFamily="34" charset="-128"/>
                </a:rPr>
                <a:t>Na</a:t>
              </a:r>
              <a:endParaRPr kumimoji="1" lang="ja-JP" altLang="en-US" sz="1200" b="1" dirty="0">
                <a:solidFill>
                  <a:srgbClr val="006600"/>
                </a:solidFill>
                <a:latin typeface="Arial" charset="0"/>
                <a:ea typeface="MS PGothic" pitchFamily="34" charset="-128"/>
              </a:endParaRPr>
            </a:p>
          </p:txBody>
        </p:sp>
        <p:sp>
          <p:nvSpPr>
            <p:cNvPr id="246" name="角丸四角形 80"/>
            <p:cNvSpPr/>
            <p:nvPr/>
          </p:nvSpPr>
          <p:spPr>
            <a:xfrm>
              <a:off x="438832" y="3356287"/>
              <a:ext cx="504754" cy="288384"/>
            </a:xfrm>
            <a:prstGeom prst="round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en-US" altLang="ja-JP" sz="1200" b="1" dirty="0">
                  <a:solidFill>
                    <a:srgbClr val="0070C0"/>
                  </a:solidFill>
                  <a:latin typeface="Arial" charset="0"/>
                  <a:ea typeface="MS PGothic" pitchFamily="34" charset="-128"/>
                </a:rPr>
                <a:t>H</a:t>
              </a:r>
              <a:r>
                <a:rPr kumimoji="1" lang="en-US" altLang="ja-JP" sz="1200" b="1" baseline="-25000" dirty="0">
                  <a:solidFill>
                    <a:srgbClr val="0070C0"/>
                  </a:solidFill>
                  <a:latin typeface="Arial" charset="0"/>
                  <a:ea typeface="MS PGothic" pitchFamily="34" charset="-128"/>
                </a:rPr>
                <a:t>2</a:t>
              </a:r>
              <a:r>
                <a:rPr kumimoji="1" lang="en-US" altLang="ja-JP" sz="1200" b="1" dirty="0">
                  <a:solidFill>
                    <a:srgbClr val="0070C0"/>
                  </a:solidFill>
                  <a:latin typeface="Arial" charset="0"/>
                  <a:ea typeface="MS PGothic" pitchFamily="34" charset="-128"/>
                </a:rPr>
                <a:t>O</a:t>
              </a:r>
              <a:endParaRPr kumimoji="1" lang="ja-JP" altLang="en-US" sz="1200" b="1" dirty="0">
                <a:solidFill>
                  <a:srgbClr val="0070C0"/>
                </a:solidFill>
                <a:latin typeface="Arial" charset="0"/>
                <a:ea typeface="MS PGothic" pitchFamily="34" charset="-128"/>
              </a:endParaRPr>
            </a:p>
          </p:txBody>
        </p:sp>
        <p:sp>
          <p:nvSpPr>
            <p:cNvPr id="247" name="Oval 8"/>
            <p:cNvSpPr>
              <a:spLocks noChangeAspect="1" noChangeArrowheads="1"/>
            </p:cNvSpPr>
            <p:nvPr/>
          </p:nvSpPr>
          <p:spPr bwMode="auto">
            <a:xfrm>
              <a:off x="899592" y="3284984"/>
              <a:ext cx="374147" cy="374338"/>
            </a:xfrm>
            <a:prstGeom prst="ellipse">
              <a:avLst/>
            </a:prstGeom>
            <a:solidFill>
              <a:srgbClr val="EA5532"/>
            </a:solidFill>
            <a:ln w="12700">
              <a:noFill/>
              <a:round/>
              <a:headEnd/>
              <a:tailEnd/>
            </a:ln>
            <a:scene3d>
              <a:camera prst="orthographicFront"/>
              <a:lightRig rig="threePt" dir="t"/>
            </a:scene3d>
            <a:sp3d>
              <a:bevelB prst="angle"/>
            </a:sp3d>
          </p:spPr>
          <p:txBody>
            <a:bodyPr wrap="none" lIns="36000" tIns="36000" rIns="36000" bIns="36000" anchor="ctr"/>
            <a:lstStyle/>
            <a:p>
              <a:pPr algn="ctr">
                <a:defRPr/>
              </a:pPr>
              <a:r>
                <a:rPr kumimoji="1" lang="en-US" altLang="ja-JP" sz="1200" b="1" dirty="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Glu</a:t>
              </a:r>
            </a:p>
          </p:txBody>
        </p:sp>
      </p:grpSp>
      <p:sp>
        <p:nvSpPr>
          <p:cNvPr id="248" name="Oval 8"/>
          <p:cNvSpPr>
            <a:spLocks noChangeAspect="1" noChangeArrowheads="1"/>
          </p:cNvSpPr>
          <p:nvPr/>
        </p:nvSpPr>
        <p:spPr bwMode="auto">
          <a:xfrm>
            <a:off x="2192822" y="4764906"/>
            <a:ext cx="374066" cy="374373"/>
          </a:xfrm>
          <a:prstGeom prst="ellipse">
            <a:avLst/>
          </a:prstGeom>
          <a:solidFill>
            <a:srgbClr val="EA5532"/>
          </a:solidFill>
          <a:ln w="12700">
            <a:noFill/>
            <a:round/>
            <a:headEnd/>
            <a:tailEnd/>
          </a:ln>
          <a:scene3d>
            <a:camera prst="orthographicFront"/>
            <a:lightRig rig="threePt" dir="t"/>
          </a:scene3d>
          <a:sp3d>
            <a:bevelB prst="angle"/>
          </a:sp3d>
        </p:spPr>
        <p:txBody>
          <a:bodyPr wrap="none" lIns="36000" tIns="36000" rIns="36000" bIns="36000" anchor="ctr"/>
          <a:lstStyle/>
          <a:p>
            <a:pPr algn="ctr">
              <a:defRPr/>
            </a:pPr>
            <a:r>
              <a:rPr kumimoji="1" lang="en-US" altLang="ja-JP" sz="1200" b="1" dirty="0">
                <a:solidFill>
                  <a:schemeClr val="bg1"/>
                </a:solidFill>
                <a:effectLst>
                  <a:outerShdw blurRad="38100" dist="38100" dir="2700000" algn="tl">
                    <a:srgbClr val="000000">
                      <a:alpha val="43137"/>
                    </a:srgbClr>
                  </a:outerShdw>
                </a:effectLst>
                <a:latin typeface="Arial" pitchFamily="34" charset="0"/>
                <a:ea typeface="ＭＳ Ｐゴシック" charset="-128"/>
                <a:cs typeface="Arial" pitchFamily="34" charset="0"/>
              </a:rPr>
              <a:t>Glu</a:t>
            </a:r>
          </a:p>
        </p:txBody>
      </p:sp>
      <p:sp>
        <p:nvSpPr>
          <p:cNvPr id="85" name="84 CuadroTexto"/>
          <p:cNvSpPr txBox="1"/>
          <p:nvPr/>
        </p:nvSpPr>
        <p:spPr>
          <a:xfrm>
            <a:off x="8387661" y="0"/>
            <a:ext cx="744627" cy="369332"/>
          </a:xfrm>
          <a:prstGeom prst="rect">
            <a:avLst/>
          </a:prstGeom>
          <a:noFill/>
        </p:spPr>
        <p:txBody>
          <a:bodyPr wrap="none" rtlCol="0">
            <a:spAutoFit/>
          </a:bodyPr>
          <a:lstStyle/>
          <a:p>
            <a:r>
              <a:rPr lang="en-US" dirty="0" smtClean="0">
                <a:solidFill>
                  <a:schemeClr val="bg1"/>
                </a:solidFill>
              </a:rPr>
              <a:t>11/40</a:t>
            </a:r>
            <a:endParaRPr lang="en-US" dirty="0">
              <a:solidFill>
                <a:schemeClr val="bg1"/>
              </a:solidFill>
            </a:endParaRPr>
          </a:p>
        </p:txBody>
      </p:sp>
    </p:spTree>
    <p:extLst>
      <p:ext uri="{BB962C8B-B14F-4D97-AF65-F5344CB8AC3E}">
        <p14:creationId xmlns:p14="http://schemas.microsoft.com/office/powerpoint/2010/main" xmlns="" val="29784502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2222E-6 1.20259E-7 L 0.03698 0.07909 " pathEditMode="relative" rAng="0" ptsTypes="AA">
                                      <p:cBhvr>
                                        <p:cTn id="6" dur="2000" fill="hold"/>
                                        <p:tgtEl>
                                          <p:spTgt spid="239"/>
                                        </p:tgtEl>
                                        <p:attrNameLst>
                                          <p:attrName>ppt_x</p:attrName>
                                          <p:attrName>ppt_y</p:attrName>
                                        </p:attrNameLst>
                                      </p:cBhvr>
                                      <p:rCtr x="1800" y="400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74" grpId="0" animBg="1"/>
      <p:bldP spid="175" grpId="0" animBg="1"/>
      <p:bldP spid="176" grpId="0" animBg="1"/>
      <p:bldP spid="177" grpId="0" animBg="1"/>
      <p:bldP spid="178" grpId="0" animBg="1"/>
      <p:bldP spid="179" grpId="0" animBg="1"/>
      <p:bldP spid="180" grpId="0" animBg="1"/>
      <p:bldP spid="181" grpId="0"/>
      <p:bldP spid="182" grpId="0"/>
      <p:bldP spid="183" grpId="0"/>
      <p:bldP spid="184" grpId="0"/>
      <p:bldP spid="185" grpId="0"/>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239" grpId="0" animBg="1"/>
      <p:bldP spid="2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tângulo de cantos arredondados 146"/>
          <p:cNvSpPr/>
          <p:nvPr/>
        </p:nvSpPr>
        <p:spPr>
          <a:xfrm>
            <a:off x="4370388" y="5483325"/>
            <a:ext cx="1223962" cy="43180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400" dirty="0">
                <a:solidFill>
                  <a:srgbClr val="FF0000"/>
                </a:solidFill>
              </a:rPr>
              <a:t>MSG líquido</a:t>
            </a:r>
            <a:endParaRPr lang="pt-BR" sz="2000" dirty="0">
              <a:solidFill>
                <a:srgbClr val="FF0000"/>
              </a:solidFill>
            </a:endParaRPr>
          </a:p>
        </p:txBody>
      </p:sp>
      <p:sp>
        <p:nvSpPr>
          <p:cNvPr id="138" name="Retângulo de cantos arredondados 137"/>
          <p:cNvSpPr/>
          <p:nvPr/>
        </p:nvSpPr>
        <p:spPr>
          <a:xfrm>
            <a:off x="7883525" y="4867375"/>
            <a:ext cx="1223963" cy="43180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smtClean="0">
                <a:solidFill>
                  <a:schemeClr val="tx1"/>
                </a:solidFill>
              </a:rPr>
              <a:t>Carbon activo</a:t>
            </a:r>
            <a:endParaRPr lang="es-ES" sz="2000">
              <a:solidFill>
                <a:schemeClr val="tx1"/>
              </a:solidFill>
            </a:endParaRPr>
          </a:p>
        </p:txBody>
      </p:sp>
      <p:graphicFrame>
        <p:nvGraphicFramePr>
          <p:cNvPr id="3074" name="Object 29"/>
          <p:cNvGraphicFramePr>
            <a:graphicFrameLocks noChangeAspect="1"/>
          </p:cNvGraphicFramePr>
          <p:nvPr>
            <p:extLst>
              <p:ext uri="{D42A27DB-BD31-4B8C-83A1-F6EECF244321}">
                <p14:modId xmlns:p14="http://schemas.microsoft.com/office/powerpoint/2010/main" xmlns="" val="15374191"/>
              </p:ext>
            </p:extLst>
          </p:nvPr>
        </p:nvGraphicFramePr>
        <p:xfrm>
          <a:off x="7127875" y="4580037"/>
          <a:ext cx="842963" cy="1295400"/>
        </p:xfrm>
        <a:graphic>
          <a:graphicData uri="http://schemas.openxmlformats.org/presentationml/2006/ole">
            <p:oleObj spid="_x0000_s5225" name="Photo Editor Photo" r:id="rId4" imgW="1419048" imgH="2180952" progId="">
              <p:embed/>
            </p:oleObj>
          </a:graphicData>
        </a:graphic>
      </p:graphicFrame>
      <p:graphicFrame>
        <p:nvGraphicFramePr>
          <p:cNvPr id="3075" name="Object 75"/>
          <p:cNvGraphicFramePr>
            <a:graphicFrameLocks noChangeAspect="1"/>
          </p:cNvGraphicFramePr>
          <p:nvPr>
            <p:extLst>
              <p:ext uri="{D42A27DB-BD31-4B8C-83A1-F6EECF244321}">
                <p14:modId xmlns:p14="http://schemas.microsoft.com/office/powerpoint/2010/main" xmlns="" val="4004971725"/>
              </p:ext>
            </p:extLst>
          </p:nvPr>
        </p:nvGraphicFramePr>
        <p:xfrm>
          <a:off x="4787900" y="5026125"/>
          <a:ext cx="382588" cy="557212"/>
        </p:xfrm>
        <a:graphic>
          <a:graphicData uri="http://schemas.openxmlformats.org/presentationml/2006/ole">
            <p:oleObj spid="_x0000_s5226" name="Photo Editor Photo" r:id="rId5" imgW="905001" imgH="1257476" progId="">
              <p:embed/>
            </p:oleObj>
          </a:graphicData>
        </a:graphic>
      </p:graphicFrame>
      <p:pic>
        <p:nvPicPr>
          <p:cNvPr id="3127" name="Picture 107" descr="Imagem1"/>
          <p:cNvPicPr>
            <a:picLocks noChangeAspect="1" noChangeArrowheads="1"/>
          </p:cNvPicPr>
          <p:nvPr/>
        </p:nvPicPr>
        <p:blipFill>
          <a:blip r:embed="rId6" cstate="email"/>
          <a:srcRect/>
          <a:stretch>
            <a:fillRect/>
          </a:stretch>
        </p:blipFill>
        <p:spPr bwMode="auto">
          <a:xfrm>
            <a:off x="1129568" y="4594622"/>
            <a:ext cx="864096" cy="1150938"/>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9" name="Elipse 78"/>
          <p:cNvSpPr/>
          <p:nvPr/>
        </p:nvSpPr>
        <p:spPr>
          <a:xfrm rot="1545470">
            <a:off x="830263" y="3281462"/>
            <a:ext cx="2574925" cy="989013"/>
          </a:xfrm>
          <a:prstGeom prst="ellipse">
            <a:avLst/>
          </a:prstGeom>
          <a:solidFill>
            <a:schemeClr val="bg1"/>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3172" name="Picture 100" descr="Sugar Cane Plants"/>
          <p:cNvPicPr>
            <a:picLocks noChangeAspect="1" noChangeArrowheads="1"/>
          </p:cNvPicPr>
          <p:nvPr/>
        </p:nvPicPr>
        <p:blipFill>
          <a:blip r:embed="rId7" cstate="print"/>
          <a:srcRect/>
          <a:stretch>
            <a:fillRect/>
          </a:stretch>
        </p:blipFill>
        <p:spPr bwMode="auto">
          <a:xfrm>
            <a:off x="107950" y="2649637"/>
            <a:ext cx="1584325" cy="969963"/>
          </a:xfrm>
          <a:prstGeom prst="rect">
            <a:avLst/>
          </a:prstGeom>
          <a:noFill/>
          <a:effectLst>
            <a:outerShdw blurRad="50800" dist="38100" dir="2700000" algn="tl" rotWithShape="0">
              <a:prstClr val="black">
                <a:alpha val="40000"/>
              </a:prstClr>
            </a:outerShdw>
          </a:effectLst>
        </p:spPr>
      </p:pic>
      <p:graphicFrame>
        <p:nvGraphicFramePr>
          <p:cNvPr id="3076" name="Object 38"/>
          <p:cNvGraphicFramePr>
            <a:graphicFrameLocks noChangeAspect="1"/>
          </p:cNvGraphicFramePr>
          <p:nvPr>
            <p:extLst>
              <p:ext uri="{D42A27DB-BD31-4B8C-83A1-F6EECF244321}">
                <p14:modId xmlns:p14="http://schemas.microsoft.com/office/powerpoint/2010/main" xmlns="" val="851992235"/>
              </p:ext>
            </p:extLst>
          </p:nvPr>
        </p:nvGraphicFramePr>
        <p:xfrm>
          <a:off x="2319338" y="836712"/>
          <a:ext cx="1011237" cy="1690688"/>
        </p:xfrm>
        <a:graphic>
          <a:graphicData uri="http://schemas.openxmlformats.org/presentationml/2006/ole">
            <p:oleObj spid="_x0000_s5227" name="Photo Editor Photo" r:id="rId8" imgW="1476190" imgH="2467319" progId="">
              <p:embed/>
            </p:oleObj>
          </a:graphicData>
        </a:graphic>
      </p:graphicFrame>
      <p:sp>
        <p:nvSpPr>
          <p:cNvPr id="83" name="Retângulo de cantos arredondados 82"/>
          <p:cNvSpPr/>
          <p:nvPr/>
        </p:nvSpPr>
        <p:spPr>
          <a:xfrm>
            <a:off x="381000" y="3759300"/>
            <a:ext cx="863600" cy="719137"/>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1200" i="1" dirty="0">
                <a:solidFill>
                  <a:srgbClr val="000000"/>
                </a:solidFill>
              </a:rPr>
              <a:t> </a:t>
            </a:r>
            <a:r>
              <a:rPr lang="es-ES" sz="1200" i="1" dirty="0" smtClean="0">
                <a:solidFill>
                  <a:srgbClr val="000000"/>
                </a:solidFill>
              </a:rPr>
              <a:t>Jarabe</a:t>
            </a:r>
          </a:p>
          <a:p>
            <a:pPr algn="r">
              <a:defRPr/>
            </a:pPr>
            <a:r>
              <a:rPr lang="es-ES" sz="1200" i="1" dirty="0" smtClean="0">
                <a:solidFill>
                  <a:srgbClr val="000000"/>
                </a:solidFill>
              </a:rPr>
              <a:t> melaza</a:t>
            </a:r>
          </a:p>
          <a:p>
            <a:pPr algn="r">
              <a:defRPr/>
            </a:pPr>
            <a:r>
              <a:rPr lang="es-ES" sz="1200" i="1" dirty="0" smtClean="0">
                <a:solidFill>
                  <a:srgbClr val="000000"/>
                </a:solidFill>
              </a:rPr>
              <a:t> azúcar</a:t>
            </a:r>
            <a:endParaRPr lang="es-ES" i="1" dirty="0"/>
          </a:p>
        </p:txBody>
      </p:sp>
      <p:sp>
        <p:nvSpPr>
          <p:cNvPr id="98" name="Retângulo de cantos arredondados 97"/>
          <p:cNvSpPr/>
          <p:nvPr/>
        </p:nvSpPr>
        <p:spPr>
          <a:xfrm>
            <a:off x="2152650" y="2290862"/>
            <a:ext cx="1296988" cy="4318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smtClean="0">
                <a:solidFill>
                  <a:srgbClr val="000000"/>
                </a:solidFill>
              </a:rPr>
              <a:t>Fermentación</a:t>
            </a:r>
            <a:endParaRPr lang="es-ES" sz="2000" b="1"/>
          </a:p>
        </p:txBody>
      </p:sp>
      <p:sp>
        <p:nvSpPr>
          <p:cNvPr id="103" name="Retângulo de cantos arredondados 102"/>
          <p:cNvSpPr/>
          <p:nvPr/>
        </p:nvSpPr>
        <p:spPr>
          <a:xfrm>
            <a:off x="468313" y="1297087"/>
            <a:ext cx="1366837" cy="792163"/>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1200" b="1" dirty="0" smtClean="0">
                <a:solidFill>
                  <a:srgbClr val="000000"/>
                </a:solidFill>
              </a:rPr>
              <a:t>Microrganismo</a:t>
            </a:r>
            <a:endParaRPr lang="pt-BR" sz="1200" b="1" dirty="0">
              <a:solidFill>
                <a:srgbClr val="000000"/>
              </a:solidFill>
            </a:endParaRPr>
          </a:p>
          <a:p>
            <a:pPr algn="r">
              <a:defRPr/>
            </a:pPr>
            <a:r>
              <a:rPr lang="pt-BR" sz="1200" b="1" dirty="0">
                <a:solidFill>
                  <a:srgbClr val="000000"/>
                </a:solidFill>
              </a:rPr>
              <a:t>O</a:t>
            </a:r>
            <a:r>
              <a:rPr lang="pt-BR" sz="1200" b="1" baseline="-25000" dirty="0">
                <a:solidFill>
                  <a:srgbClr val="000000"/>
                </a:solidFill>
              </a:rPr>
              <a:t>2</a:t>
            </a:r>
          </a:p>
          <a:p>
            <a:pPr algn="r">
              <a:defRPr/>
            </a:pPr>
            <a:r>
              <a:rPr lang="pt-BR" sz="1200" b="1" dirty="0">
                <a:solidFill>
                  <a:srgbClr val="000000"/>
                </a:solidFill>
              </a:rPr>
              <a:t>NH</a:t>
            </a:r>
            <a:r>
              <a:rPr lang="pt-BR" sz="1200" b="1" baseline="-25000" dirty="0">
                <a:solidFill>
                  <a:srgbClr val="000000"/>
                </a:solidFill>
              </a:rPr>
              <a:t>3</a:t>
            </a:r>
          </a:p>
          <a:p>
            <a:pPr algn="r">
              <a:defRPr/>
            </a:pPr>
            <a:r>
              <a:rPr lang="pt-BR" sz="1200" b="1" dirty="0">
                <a:solidFill>
                  <a:srgbClr val="000000"/>
                </a:solidFill>
              </a:rPr>
              <a:t>Nutrientes</a:t>
            </a:r>
          </a:p>
        </p:txBody>
      </p:sp>
      <p:sp>
        <p:nvSpPr>
          <p:cNvPr id="104" name="Seta para a direita 103"/>
          <p:cNvSpPr/>
          <p:nvPr/>
        </p:nvSpPr>
        <p:spPr>
          <a:xfrm>
            <a:off x="1835150" y="1512987"/>
            <a:ext cx="433388" cy="360363"/>
          </a:xfrm>
          <a:prstGeom prst="rightArrow">
            <a:avLst>
              <a:gd name="adj1" fmla="val 49383"/>
              <a:gd name="adj2" fmla="val 7267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graphicFrame>
        <p:nvGraphicFramePr>
          <p:cNvPr id="3077" name="Object 56"/>
          <p:cNvGraphicFramePr>
            <a:graphicFrameLocks noChangeAspect="1"/>
          </p:cNvGraphicFramePr>
          <p:nvPr>
            <p:extLst>
              <p:ext uri="{D42A27DB-BD31-4B8C-83A1-F6EECF244321}">
                <p14:modId xmlns:p14="http://schemas.microsoft.com/office/powerpoint/2010/main" xmlns="" val="2934679080"/>
              </p:ext>
            </p:extLst>
          </p:nvPr>
        </p:nvGraphicFramePr>
        <p:xfrm>
          <a:off x="4119563" y="1319312"/>
          <a:ext cx="509587" cy="762000"/>
        </p:xfrm>
        <a:graphic>
          <a:graphicData uri="http://schemas.openxmlformats.org/presentationml/2006/ole">
            <p:oleObj spid="_x0000_s5228" name="Photo Editor Photo" r:id="rId9" imgW="847843" imgH="1267002" progId="">
              <p:embed/>
            </p:oleObj>
          </a:graphicData>
        </a:graphic>
      </p:graphicFrame>
      <p:sp>
        <p:nvSpPr>
          <p:cNvPr id="105" name="Retângulo de cantos arredondados 104"/>
          <p:cNvSpPr/>
          <p:nvPr/>
        </p:nvSpPr>
        <p:spPr>
          <a:xfrm>
            <a:off x="3822700" y="2189262"/>
            <a:ext cx="1081088" cy="43180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smtClean="0">
                <a:solidFill>
                  <a:srgbClr val="FF0000"/>
                </a:solidFill>
              </a:rPr>
              <a:t>Ácido glutámico</a:t>
            </a:r>
            <a:endParaRPr lang="es-ES" sz="2000" b="1" dirty="0">
              <a:solidFill>
                <a:srgbClr val="FF0000"/>
              </a:solidFill>
            </a:endParaRPr>
          </a:p>
        </p:txBody>
      </p:sp>
      <p:sp>
        <p:nvSpPr>
          <p:cNvPr id="108" name="Retângulo de cantos arredondados 107"/>
          <p:cNvSpPr/>
          <p:nvPr/>
        </p:nvSpPr>
        <p:spPr>
          <a:xfrm>
            <a:off x="4946650" y="865287"/>
            <a:ext cx="649288" cy="43180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400" dirty="0">
                <a:solidFill>
                  <a:schemeClr val="tx1"/>
                </a:solidFill>
              </a:rPr>
              <a:t>Ácido</a:t>
            </a:r>
            <a:endParaRPr lang="pt-BR" sz="2000" dirty="0">
              <a:solidFill>
                <a:schemeClr val="tx1"/>
              </a:solidFill>
            </a:endParaRPr>
          </a:p>
        </p:txBody>
      </p:sp>
      <p:sp>
        <p:nvSpPr>
          <p:cNvPr id="110" name="Retângulo de cantos arredondados 109"/>
          <p:cNvSpPr/>
          <p:nvPr/>
        </p:nvSpPr>
        <p:spPr>
          <a:xfrm>
            <a:off x="5148263" y="2244825"/>
            <a:ext cx="1295400" cy="4318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smtClean="0">
                <a:solidFill>
                  <a:srgbClr val="000000"/>
                </a:solidFill>
              </a:rPr>
              <a:t>Cristalización</a:t>
            </a:r>
            <a:endParaRPr lang="es-ES" sz="2000" b="1"/>
          </a:p>
        </p:txBody>
      </p:sp>
      <p:graphicFrame>
        <p:nvGraphicFramePr>
          <p:cNvPr id="3078" name="Object 58"/>
          <p:cNvGraphicFramePr>
            <a:graphicFrameLocks noChangeAspect="1"/>
          </p:cNvGraphicFramePr>
          <p:nvPr>
            <p:extLst>
              <p:ext uri="{D42A27DB-BD31-4B8C-83A1-F6EECF244321}">
                <p14:modId xmlns:p14="http://schemas.microsoft.com/office/powerpoint/2010/main" xmlns="" val="494303157"/>
              </p:ext>
            </p:extLst>
          </p:nvPr>
        </p:nvGraphicFramePr>
        <p:xfrm>
          <a:off x="7015163" y="1363762"/>
          <a:ext cx="1028700" cy="746125"/>
        </p:xfrm>
        <a:graphic>
          <a:graphicData uri="http://schemas.openxmlformats.org/presentationml/2006/ole">
            <p:oleObj spid="_x0000_s5229" name="Photo Editor Photo" r:id="rId10" imgW="2638095" imgH="1914286" progId="">
              <p:embed/>
            </p:oleObj>
          </a:graphicData>
        </a:graphic>
      </p:graphicFrame>
      <p:graphicFrame>
        <p:nvGraphicFramePr>
          <p:cNvPr id="3079" name="Object 33"/>
          <p:cNvGraphicFramePr>
            <a:graphicFrameLocks noChangeAspect="1"/>
          </p:cNvGraphicFramePr>
          <p:nvPr>
            <p:extLst>
              <p:ext uri="{D42A27DB-BD31-4B8C-83A1-F6EECF244321}">
                <p14:modId xmlns:p14="http://schemas.microsoft.com/office/powerpoint/2010/main" xmlns="" val="337666225"/>
              </p:ext>
            </p:extLst>
          </p:nvPr>
        </p:nvGraphicFramePr>
        <p:xfrm>
          <a:off x="5473700" y="1079600"/>
          <a:ext cx="727075" cy="1317625"/>
        </p:xfrm>
        <a:graphic>
          <a:graphicData uri="http://schemas.openxmlformats.org/presentationml/2006/ole">
            <p:oleObj spid="_x0000_s5230" name="Photo Editor Photo" r:id="rId11" imgW="1495634" imgH="2715004" progId="">
              <p:embed/>
            </p:oleObj>
          </a:graphicData>
        </a:graphic>
      </p:graphicFrame>
      <p:sp>
        <p:nvSpPr>
          <p:cNvPr id="109" name="Seta em curva para baixo 108"/>
          <p:cNvSpPr/>
          <p:nvPr/>
        </p:nvSpPr>
        <p:spPr>
          <a:xfrm rot="2605926" flipV="1">
            <a:off x="5094288" y="1373287"/>
            <a:ext cx="647700" cy="215900"/>
          </a:xfrm>
          <a:prstGeom prst="curvedDownArrow">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114" name="Retângulo de cantos arredondados 113"/>
          <p:cNvSpPr/>
          <p:nvPr/>
        </p:nvSpPr>
        <p:spPr>
          <a:xfrm>
            <a:off x="6832600" y="2246412"/>
            <a:ext cx="1295400" cy="4318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smtClean="0">
                <a:solidFill>
                  <a:srgbClr val="000000"/>
                </a:solidFill>
              </a:rPr>
              <a:t>Separación</a:t>
            </a:r>
            <a:endParaRPr lang="es-ES" sz="2000" b="1"/>
          </a:p>
        </p:txBody>
      </p:sp>
      <p:sp>
        <p:nvSpPr>
          <p:cNvPr id="119" name="Retângulo de cantos arredondados 118"/>
          <p:cNvSpPr/>
          <p:nvPr/>
        </p:nvSpPr>
        <p:spPr>
          <a:xfrm>
            <a:off x="3361871" y="3110920"/>
            <a:ext cx="1150938" cy="433388"/>
          </a:xfrm>
          <a:prstGeom prst="roundRect">
            <a:avLst/>
          </a:prstGeom>
          <a:solidFill>
            <a:schemeClr val="bg1"/>
          </a:solidFill>
          <a:ln w="3175">
            <a:solidFill>
              <a:srgbClr val="00B05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100" b="1" dirty="0" err="1" smtClean="0">
                <a:solidFill>
                  <a:srgbClr val="000000"/>
                </a:solidFill>
              </a:rPr>
              <a:t>Co-produto</a:t>
            </a:r>
            <a:r>
              <a:rPr lang="pt-BR" sz="1100" b="1" dirty="0" smtClean="0">
                <a:solidFill>
                  <a:srgbClr val="000000"/>
                </a:solidFill>
              </a:rPr>
              <a:t> </a:t>
            </a:r>
            <a:r>
              <a:rPr lang="pt-BR" sz="1100" b="1" dirty="0">
                <a:solidFill>
                  <a:srgbClr val="000000"/>
                </a:solidFill>
              </a:rPr>
              <a:t>1</a:t>
            </a:r>
          </a:p>
          <a:p>
            <a:pPr algn="ctr">
              <a:defRPr/>
            </a:pPr>
            <a:r>
              <a:rPr lang="pt-BR" sz="1100" i="1" dirty="0">
                <a:solidFill>
                  <a:srgbClr val="000000"/>
                </a:solidFill>
              </a:rPr>
              <a:t>(rico em </a:t>
            </a:r>
            <a:r>
              <a:rPr lang="pt-BR" sz="1100" b="1" i="1" dirty="0">
                <a:solidFill>
                  <a:srgbClr val="000000"/>
                </a:solidFill>
              </a:rPr>
              <a:t>Ca</a:t>
            </a:r>
            <a:r>
              <a:rPr lang="pt-BR" sz="1100" i="1" dirty="0">
                <a:solidFill>
                  <a:srgbClr val="000000"/>
                </a:solidFill>
              </a:rPr>
              <a:t>)</a:t>
            </a:r>
            <a:endParaRPr lang="pt-BR" sz="1600" i="1" dirty="0"/>
          </a:p>
        </p:txBody>
      </p:sp>
      <p:sp>
        <p:nvSpPr>
          <p:cNvPr id="120" name="Seta para a direita 119"/>
          <p:cNvSpPr/>
          <p:nvPr/>
        </p:nvSpPr>
        <p:spPr>
          <a:xfrm>
            <a:off x="1533150" y="2146350"/>
            <a:ext cx="720080" cy="720080"/>
          </a:xfrm>
          <a:prstGeom prst="rightArrow">
            <a:avLst>
              <a:gd name="adj1" fmla="val 45351"/>
              <a:gd name="adj2" fmla="val 50504"/>
            </a:avLst>
          </a:prstGeom>
          <a:solidFill>
            <a:schemeClr val="accent2"/>
          </a:solidFill>
          <a:ln>
            <a:noFill/>
          </a:ln>
          <a:effectLst>
            <a:outerShdw blurRad="50800" dist="38100" dir="2700000" algn="tl" rotWithShape="0">
              <a:prstClr val="black">
                <a:alpha val="40000"/>
              </a:prstClr>
            </a:outerShdw>
          </a:effectLst>
          <a:scene3d>
            <a:camera prst="orthographicFront">
              <a:rot lat="0" lon="0" rev="2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121" name="Seta para a direita 120"/>
          <p:cNvSpPr/>
          <p:nvPr/>
        </p:nvSpPr>
        <p:spPr>
          <a:xfrm>
            <a:off x="3506788" y="1579662"/>
            <a:ext cx="315912" cy="215900"/>
          </a:xfrm>
          <a:prstGeom prst="rightArrow">
            <a:avLst>
              <a:gd name="adj1" fmla="val 49383"/>
              <a:gd name="adj2" fmla="val 7267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122" name="Seta para a direita 121"/>
          <p:cNvSpPr/>
          <p:nvPr/>
        </p:nvSpPr>
        <p:spPr>
          <a:xfrm>
            <a:off x="4832350" y="1579662"/>
            <a:ext cx="315913" cy="215900"/>
          </a:xfrm>
          <a:prstGeom prst="rightArrow">
            <a:avLst>
              <a:gd name="adj1" fmla="val 49383"/>
              <a:gd name="adj2" fmla="val 7267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80" name="CaixaDeTexto 79"/>
          <p:cNvSpPr txBox="1"/>
          <p:nvPr/>
        </p:nvSpPr>
        <p:spPr>
          <a:xfrm>
            <a:off x="190500" y="3619600"/>
            <a:ext cx="1368425" cy="277812"/>
          </a:xfrm>
          <a:prstGeom prst="rect">
            <a:avLst/>
          </a:prstGeom>
          <a:solidFill>
            <a:schemeClr val="bg1"/>
          </a:solidFill>
        </p:spPr>
        <p:txBody>
          <a:bodyPr>
            <a:spAutoFit/>
          </a:bodyPr>
          <a:lstStyle/>
          <a:p>
            <a:pPr algn="ctr">
              <a:defRPr/>
            </a:pPr>
            <a:r>
              <a:rPr lang="es-ES" sz="1200" b="1" dirty="0" smtClean="0">
                <a:latin typeface="+mn-lt"/>
                <a:cs typeface="Arial" charset="0"/>
              </a:rPr>
              <a:t>Caña-de-azúcar</a:t>
            </a:r>
            <a:endParaRPr lang="es-ES" sz="1200" b="1" dirty="0">
              <a:latin typeface="+mn-lt"/>
              <a:cs typeface="Arial" charset="0"/>
            </a:endParaRPr>
          </a:p>
        </p:txBody>
      </p:sp>
      <p:sp>
        <p:nvSpPr>
          <p:cNvPr id="123" name="Retângulo de cantos arredondados 122"/>
          <p:cNvSpPr/>
          <p:nvPr/>
        </p:nvSpPr>
        <p:spPr>
          <a:xfrm>
            <a:off x="7870825" y="3659287"/>
            <a:ext cx="863600" cy="43180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400" dirty="0" err="1">
                <a:solidFill>
                  <a:schemeClr val="tx1"/>
                </a:solidFill>
              </a:rPr>
              <a:t>NaOH</a:t>
            </a:r>
            <a:endParaRPr lang="pt-BR" sz="2000" dirty="0">
              <a:solidFill>
                <a:schemeClr val="tx1"/>
              </a:solidFill>
            </a:endParaRPr>
          </a:p>
        </p:txBody>
      </p:sp>
      <p:sp>
        <p:nvSpPr>
          <p:cNvPr id="124" name="Seta para a direita 123"/>
          <p:cNvSpPr/>
          <p:nvPr/>
        </p:nvSpPr>
        <p:spPr>
          <a:xfrm>
            <a:off x="6516688" y="1579662"/>
            <a:ext cx="315912" cy="215900"/>
          </a:xfrm>
          <a:prstGeom prst="rightArrow">
            <a:avLst>
              <a:gd name="adj1" fmla="val 49383"/>
              <a:gd name="adj2" fmla="val 7267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125" name="Seta para baixo 124"/>
          <p:cNvSpPr/>
          <p:nvPr/>
        </p:nvSpPr>
        <p:spPr>
          <a:xfrm>
            <a:off x="7351713" y="2836962"/>
            <a:ext cx="360362" cy="1728788"/>
          </a:xfrm>
          <a:prstGeom prst="downArrow">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126" name="Retângulo de cantos arredondados 125"/>
          <p:cNvSpPr/>
          <p:nvPr/>
        </p:nvSpPr>
        <p:spPr>
          <a:xfrm>
            <a:off x="7680325" y="3268762"/>
            <a:ext cx="1295400" cy="43338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smtClean="0">
                <a:solidFill>
                  <a:srgbClr val="000000"/>
                </a:solidFill>
              </a:rPr>
              <a:t>Neutralización </a:t>
            </a:r>
            <a:endParaRPr lang="es-ES" sz="2000" b="1"/>
          </a:p>
        </p:txBody>
      </p:sp>
      <p:sp>
        <p:nvSpPr>
          <p:cNvPr id="127" name="Retângulo de cantos arredondados 126"/>
          <p:cNvSpPr/>
          <p:nvPr/>
        </p:nvSpPr>
        <p:spPr>
          <a:xfrm>
            <a:off x="5076825" y="3154462"/>
            <a:ext cx="1150938" cy="431800"/>
          </a:xfrm>
          <a:prstGeom prst="roundRect">
            <a:avLst/>
          </a:prstGeom>
          <a:solidFill>
            <a:schemeClr val="bg1"/>
          </a:solidFill>
          <a:ln w="3175">
            <a:solidFill>
              <a:srgbClr val="00B05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100" b="1" dirty="0" err="1" smtClean="0">
                <a:solidFill>
                  <a:srgbClr val="000000"/>
                </a:solidFill>
              </a:rPr>
              <a:t>Co-produto</a:t>
            </a:r>
            <a:r>
              <a:rPr lang="pt-BR" sz="1100" b="1" dirty="0" smtClean="0">
                <a:solidFill>
                  <a:srgbClr val="000000"/>
                </a:solidFill>
              </a:rPr>
              <a:t> </a:t>
            </a:r>
            <a:r>
              <a:rPr lang="pt-BR" sz="1100" b="1" dirty="0">
                <a:solidFill>
                  <a:srgbClr val="000000"/>
                </a:solidFill>
              </a:rPr>
              <a:t>2</a:t>
            </a:r>
          </a:p>
          <a:p>
            <a:pPr algn="ctr">
              <a:defRPr/>
            </a:pPr>
            <a:r>
              <a:rPr lang="pt-BR" sz="1100" i="1" dirty="0">
                <a:solidFill>
                  <a:srgbClr val="000000"/>
                </a:solidFill>
              </a:rPr>
              <a:t>(rico em </a:t>
            </a:r>
            <a:r>
              <a:rPr lang="pt-BR" sz="1100" b="1" i="1" dirty="0">
                <a:solidFill>
                  <a:srgbClr val="000000"/>
                </a:solidFill>
              </a:rPr>
              <a:t>N</a:t>
            </a:r>
            <a:r>
              <a:rPr lang="pt-BR" sz="1100" i="1" dirty="0">
                <a:solidFill>
                  <a:srgbClr val="000000"/>
                </a:solidFill>
              </a:rPr>
              <a:t>)</a:t>
            </a:r>
            <a:endParaRPr lang="pt-BR" sz="1600" i="1" dirty="0"/>
          </a:p>
        </p:txBody>
      </p:sp>
      <p:sp>
        <p:nvSpPr>
          <p:cNvPr id="128" name="Retângulo 127"/>
          <p:cNvSpPr>
            <a:spLocks noChangeArrowheads="1"/>
          </p:cNvSpPr>
          <p:nvPr/>
        </p:nvSpPr>
        <p:spPr bwMode="auto">
          <a:xfrm>
            <a:off x="4746625" y="3184625"/>
            <a:ext cx="300038" cy="368300"/>
          </a:xfrm>
          <a:prstGeom prst="rect">
            <a:avLst/>
          </a:prstGeom>
          <a:noFill/>
          <a:ln w="9525">
            <a:noFill/>
            <a:miter lim="800000"/>
            <a:headEnd/>
            <a:tailEnd/>
          </a:ln>
        </p:spPr>
        <p:txBody>
          <a:bodyPr wrap="none">
            <a:spAutoFit/>
          </a:bodyPr>
          <a:lstStyle/>
          <a:p>
            <a:r>
              <a:rPr lang="pt-BR" b="1">
                <a:solidFill>
                  <a:srgbClr val="00B050"/>
                </a:solidFill>
                <a:latin typeface="Calibri" pitchFamily="34" charset="0"/>
              </a:rPr>
              <a:t>+</a:t>
            </a:r>
            <a:endParaRPr lang="pt-BR" b="1">
              <a:solidFill>
                <a:srgbClr val="00B050"/>
              </a:solidFill>
            </a:endParaRPr>
          </a:p>
        </p:txBody>
      </p:sp>
      <p:sp>
        <p:nvSpPr>
          <p:cNvPr id="129" name="Retângulo de cantos arredondados 128"/>
          <p:cNvSpPr/>
          <p:nvPr/>
        </p:nvSpPr>
        <p:spPr>
          <a:xfrm>
            <a:off x="2339975" y="3875187"/>
            <a:ext cx="1295400" cy="4318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400" b="1" dirty="0">
                <a:solidFill>
                  <a:srgbClr val="000000"/>
                </a:solidFill>
              </a:rPr>
              <a:t>Fertilizantes</a:t>
            </a:r>
            <a:endParaRPr lang="pt-BR" sz="2000" i="1" dirty="0"/>
          </a:p>
        </p:txBody>
      </p:sp>
      <p:cxnSp>
        <p:nvCxnSpPr>
          <p:cNvPr id="131" name="Forma 130"/>
          <p:cNvCxnSpPr>
            <a:stCxn id="124" idx="2"/>
            <a:endCxn id="127" idx="3"/>
          </p:cNvCxnSpPr>
          <p:nvPr/>
        </p:nvCxnSpPr>
        <p:spPr>
          <a:xfrm rot="5400000">
            <a:off x="5664201" y="2359124"/>
            <a:ext cx="1574800" cy="447675"/>
          </a:xfrm>
          <a:prstGeom prst="bentConnector2">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33" name="Conector angulado 132"/>
          <p:cNvCxnSpPr>
            <a:endCxn id="119" idx="1"/>
          </p:cNvCxnSpPr>
          <p:nvPr/>
        </p:nvCxnSpPr>
        <p:spPr>
          <a:xfrm>
            <a:off x="1561646" y="2799770"/>
            <a:ext cx="1800225" cy="527050"/>
          </a:xfrm>
          <a:prstGeom prst="bentConnector3">
            <a:avLst>
              <a:gd name="adj1" fmla="val 50000"/>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35" name="Forma 134"/>
          <p:cNvCxnSpPr>
            <a:stCxn id="119" idx="2"/>
            <a:endCxn id="129" idx="3"/>
          </p:cNvCxnSpPr>
          <p:nvPr/>
        </p:nvCxnSpPr>
        <p:spPr>
          <a:xfrm rot="5400000">
            <a:off x="3512969" y="3666715"/>
            <a:ext cx="546779" cy="301965"/>
          </a:xfrm>
          <a:prstGeom prst="bentConnector2">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37" name="Forma 136"/>
          <p:cNvCxnSpPr>
            <a:stCxn id="127" idx="2"/>
            <a:endCxn id="129" idx="3"/>
          </p:cNvCxnSpPr>
          <p:nvPr/>
        </p:nvCxnSpPr>
        <p:spPr>
          <a:xfrm rot="5400000">
            <a:off x="4391025" y="2830612"/>
            <a:ext cx="504825" cy="2016125"/>
          </a:xfrm>
          <a:prstGeom prst="bentConnector2">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39" name="Retângulo de cantos arredondados 138"/>
          <p:cNvSpPr/>
          <p:nvPr/>
        </p:nvSpPr>
        <p:spPr>
          <a:xfrm>
            <a:off x="6938963" y="5759550"/>
            <a:ext cx="1295400" cy="433387"/>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smtClean="0">
                <a:solidFill>
                  <a:srgbClr val="000000"/>
                </a:solidFill>
              </a:rPr>
              <a:t>Descoloración</a:t>
            </a:r>
            <a:endParaRPr lang="es-ES" sz="2000" b="1"/>
          </a:p>
        </p:txBody>
      </p:sp>
      <p:graphicFrame>
        <p:nvGraphicFramePr>
          <p:cNvPr id="3080" name="Object 79"/>
          <p:cNvGraphicFramePr>
            <a:graphicFrameLocks noChangeAspect="1"/>
          </p:cNvGraphicFramePr>
          <p:nvPr>
            <p:extLst>
              <p:ext uri="{D42A27DB-BD31-4B8C-83A1-F6EECF244321}">
                <p14:modId xmlns:p14="http://schemas.microsoft.com/office/powerpoint/2010/main" xmlns="" val="429384909"/>
              </p:ext>
            </p:extLst>
          </p:nvPr>
        </p:nvGraphicFramePr>
        <p:xfrm>
          <a:off x="5789613" y="4678462"/>
          <a:ext cx="698500" cy="995363"/>
        </p:xfrm>
        <a:graphic>
          <a:graphicData uri="http://schemas.openxmlformats.org/presentationml/2006/ole">
            <p:oleObj spid="_x0000_s5231" name="Photo Editor Photo" r:id="rId12" imgW="1438095" imgH="2048161" progId="">
              <p:embed/>
            </p:oleObj>
          </a:graphicData>
        </a:graphic>
      </p:graphicFrame>
      <p:sp>
        <p:nvSpPr>
          <p:cNvPr id="144" name="Seta para a direita 143"/>
          <p:cNvSpPr/>
          <p:nvPr/>
        </p:nvSpPr>
        <p:spPr>
          <a:xfrm flipH="1">
            <a:off x="6630988" y="5243612"/>
            <a:ext cx="317500" cy="215900"/>
          </a:xfrm>
          <a:prstGeom prst="rightArrow">
            <a:avLst>
              <a:gd name="adj1" fmla="val 49383"/>
              <a:gd name="adj2" fmla="val 7267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145" name="Retângulo de cantos arredondados 144"/>
          <p:cNvSpPr/>
          <p:nvPr/>
        </p:nvSpPr>
        <p:spPr>
          <a:xfrm>
            <a:off x="5449888" y="5759550"/>
            <a:ext cx="1296987" cy="4318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smtClean="0">
                <a:solidFill>
                  <a:srgbClr val="000000"/>
                </a:solidFill>
              </a:rPr>
              <a:t>Cristalización</a:t>
            </a:r>
            <a:endParaRPr lang="es-ES" sz="2000" b="1"/>
          </a:p>
        </p:txBody>
      </p:sp>
      <p:sp>
        <p:nvSpPr>
          <p:cNvPr id="146" name="Seta para a direita 145"/>
          <p:cNvSpPr/>
          <p:nvPr/>
        </p:nvSpPr>
        <p:spPr>
          <a:xfrm flipH="1">
            <a:off x="5321300" y="5213450"/>
            <a:ext cx="315913" cy="217487"/>
          </a:xfrm>
          <a:prstGeom prst="rightArrow">
            <a:avLst>
              <a:gd name="adj1" fmla="val 49383"/>
              <a:gd name="adj2" fmla="val 7267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148" name="Seta para a direita 147"/>
          <p:cNvSpPr/>
          <p:nvPr/>
        </p:nvSpPr>
        <p:spPr>
          <a:xfrm flipH="1">
            <a:off x="4270375" y="5199162"/>
            <a:ext cx="315913" cy="215900"/>
          </a:xfrm>
          <a:prstGeom prst="rightArrow">
            <a:avLst>
              <a:gd name="adj1" fmla="val 49383"/>
              <a:gd name="adj2" fmla="val 7267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150" name="Retângulo de cantos arredondados 149"/>
          <p:cNvSpPr/>
          <p:nvPr/>
        </p:nvSpPr>
        <p:spPr>
          <a:xfrm>
            <a:off x="2859088" y="5086450"/>
            <a:ext cx="1295400" cy="4318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400" b="1" dirty="0" smtClean="0">
                <a:solidFill>
                  <a:srgbClr val="000000"/>
                </a:solidFill>
              </a:rPr>
              <a:t>Secado</a:t>
            </a:r>
            <a:endParaRPr lang="pt-BR" sz="2000" b="1" dirty="0"/>
          </a:p>
        </p:txBody>
      </p:sp>
      <p:pic>
        <p:nvPicPr>
          <p:cNvPr id="3118" name="Picture 103"/>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755650" y="5880200"/>
            <a:ext cx="1584325" cy="371475"/>
          </a:xfrm>
          <a:prstGeom prst="rect">
            <a:avLst/>
          </a:prstGeom>
          <a:noFill/>
          <a:ln w="9525">
            <a:noFill/>
            <a:miter lim="800000"/>
            <a:headEnd/>
            <a:tailEnd/>
          </a:ln>
        </p:spPr>
      </p:pic>
      <p:sp>
        <p:nvSpPr>
          <p:cNvPr id="151" name="Seta para a direita 150"/>
          <p:cNvSpPr/>
          <p:nvPr/>
        </p:nvSpPr>
        <p:spPr>
          <a:xfrm flipH="1">
            <a:off x="2282825" y="5122962"/>
            <a:ext cx="431800" cy="360363"/>
          </a:xfrm>
          <a:prstGeom prst="rightArrow">
            <a:avLst>
              <a:gd name="adj1" fmla="val 49383"/>
              <a:gd name="adj2" fmla="val 7267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113" name="Seta para a direita 112"/>
          <p:cNvSpPr/>
          <p:nvPr/>
        </p:nvSpPr>
        <p:spPr>
          <a:xfrm rot="20052021">
            <a:off x="1334389" y="3776487"/>
            <a:ext cx="316627" cy="276132"/>
          </a:xfrm>
          <a:prstGeom prst="rightArrow">
            <a:avLst>
              <a:gd name="adj1" fmla="val 0"/>
              <a:gd name="adj2" fmla="val 90313"/>
            </a:avLst>
          </a:prstGeom>
          <a:solidFill>
            <a:srgbClr val="00B050"/>
          </a:solidFill>
          <a:ln>
            <a:noFill/>
          </a:ln>
          <a:effectLst>
            <a:outerShdw blurRad="50800" dist="38100" dir="2700000" algn="tl" rotWithShape="0">
              <a:prstClr val="black">
                <a:alpha val="40000"/>
              </a:prstClr>
            </a:outerShdw>
          </a:effectLst>
          <a:scene3d>
            <a:camera prst="orthographicFront">
              <a:rot lat="276226" lon="21054917" rev="720016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49" name="Título 1"/>
          <p:cNvSpPr txBox="1">
            <a:spLocks/>
          </p:cNvSpPr>
          <p:nvPr/>
        </p:nvSpPr>
        <p:spPr>
          <a:xfrm>
            <a:off x="25152" y="44624"/>
            <a:ext cx="8147248"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b="1" dirty="0" smtClean="0">
                <a:solidFill>
                  <a:schemeClr val="bg1"/>
                </a:solidFill>
              </a:rPr>
              <a:t>Producción de MSG</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19" grpId="0" animBg="1"/>
      <p:bldP spid="127" grpId="0" animBg="1"/>
      <p:bldP spid="128" grpId="0"/>
      <p:bldP spid="1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p:txBody>
          <a:bodyPr/>
          <a:lstStyle/>
          <a:p>
            <a:r>
              <a:rPr lang="es-ES" b="1" dirty="0" smtClean="0"/>
              <a:t>Nucleótidos</a:t>
            </a:r>
          </a:p>
        </p:txBody>
      </p:sp>
      <p:grpSp>
        <p:nvGrpSpPr>
          <p:cNvPr id="25603" name="Grupo 3"/>
          <p:cNvGrpSpPr>
            <a:grpSpLocks/>
          </p:cNvGrpSpPr>
          <p:nvPr/>
        </p:nvGrpSpPr>
        <p:grpSpPr bwMode="auto">
          <a:xfrm>
            <a:off x="4777355" y="764704"/>
            <a:ext cx="3971109" cy="1785938"/>
            <a:chOff x="2834504" y="950913"/>
            <a:chExt cx="3971109" cy="1785937"/>
          </a:xfrm>
        </p:grpSpPr>
        <p:sp>
          <p:nvSpPr>
            <p:cNvPr id="25615" name="Text Box 1062"/>
            <p:cNvSpPr txBox="1">
              <a:spLocks noChangeArrowheads="1"/>
            </p:cNvSpPr>
            <p:nvPr/>
          </p:nvSpPr>
          <p:spPr bwMode="auto">
            <a:xfrm>
              <a:off x="5508625" y="1916113"/>
              <a:ext cx="1296988" cy="244475"/>
            </a:xfrm>
            <a:prstGeom prst="rect">
              <a:avLst/>
            </a:prstGeom>
            <a:noFill/>
            <a:ln w="12699">
              <a:noFill/>
              <a:miter lim="800000"/>
              <a:headEnd type="none" w="sm" len="sm"/>
              <a:tailEnd type="none" w="sm" len="sm"/>
            </a:ln>
          </p:spPr>
          <p:txBody>
            <a:bodyPr>
              <a:spAutoFit/>
            </a:bodyPr>
            <a:lstStyle/>
            <a:p>
              <a:pPr>
                <a:spcBef>
                  <a:spcPct val="50000"/>
                </a:spcBef>
              </a:pPr>
              <a:r>
                <a:rPr lang="pt-BR" sz="1000" dirty="0">
                  <a:latin typeface="+mn-lt"/>
                </a:rPr>
                <a:t>Base nitrogenada</a:t>
              </a:r>
            </a:p>
          </p:txBody>
        </p:sp>
        <p:sp>
          <p:nvSpPr>
            <p:cNvPr id="25616" name="Text Box 1063"/>
            <p:cNvSpPr txBox="1">
              <a:spLocks noChangeArrowheads="1"/>
            </p:cNvSpPr>
            <p:nvPr/>
          </p:nvSpPr>
          <p:spPr bwMode="auto">
            <a:xfrm>
              <a:off x="4211638" y="2492375"/>
              <a:ext cx="863600" cy="244475"/>
            </a:xfrm>
            <a:prstGeom prst="rect">
              <a:avLst/>
            </a:prstGeom>
            <a:noFill/>
            <a:ln w="12699" algn="ctr">
              <a:noFill/>
              <a:miter lim="800000"/>
              <a:headEnd type="none" w="sm" len="sm"/>
              <a:tailEnd type="none" w="sm" len="sm"/>
            </a:ln>
          </p:spPr>
          <p:txBody>
            <a:bodyPr>
              <a:spAutoFit/>
            </a:bodyPr>
            <a:lstStyle/>
            <a:p>
              <a:pPr algn="ctr">
                <a:spcBef>
                  <a:spcPct val="50000"/>
                </a:spcBef>
              </a:pPr>
              <a:r>
                <a:rPr lang="pt-BR" sz="1000" dirty="0" err="1" smtClean="0">
                  <a:latin typeface="+mn-lt"/>
                </a:rPr>
                <a:t>Pentosa</a:t>
              </a:r>
              <a:endParaRPr lang="pt-BR" sz="1000" dirty="0">
                <a:latin typeface="+mn-lt"/>
              </a:endParaRPr>
            </a:p>
          </p:txBody>
        </p:sp>
        <p:sp>
          <p:nvSpPr>
            <p:cNvPr id="25617" name="Text Box 1068"/>
            <p:cNvSpPr txBox="1">
              <a:spLocks noChangeArrowheads="1"/>
            </p:cNvSpPr>
            <p:nvPr/>
          </p:nvSpPr>
          <p:spPr bwMode="auto">
            <a:xfrm>
              <a:off x="2834504" y="1628775"/>
              <a:ext cx="646112" cy="244475"/>
            </a:xfrm>
            <a:prstGeom prst="rect">
              <a:avLst/>
            </a:prstGeom>
            <a:noFill/>
            <a:ln w="12699" algn="ctr">
              <a:noFill/>
              <a:miter lim="800000"/>
              <a:headEnd type="none" w="sm" len="sm"/>
              <a:tailEnd type="none" w="sm" len="sm"/>
            </a:ln>
          </p:spPr>
          <p:txBody>
            <a:bodyPr>
              <a:spAutoFit/>
            </a:bodyPr>
            <a:lstStyle/>
            <a:p>
              <a:pPr>
                <a:spcBef>
                  <a:spcPct val="50000"/>
                </a:spcBef>
              </a:pPr>
              <a:r>
                <a:rPr lang="pt-BR" sz="1000" dirty="0">
                  <a:latin typeface="+mn-lt"/>
                </a:rPr>
                <a:t>Fosfato</a:t>
              </a:r>
            </a:p>
          </p:txBody>
        </p:sp>
        <p:sp>
          <p:nvSpPr>
            <p:cNvPr id="25618" name="AutoShape 24"/>
            <p:cNvSpPr>
              <a:spLocks noChangeArrowheads="1"/>
            </p:cNvSpPr>
            <p:nvPr/>
          </p:nvSpPr>
          <p:spPr bwMode="auto">
            <a:xfrm>
              <a:off x="3851275" y="1125538"/>
              <a:ext cx="1584325" cy="1295400"/>
            </a:xfrm>
            <a:prstGeom prst="pentagon">
              <a:avLst/>
            </a:prstGeom>
            <a:solidFill>
              <a:schemeClr val="accent6">
                <a:lumMod val="60000"/>
                <a:lumOff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US">
                <a:latin typeface="+mn-lt"/>
              </a:endParaRPr>
            </a:p>
          </p:txBody>
        </p:sp>
        <p:sp>
          <p:nvSpPr>
            <p:cNvPr id="9" name="Oval 25"/>
            <p:cNvSpPr>
              <a:spLocks noChangeArrowheads="1"/>
            </p:cNvSpPr>
            <p:nvPr/>
          </p:nvSpPr>
          <p:spPr bwMode="auto">
            <a:xfrm>
              <a:off x="2844029" y="950913"/>
              <a:ext cx="649287" cy="647700"/>
            </a:xfrm>
            <a:prstGeom prst="ellipse">
              <a:avLst/>
            </a:prstGeom>
            <a:solidFill>
              <a:schemeClr val="bg1">
                <a:lumMod val="5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pt-BR">
                <a:solidFill>
                  <a:schemeClr val="bg1"/>
                </a:solidFill>
                <a:latin typeface="+mn-lt"/>
                <a:cs typeface="Arial" charset="0"/>
              </a:endParaRPr>
            </a:p>
          </p:txBody>
        </p:sp>
        <p:sp>
          <p:nvSpPr>
            <p:cNvPr id="25620" name="AutoShape 26"/>
            <p:cNvSpPr>
              <a:spLocks noChangeArrowheads="1"/>
            </p:cNvSpPr>
            <p:nvPr/>
          </p:nvSpPr>
          <p:spPr bwMode="auto">
            <a:xfrm>
              <a:off x="5783263" y="1323975"/>
              <a:ext cx="719137" cy="576263"/>
            </a:xfrm>
            <a:prstGeom prst="octagon">
              <a:avLst>
                <a:gd name="adj" fmla="val 29287"/>
              </a:avLst>
            </a:prstGeom>
            <a:solidFill>
              <a:schemeClr val="tx2">
                <a:lumMod val="60000"/>
                <a:lumOff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endParaRPr lang="en-US">
                <a:solidFill>
                  <a:schemeClr val="bg1"/>
                </a:solidFill>
                <a:latin typeface="+mn-lt"/>
              </a:endParaRPr>
            </a:p>
          </p:txBody>
        </p:sp>
        <p:sp>
          <p:nvSpPr>
            <p:cNvPr id="25621" name="Line 27"/>
            <p:cNvSpPr>
              <a:spLocks noChangeShapeType="1"/>
            </p:cNvSpPr>
            <p:nvPr/>
          </p:nvSpPr>
          <p:spPr bwMode="auto">
            <a:xfrm flipV="1">
              <a:off x="3860800" y="1274763"/>
              <a:ext cx="0" cy="358775"/>
            </a:xfrm>
            <a:prstGeom prst="line">
              <a:avLst/>
            </a:prstGeom>
            <a:noFill/>
            <a:ln w="9525">
              <a:solidFill>
                <a:srgbClr val="808080"/>
              </a:solidFill>
              <a:miter lim="800000"/>
              <a:headEnd/>
              <a:tailEnd/>
            </a:ln>
          </p:spPr>
          <p:txBody>
            <a:bodyPr wrap="none"/>
            <a:lstStyle/>
            <a:p>
              <a:endParaRPr lang="pt-BR">
                <a:latin typeface="+mn-lt"/>
              </a:endParaRPr>
            </a:p>
          </p:txBody>
        </p:sp>
        <p:sp>
          <p:nvSpPr>
            <p:cNvPr id="25622" name="Rectangle 30"/>
            <p:cNvSpPr>
              <a:spLocks noChangeArrowheads="1"/>
            </p:cNvSpPr>
            <p:nvPr/>
          </p:nvSpPr>
          <p:spPr bwMode="auto">
            <a:xfrm>
              <a:off x="4486287" y="1136655"/>
              <a:ext cx="400050" cy="369332"/>
            </a:xfrm>
            <a:prstGeom prst="rect">
              <a:avLst/>
            </a:prstGeom>
            <a:noFill/>
            <a:ln w="9525">
              <a:noFill/>
              <a:miter lim="800000"/>
              <a:headEnd/>
              <a:tailEnd/>
            </a:ln>
          </p:spPr>
          <p:txBody>
            <a:bodyPr>
              <a:spAutoFit/>
            </a:bodyPr>
            <a:lstStyle/>
            <a:p>
              <a:r>
                <a:rPr lang="pt-BR">
                  <a:latin typeface="+mn-lt"/>
                </a:rPr>
                <a:t>O</a:t>
              </a:r>
            </a:p>
          </p:txBody>
        </p:sp>
        <p:sp>
          <p:nvSpPr>
            <p:cNvPr id="13" name="Rectangle 31"/>
            <p:cNvSpPr>
              <a:spLocks noChangeArrowheads="1"/>
            </p:cNvSpPr>
            <p:nvPr/>
          </p:nvSpPr>
          <p:spPr bwMode="auto">
            <a:xfrm>
              <a:off x="2967943" y="1071474"/>
              <a:ext cx="400050" cy="369332"/>
            </a:xfrm>
            <a:prstGeom prst="rect">
              <a:avLst/>
            </a:prstGeom>
            <a:noFill/>
            <a:ln w="9525">
              <a:noFill/>
              <a:miter lim="800000"/>
              <a:headEnd/>
              <a:tailEnd/>
            </a:ln>
            <a:effectLst/>
          </p:spPr>
          <p:txBody>
            <a:bodyPr>
              <a:spAutoFit/>
            </a:bodyPr>
            <a:lstStyle/>
            <a:p>
              <a:pPr algn="ctr">
                <a:defRPr/>
              </a:pPr>
              <a:r>
                <a:rPr lang="pt-BR" dirty="0">
                  <a:effectLst>
                    <a:outerShdw blurRad="38100" dist="38100" dir="2700000" algn="tl">
                      <a:srgbClr val="C0C0C0"/>
                    </a:outerShdw>
                  </a:effectLst>
                  <a:latin typeface="+mn-lt"/>
                  <a:cs typeface="Arial" charset="0"/>
                </a:rPr>
                <a:t>P</a:t>
              </a:r>
            </a:p>
          </p:txBody>
        </p:sp>
        <p:sp>
          <p:nvSpPr>
            <p:cNvPr id="25624" name="Line 32"/>
            <p:cNvSpPr>
              <a:spLocks noChangeShapeType="1"/>
            </p:cNvSpPr>
            <p:nvPr/>
          </p:nvSpPr>
          <p:spPr bwMode="auto">
            <a:xfrm flipH="1">
              <a:off x="3493316" y="1273175"/>
              <a:ext cx="360363" cy="0"/>
            </a:xfrm>
            <a:prstGeom prst="line">
              <a:avLst/>
            </a:prstGeom>
            <a:noFill/>
            <a:ln w="12699">
              <a:solidFill>
                <a:srgbClr val="808080"/>
              </a:solidFill>
              <a:round/>
              <a:headEnd type="none" w="sm" len="sm"/>
              <a:tailEnd type="none" w="sm" len="sm"/>
            </a:ln>
          </p:spPr>
          <p:txBody>
            <a:bodyPr wrap="none"/>
            <a:lstStyle/>
            <a:p>
              <a:endParaRPr lang="pt-BR">
                <a:latin typeface="+mn-lt"/>
              </a:endParaRPr>
            </a:p>
          </p:txBody>
        </p:sp>
        <p:sp>
          <p:nvSpPr>
            <p:cNvPr id="15" name="Rectangle 33"/>
            <p:cNvSpPr>
              <a:spLocks noChangeArrowheads="1"/>
            </p:cNvSpPr>
            <p:nvPr/>
          </p:nvSpPr>
          <p:spPr bwMode="auto">
            <a:xfrm>
              <a:off x="5939654" y="1423855"/>
              <a:ext cx="400050" cy="369332"/>
            </a:xfrm>
            <a:prstGeom prst="rect">
              <a:avLst/>
            </a:prstGeom>
            <a:noFill/>
            <a:ln w="9525">
              <a:noFill/>
              <a:miter lim="800000"/>
              <a:headEnd/>
              <a:tailEnd/>
            </a:ln>
            <a:effectLst/>
          </p:spPr>
          <p:txBody>
            <a:bodyPr>
              <a:spAutoFit/>
            </a:bodyPr>
            <a:lstStyle/>
            <a:p>
              <a:pPr algn="ctr">
                <a:defRPr/>
              </a:pPr>
              <a:r>
                <a:rPr lang="pt-BR" dirty="0">
                  <a:effectLst>
                    <a:outerShdw blurRad="38100" dist="38100" dir="2700000" algn="tl">
                      <a:srgbClr val="C0C0C0"/>
                    </a:outerShdw>
                  </a:effectLst>
                  <a:latin typeface="+mn-lt"/>
                  <a:cs typeface="Arial" charset="0"/>
                </a:rPr>
                <a:t>B</a:t>
              </a:r>
            </a:p>
          </p:txBody>
        </p:sp>
        <p:sp>
          <p:nvSpPr>
            <p:cNvPr id="25626" name="Line 34"/>
            <p:cNvSpPr>
              <a:spLocks noChangeShapeType="1"/>
            </p:cNvSpPr>
            <p:nvPr/>
          </p:nvSpPr>
          <p:spPr bwMode="auto">
            <a:xfrm flipH="1">
              <a:off x="5422900" y="1627188"/>
              <a:ext cx="360363" cy="0"/>
            </a:xfrm>
            <a:prstGeom prst="line">
              <a:avLst/>
            </a:prstGeom>
            <a:noFill/>
            <a:ln w="12699">
              <a:solidFill>
                <a:srgbClr val="808080"/>
              </a:solidFill>
              <a:round/>
              <a:headEnd type="none" w="sm" len="sm"/>
              <a:tailEnd type="none" w="sm" len="sm"/>
            </a:ln>
          </p:spPr>
          <p:txBody>
            <a:bodyPr wrap="none"/>
            <a:lstStyle/>
            <a:p>
              <a:endParaRPr lang="pt-BR">
                <a:latin typeface="+mn-lt"/>
              </a:endParaRPr>
            </a:p>
          </p:txBody>
        </p:sp>
      </p:grpSp>
      <p:sp>
        <p:nvSpPr>
          <p:cNvPr id="21" name="Retângulo 20"/>
          <p:cNvSpPr/>
          <p:nvPr/>
        </p:nvSpPr>
        <p:spPr>
          <a:xfrm>
            <a:off x="432048" y="1268760"/>
            <a:ext cx="4572000" cy="590931"/>
          </a:xfrm>
          <a:prstGeom prst="rect">
            <a:avLst/>
          </a:prstGeom>
        </p:spPr>
        <p:txBody>
          <a:bodyPr>
            <a:spAutoFit/>
          </a:bodyPr>
          <a:lstStyle/>
          <a:p>
            <a:pPr>
              <a:lnSpc>
                <a:spcPct val="90000"/>
              </a:lnSpc>
              <a:buClr>
                <a:schemeClr val="tx1"/>
              </a:buClr>
              <a:buSzPct val="95000"/>
              <a:buFont typeface="Wingdings" pitchFamily="2" charset="2"/>
              <a:buChar char="§"/>
              <a:defRPr/>
            </a:pPr>
            <a:r>
              <a:rPr lang="es-CL" dirty="0">
                <a:latin typeface="+mn-lt"/>
                <a:cs typeface="+mn-cs"/>
              </a:rPr>
              <a:t> </a:t>
            </a:r>
            <a:r>
              <a:rPr lang="es-CL" dirty="0" smtClean="0">
                <a:latin typeface="+mn-lt"/>
                <a:cs typeface="+mn-cs"/>
              </a:rPr>
              <a:t>Fermentación del almidón</a:t>
            </a:r>
            <a:endParaRPr lang="es-CL" dirty="0">
              <a:latin typeface="+mn-lt"/>
              <a:cs typeface="+mn-cs"/>
            </a:endParaRPr>
          </a:p>
          <a:p>
            <a:pPr>
              <a:lnSpc>
                <a:spcPct val="90000"/>
              </a:lnSpc>
              <a:buClr>
                <a:schemeClr val="tx1"/>
              </a:buClr>
              <a:buSzPct val="95000"/>
              <a:defRPr/>
            </a:pPr>
            <a:endParaRPr lang="es-CL" dirty="0">
              <a:latin typeface="+mn-lt"/>
              <a:cs typeface="+mn-cs"/>
            </a:endParaRPr>
          </a:p>
        </p:txBody>
      </p:sp>
      <p:sp>
        <p:nvSpPr>
          <p:cNvPr id="25605" name="AutoShape 22" descr="data:image/jpg;base64,/9j/4AAQSkZJRgABAQAAAQABAAD/2wCEAAkGBhAQEBAUEBQVFRAUEBYQFRYSFRUSFhYVExAVGBYRFBYXJyYkFx4jGRYSITQgIycqLTgtFR4xNjEqNSYrLSkBCQoKBQUFDQUFDSkYEhgpKSkpKSkpKSkpKSkpKSkpKSkpKSkpKSkpKSkpKSkpKSkpKSkpKSkpKSkpKSkpKSkpKf/AABEIAJ8BPQMBIgACEQEDEQH/xAAbAAEAAwEBAQEAAAAAAAAAAAAABAUGBwMBAv/EAEgQAAICAgECAwQGAw0FCQEAAAECAAMEEQUSIQYTMRQiQVEHMmFxgZEVIzMYJDRSVXN0dZOys7TjQlNiobUWJTVDRHKDlNMI/8QAFAEBAAAAAAAAAAAAAAAAAAAAAP/EABQRAQAAAAAAAAAAAAAAAAAAAAD/2gAMAwEAAhEDEQA/AO4xEQEREBERAREQEREBERAREQEREBERAREQEREBERAREQEREBKjxbzwwcHJySN+VUXAO9FvRFOvgWKj8Zbyr8UcEudh5OMx0LqmQH+K3qrfbpgp/CBQ4fgi6yjryc3MGa48xnpyHqrqZu/l1UqfLKL6e8Dv5+mpngDnbsrFcZJBycbJtwrmAAD2UMAbAB2GwVOh23uRMHxZm11V1ZHH5TZgrCk1CpqLHA11i/rCorEb97RG/Q9t2Hgfw7ZhYpW9lbJuusy8hk30m65upgu/gB0rv49O/jA0MREBERAREQEREBERAREQEREBERAREQEREBERAREQEREBERAREQEREBERAREQEGIMDAVcjd5HKHzLNpza1IettrX5+GPLU791dM3ujt7x+c385xT/AAbl/wCv0/zGDOjwEREBERAREQEREBERAREQEREBERAREQEREBERAREQEREBERAREQERPLKyq6kL2sqIPVnIVRs6GyfTuQPxgci8E8hZx9911jE4GZyeVjW79MfIXIYU27+COPdJPxC9/Sa76NT73M/17lf3KJ78R4IHsOZiZnQ9eRk5Fp6CTpbri6EFgNOvY+nYgesj+A/A92Jh5dGdYLmvy3vL1PYrMrV1KGZh0sr7rJOj8fUwNrEz/wCgcun+C5jFdHVeYntSj7rAUt/FnaeWT4mycYD2vEY9TpUj4lldyO9jdKqRaa2QliB3BUb7t8YGlmfzPFPW7U4FftN6kq5DdGPUQwBF1+iAw7+4gZ/mAO48xwuVmd89/LpOj7LjsdEfLIv7NZ/7E6V9QesS/wAXErqRUqRUrUaVUUIqj5Ko7AfdAx1X0b9S3NblXe0XZHtRNJNdCWdaPoUEkWLuuvfmFj7o0VllX4juxT08mi1r6DKq37M3ft5nV3xj6fXJXv2cntNJPy6BgQQCCNEHuCD6giB+WvUL1FgE0D1EgDR9Dv8AKfp7AoJJAA7kk6H5zCfSvxtNPA5VVKLXUGoARAFUBs+kkKB6dyfzmf5jOsx+K5fjMklrsXFL47t3N2EbAtVm/iyHSN29QPXvA60LV3rY6tdWtjet+uvlPvmDfTsdWt633189TnF3JNRzyMmPdeTwNS9OOKiwHtjnqPmMg1212PxEkYnKPf4gxy+PfjkcZeNZAqBb98Vd18t37feRA6DERAREQEREBERAREQEREBETM3fSRxql93Eojmt7FpvelWB0Va9VKDvr/a+IgaaJ50XpYqujBkZQyspDKykbDKR6gj4z0gIiICIiAiIgIiICIiAmPzORryLGyrW/wC7sN91AAn2jJU9PmBf9sI5CVgfWsJI3pCdB4h4+zIxb6qrDXZZUyK4+BI9DruAfQldNonRB0RVcJRRmV4rdBq9jc1nF2vRTfUoQBgB73QNlDvRDq+t9JAWXAV5Hll8o/rbW83yhorQpUBaFI+t0gd2+LFiNDQFnEQEo/F37LH/AKww/wDN1y8lH4u/ZY/9YYf+brgfeBsJyOSBJIGXWACSdD9H4p0Pl3JP4mXcovD/APCeU/pdX/TsWXsBERAofHPh1+QwLsatlRrDUQzAkDy8iuw7A+xCPxlN9IXgyvl6mSi5K8yhvLLgk9KXIC9FoXvpkZW0fs+Zm3mZ8M/w/mv6Vj/9NxoHpi+GXTkhll1KDjUwenR6upMg2de/TWjqet/h925OnL6l6K8OzGKaPUTZajhgfTWll7EBERAREQEREBERAREQEREDK/SllW1cPntTvr8jp2N7Cu6q7DXppC538Nbl7xvHUVY9dNKr7OtYRVAHSU18h2O/U/PZkjLxUtreuxQ1boUdT6MrAhlP3gmYWviGpoCV8peuAtwwApore5WN3kChLyuwA5VQxU6HffoQEv6KG1h3opJx6uQyqccn/cJcejpPxGyw/DXwm0kPiOJpxKK6MdAlNa9KqPgPmSfUkkkk9ySTJkBERAREQEREBERAREQEzvNYr414zKFZgQteXUgJL1A9shFHdrK9+g7snUvchZoogInMPA3jDLXLtqzX68fJzMmrFsPrXbj3FTisda95Okr9xHf4XnhLl8u1OXI/X208vkUUpa/lqERaemvrCnpA6mPoYGzme8aZKJXjdbKu+QxNdTBd6yqydb9e08k4fkr++TlrQhB/VYNYB9ewORcGZu3xVE/CScXwRgV9RNC2uylGsyd5NjKw0ytZd1MQe+xvX2QJfFcc9V2Y7EavvS1db2AuJRUQ2x2PVW3pvsRLKZd+FzML3sB/No3s4mSzHQ+WNkHZr+xHDL8umT+E8U05Qt92yq2jXnU3oUsr2CQSO4ZSFYhlJB16wLmJC4fmsfMqW7GsWypiQGX02p0R37jvKLk87Gy6EyPaLHwGBQVYwcNfZ5jJ0br/AFjjYK+WugdHq2PQLQeJaXv8mgNdYr9NpqANdOvXzrDpVYenQCX7/V1sis8L3KeR5oBh1DKxyRsbA/R2ONkfeCPwM/ONxeXkIqa/R+EvurTR0DIZPgGsT3ccH+LXtv8AjBkuzwNheWi0oaHr35d2OxrvUsdsfN7l+o9yH6gfiDA0ETKPzmZgfw9PPxh/6vGrPUg13bKxwSVA7kvX1Dt3VZcZfibEq9m8y5F9qYLRsnVhYKVCn7epfzECziRM7lKaDULXCm60UV7371jAkINfHSn8oweUpvNoqcMabTRZrfu2KASh38QGH5wJcSJi8pTbZdXW4ayllW1RvaF06lB+9TuS4CJx3wnylvH5mZkWMx4/J5jLxLt/Vx7lv/UXb+Ct1FCfQaXv6CaHw7yV1C89ZRSci1eXsCVBgm910DuzdlA2SfsBgdBnhj51djWqh21VnlONEaY1pZrv6+7Yh2Pn9hmO8O+LrcrLtwck4zscM5It46+wqq+YtbVM3ZkfbbBVh2+UtuC8JLjX5Npe09eR5lYbKyrR0ey01nzUscq7dS2aLBtDo0RoABooldk8BRZkV5DCzzqwAurrlTQJ1upWCN9Y+qn/AJCUHj3Ie23j8FHatM26xbnQ9LeRRQ1llSt6qX90bHw384GuW1TsAgkeujvX3/KfqYHxh4Hw8bBuyMGpMbKw6WyaraB5bHyV6ylhX9qGCkEPv1mhxfFlZoxrLEv6rsavI1TjZOQo8xAenrqRhsd+xO/Q/EQL0zJ5Ph29sU1gL1nl1zPrdvKHKLfvfz8sHt8+0n5PO130ZKot6kY1jbtxsnHGugjs1qKCe/oDv8pyri8Pin4io1Y2Q3KHEHlvRj5qv7SU9yxbgAn19Enq1rfrA7lEosbmmx6MZMwXNk+z1m0042RkKbOgB/epRlHvBu33fOTOP52q9iqLeCF6t242TQutgdmtRQT3Hbe/X5GBPstVfrED7zqfqc88E8Jj8rS3IZ9a5FmQ9orW9VsSiiu90SmtD2X6uyw7kknc9vDzjjeQzcNfMbDGLXn0oBbe1PXYarKa1AZmUsvUFG9d/mYG9iUn/a6j/d5f/wBDO/8Ayn5t8Z4yKzMuUqqCzE4OcAABskk19hqBexPzVYGUMvdSAwP2EbBn6gIiICJDo5fHssNaXVNavqi2IzjXrtQdj1EmQEREDn/F+CHyONzMbIDU2PyGTkUv26q2OQXpvXR+4+oOiR23JP0U8bm04+ac+vy8i7kbchh203XVSC66J7FleXvPWML+NAJAbOYHRI2P0fmHR+Y2AdH4gfKXUBERASNyX7G7+af+4ZJnnkUh0ZT6MpXt9o1A5F9H7foqnjbvTA5Cqqq7udU5miEv7+i2ABT9qg/ITWfQ5/4Lh/ff/nLpb0+DcccaOPfqfHFHkbbp6tfB/TQYHRB12IBnv4U8OV8dh04tTM6VdemfXUeu1nO+kAerH8oFvERATnn0ncJVm5fD49w/V22ZaEj1U+xMVcfarBWH2rOhyq5Pw+l+Th3szBsV7HQDWmNtRrPVvv2B+EDnN/OW2nisbLP7+w+boou7/tV9nuNWUu+5Dr338wfsln4Rv5Bb+Z9kqxnr/S92zffbU3V5VXYKlbgjXT338T2mk53wHjZebh5jFkvxWDAp06sAbapZsHYB6ta19c/hP4Pw+mI2WUZmOTlPlt1a91nVVKrr4e6PWBjPDHNNjZfOWZiqtpysSvy8djb12WYyrXVUXCFmYlfUADZ2QATNpxXPpe9tbV2U3VdBeu4J1dNgbodWrZlZT0uNhj3Ug6IlJzfG+w+2ZVFbZGRlZOOwRqmuSpkVaxf0VKX0iBmOu+xoEbknwlQm77HfItyrOjzbL8W7FHSvX5dVNdigKi7fsCx25LEkwPDh/BI9l5HGzAj1Zebk36Qk6rvcMncgdLjQPbeiB3Mz3H/RnnLx2Xj33V23WcgmWCzWdF9dYqHlZOhv3xWd66u+jszp0QMNwfhDLp5KvLNeHVScN8R6MbqQVDzEsV0boAuJZdHYTQI+trvuYiAlB4u8P2ZS0WY7KmXjXrkUtZvoJAKvVZ09wjoSDrv6fKX8QMVy2ByfJVPi5FNWJjuQt1teR7Q71httXSvQvT1a11P6BvQmbGihUVVUAKqhVA9AFGgB+E/e/wA59gRuQxzZTai66nrdBvsNspA3+crfCWAcTDw8S10N9WMqsFbewgCs6g6JXZA3r4iXczd2JZ+mabOhvKHGX1l9HpDtl47BC3pshWOvsMDSanzU+xAxWBxnI8Ybq8SinJw3ve6pTf7PZT5rF2q7oysgYto7373eWXhrw5ZVflZeUVOXklFK17aumqoEV0ozAFvUktobPwGu+jiB81KzxQP3jmf0S7/BaWkq/FH8BzP6Jd/gtAlcX+wp/mk/uCSpF4s/qKf5pP7glbkeMMYOa6evJuB0a8VfO0d6KvZ2rqI/43WBeTJfSPl2CnEorZkGZn04Tuh061WdbWdB+BKoV3/xGTAOTyPU1YVZ+WsrI1vv3Oqq2/C0T5zXhH2jD8jz7POSxcirIt1Y6XV2daWEDpBG+3SABokDUCFzv0ece2E9dVFVLV1FqbakCWVOikrYLBpiQQCdnv33LPwRy9mXx2Ffb3tsx0ZyNDba0zaHpsgnX2yrzuN5fMobGyPZKa7VNdt+O9zua22GWqqxQELKdbLtrZ7HtLR/CqKlIx7b8c00pRX5VhKdFY0qtTZ1Vv8AeV6vtEC8iZ4ZvI4/7alMtB/t4pFNvb+NRc3Sfj3Wz7lkvjPFOLkP5aWdN4GzTarUXDtvvVYA2vtA19sCL4oyFS7ii3oeRCdu/d8DLVf+ZE0Eyvjn9pxH9b0/5fJmqgIiICIiAiIgIiICIiAiIgI1EQEREBOc+K/G2Xg8uBsNxteJVbkp0r1ILsh6vaFOuo9JFexvWt9viOjTHtxLWc3ktZUWxrOIroLMhNbk5NnVUSexPSe4+Rge7c7b+maqBYPZW4t8rQCEFxkoosD63rpJ+Ou+55Yf0mYltlIFeQKL7vIoyWpK49thOlRG31DZBALKAdGZbwx4e5DE5W2roZ6cbi7qMPIsVijq99dlNNr+nUhLKQNdk9NSsyMHMsTjrrKuTtyMfPxsjMFqsKa/LcdYxcZNCwb3pq1PugknvA3mZxvInkaXW6noGLkKGOJYyorX4xFTHzhtiF3vt9Ru3yveaxMm1FGLetDhtlmpF4K6Pu9JZdd9He/hLAT7AqfEnOrgYV+Tb7/k1dRH1etuwVfj09TFR8dblHjeG+UtqFtvI21ZjAuK6q6Di1lu4q8t0LWBd66i2zrct/GvAHP4/KxgdNbUQpPYdakMm/s6lXf2blXh/SABUq342Wud0ANjjFuYtYB3FdqqaypbemLAa7nUCf4H8Qvm4vVcoXJqtsxb1XfSLqW6X6d/A9j+OvhNBM34B4G7ExD7Tr2m++3MvCnarZe/UUX4dh0jt22DqaSAiIgJH5HDF1NtTEgWVvUSPUB1Kkj85IiBz3w5iVZFtmHylllubj63Ra/TjWVf+XfTSgVbUI12sDsrbBPoTvsfGStVStVRFGlVQFUD5ADsJjfpQ8FvnUJfiEpyOKTbjup6WbXc07+3Xbfx+QLSt+i/6WU5H97ZYFWeg1r0W7pHvFAfquNHafiPiFDpET5uNwPsT5uNwPshcnw2PlJ05FSWqO4FihtH5rv6p+0d5MLAevpOJ+OfpMv5PI/RfDdxY/lWZCk++O/WEI+rWBvb/EA67d2DQY2KuVydNGFffZh4F4yLzbYL6kuVHWvHpscGxm95+rblQO3r2HTZTeEfC1PG4lWPSOyjbvrRssP1rG+0n4bOgAPQCXMBERAREQEREBERAREQEREBERAREQEREBGoiAiIgIiICIiAiIgIiICce+kP6IK8rk8a2mzyBlu629K9RFyU2Wi1V2PrBG33Hfv32Z2GVfK4DWX4TqVApvextnRIbFurHT8z1WL8u24HK/3Orfylb/Y/6kfudW/lK3+x/wBSdoiBxf8Ac6t/KVv9j/qR+51b+Urf7H/UnaIgcWb/APnNiO/JWaPb9j8//kl79CfgBMLFGVZpsnJQMrfxKG0yIPtbsx/AfDv0sys8L4L0YWJVYALK8aqtwDsBkrUEA/HuIFpERAREQEREBERAREQEREBERAREQEREBERAREQEREBERAREQEREBERA8M3KFVVlhBIRGcgepCqSQPymH8I+EMbPxK8zka1ycrLrFzNb7y1pYPcpoU/sgq9Pde+9nZ7Te2IGBBAII0Qe4IPqCJi+IxOT4ypcWnHry8dGcUWe0+S6VF9pXcrqdldkdSk9lHYfEMf4kvsx+O8RYId2qwzi2Y7O7M6VZTo4o6z3IQqQN/A+s0vjfxrW/G5yrRnKzYtihnwsmtVJQ6LOygKPtJjlfo9yLuO5NC9bchyFi22NsrUoSxPLoRtbKoikAkbJJ9N9tV4s4l8rAy6KukWXY71L1HS9TqQNkA6H4QJPBH96439Hr/w1k6RuMxjXRSja6kqRDruNqgB1+UkwMTylbclyduG7uuFi49dt1dbNUb7cjrCI7IdmtUUnpBGye+wJE5XjV4fK46zDZ1xsnMTAuxzY9lZN4Pl3Vq5PQysvfXqD+drzHF5WPn+24dQuWzHGPk0Cxanby36qr6y3uswDOpDEdiNGeVvG5XJZWJZkUnGxcS05C12PVbZdeF1WxFRZUVNsfrEkn0HrAp/CfjmjHs5WvKsvLjmMro1TlZAWseWFRWrVgoBDe7sa+XeWn0fcz7Vkcu6u7Ve2IKxYLE6V9mTYCWAFO++2hJ/gnhLsU8l5wA8/lcjKr0wbdVgr6WOvQ+6e0/fhnhrqMrlLLAAmRlJbUQQdquOiEkD07g+sDRxEQEREBERAREQEREBERAREQP/Z"/>
          <p:cNvSpPr>
            <a:spLocks noChangeAspect="1" noChangeArrowheads="1"/>
          </p:cNvSpPr>
          <p:nvPr/>
        </p:nvSpPr>
        <p:spPr bwMode="auto">
          <a:xfrm>
            <a:off x="77788" y="-733425"/>
            <a:ext cx="3019425" cy="1514475"/>
          </a:xfrm>
          <a:prstGeom prst="rect">
            <a:avLst/>
          </a:prstGeom>
          <a:noFill/>
          <a:ln w="9525">
            <a:noFill/>
            <a:miter lim="800000"/>
            <a:headEnd/>
            <a:tailEnd/>
          </a:ln>
        </p:spPr>
        <p:txBody>
          <a:bodyPr/>
          <a:lstStyle/>
          <a:p>
            <a:endParaRPr lang="en-US"/>
          </a:p>
        </p:txBody>
      </p:sp>
      <p:sp>
        <p:nvSpPr>
          <p:cNvPr id="25606" name="AutoShape 24" descr="data:image/jpg;base64,/9j/4AAQSkZJRgABAQAAAQABAAD/2wCEAAkGBhAQEBAUEBQVFRAUEBYQFRYSFRUSFhYVExAVGBYRFBYXJyYkFx4jGRYSITQgIycqLTgtFR4xNjEqNSYrLSkBCQoKBQUFDQUFDSkYEhgpKSkpKSkpKSkpKSkpKSkpKSkpKSkpKSkpKSkpKSkpKSkpKSkpKSkpKSkpKSkpKSkpKf/AABEIAJ8BPQMBIgACEQEDEQH/xAAbAAEAAwEBAQEAAAAAAAAAAAAABAUGBwMBAv/EAEgQAAICAgECAwQGAw0FCQEAAAECAAMEEQUSIQYTMRQiQVEHMmFxgZEVIzMYJDRSVXN0dZOys7TjQlNiobUWJTVDRHKDlNMI/8QAFAEBAAAAAAAAAAAAAAAAAAAAAP/EABQRAQAAAAAAAAAAAAAAAAAAAAD/2gAMAwEAAhEDEQA/AO4xEQEREBERAREQEREBERAREQEREBERAREQEREBERAREQEREBKjxbzwwcHJySN+VUXAO9FvRFOvgWKj8Zbyr8UcEudh5OMx0LqmQH+K3qrfbpgp/CBQ4fgi6yjryc3MGa48xnpyHqrqZu/l1UqfLKL6e8Dv5+mpngDnbsrFcZJBycbJtwrmAAD2UMAbAB2GwVOh23uRMHxZm11V1ZHH5TZgrCk1CpqLHA11i/rCorEb97RG/Q9t2Hgfw7ZhYpW9lbJuusy8hk30m65upgu/gB0rv49O/jA0MREBERAREQEREBERAREQEREBERAREQEREBERAREQEREBERAREQEREBERAREQEGIMDAVcjd5HKHzLNpza1IettrX5+GPLU791dM3ujt7x+c385xT/AAbl/wCv0/zGDOjwEREBERAREQEREBERAREQEREBERAREQEREBERAREQEREBERAREQERPLKyq6kL2sqIPVnIVRs6GyfTuQPxgci8E8hZx9911jE4GZyeVjW79MfIXIYU27+COPdJPxC9/Sa76NT73M/17lf3KJ78R4IHsOZiZnQ9eRk5Fp6CTpbri6EFgNOvY+nYgesj+A/A92Jh5dGdYLmvy3vL1PYrMrV1KGZh0sr7rJOj8fUwNrEz/wCgcun+C5jFdHVeYntSj7rAUt/FnaeWT4mycYD2vEY9TpUj4lldyO9jdKqRaa2QliB3BUb7t8YGlmfzPFPW7U4FftN6kq5DdGPUQwBF1+iAw7+4gZ/mAO48xwuVmd89/LpOj7LjsdEfLIv7NZ/7E6V9QesS/wAXErqRUqRUrUaVUUIqj5Ko7AfdAx1X0b9S3NblXe0XZHtRNJNdCWdaPoUEkWLuuvfmFj7o0VllX4juxT08mi1r6DKq37M3ft5nV3xj6fXJXv2cntNJPy6BgQQCCNEHuCD6giB+WvUL1FgE0D1EgDR9Dv8AKfp7AoJJAA7kk6H5zCfSvxtNPA5VVKLXUGoARAFUBs+kkKB6dyfzmf5jOsx+K5fjMklrsXFL47t3N2EbAtVm/iyHSN29QPXvA60LV3rY6tdWtjet+uvlPvmDfTsdWt633189TnF3JNRzyMmPdeTwNS9OOKiwHtjnqPmMg1212PxEkYnKPf4gxy+PfjkcZeNZAqBb98Vd18t37feRA6DERAREQEREBERAREQEREBETM3fSRxql93Eojmt7FpvelWB0Va9VKDvr/a+IgaaJ50XpYqujBkZQyspDKykbDKR6gj4z0gIiICIiAiIgIiICIiAmPzORryLGyrW/wC7sN91AAn2jJU9PmBf9sI5CVgfWsJI3pCdB4h4+zIxb6qrDXZZUyK4+BI9DruAfQldNonRB0RVcJRRmV4rdBq9jc1nF2vRTfUoQBgB73QNlDvRDq+t9JAWXAV5Hll8o/rbW83yhorQpUBaFI+t0gd2+LFiNDQFnEQEo/F37LH/AKww/wDN1y8lH4u/ZY/9YYf+brgfeBsJyOSBJIGXWACSdD9H4p0Pl3JP4mXcovD/APCeU/pdX/TsWXsBERAofHPh1+QwLsatlRrDUQzAkDy8iuw7A+xCPxlN9IXgyvl6mSi5K8yhvLLgk9KXIC9FoXvpkZW0fs+Zm3mZ8M/w/mv6Vj/9NxoHpi+GXTkhll1KDjUwenR6upMg2de/TWjqet/h925OnL6l6K8OzGKaPUTZajhgfTWll7EBERAREQEREBERAREQEREDK/SllW1cPntTvr8jp2N7Cu6q7DXppC538Nbl7xvHUVY9dNKr7OtYRVAHSU18h2O/U/PZkjLxUtreuxQ1boUdT6MrAhlP3gmYWviGpoCV8peuAtwwApore5WN3kChLyuwA5VQxU6HffoQEv6KG1h3opJx6uQyqccn/cJcejpPxGyw/DXwm0kPiOJpxKK6MdAlNa9KqPgPmSfUkkkk9ySTJkBERAREQEREBERAREQEzvNYr414zKFZgQteXUgJL1A9shFHdrK9+g7snUvchZoogInMPA3jDLXLtqzX68fJzMmrFsPrXbj3FTisda95Okr9xHf4XnhLl8u1OXI/X208vkUUpa/lqERaemvrCnpA6mPoYGzme8aZKJXjdbKu+QxNdTBd6yqydb9e08k4fkr++TlrQhB/VYNYB9ewORcGZu3xVE/CScXwRgV9RNC2uylGsyd5NjKw0ytZd1MQe+xvX2QJfFcc9V2Y7EavvS1db2AuJRUQ2x2PVW3pvsRLKZd+FzML3sB/No3s4mSzHQ+WNkHZr+xHDL8umT+E8U05Qt92yq2jXnU3oUsr2CQSO4ZSFYhlJB16wLmJC4fmsfMqW7GsWypiQGX02p0R37jvKLk87Gy6EyPaLHwGBQVYwcNfZ5jJ0br/AFjjYK+WugdHq2PQLQeJaXv8mgNdYr9NpqANdOvXzrDpVYenQCX7/V1sis8L3KeR5oBh1DKxyRsbA/R2ONkfeCPwM/ONxeXkIqa/R+EvurTR0DIZPgGsT3ccH+LXtv8AjBkuzwNheWi0oaHr35d2OxrvUsdsfN7l+o9yH6gfiDA0ETKPzmZgfw9PPxh/6vGrPUg13bKxwSVA7kvX1Dt3VZcZfibEq9m8y5F9qYLRsnVhYKVCn7epfzECziRM7lKaDULXCm60UV7371jAkINfHSn8oweUpvNoqcMabTRZrfu2KASh38QGH5wJcSJi8pTbZdXW4ayllW1RvaF06lB+9TuS4CJx3wnylvH5mZkWMx4/J5jLxLt/Vx7lv/UXb+Ct1FCfQaXv6CaHw7yV1C89ZRSci1eXsCVBgm910DuzdlA2SfsBgdBnhj51djWqh21VnlONEaY1pZrv6+7Yh2Pn9hmO8O+LrcrLtwck4zscM5It46+wqq+YtbVM3ZkfbbBVh2+UtuC8JLjX5Npe09eR5lYbKyrR0ey01nzUscq7dS2aLBtDo0RoABooldk8BRZkV5DCzzqwAurrlTQJ1upWCN9Y+qn/AJCUHj3Ie23j8FHatM26xbnQ9LeRRQ1llSt6qX90bHw384GuW1TsAgkeujvX3/KfqYHxh4Hw8bBuyMGpMbKw6WyaraB5bHyV6ylhX9qGCkEPv1mhxfFlZoxrLEv6rsavI1TjZOQo8xAenrqRhsd+xO/Q/EQL0zJ5Ph29sU1gL1nl1zPrdvKHKLfvfz8sHt8+0n5PO130ZKot6kY1jbtxsnHGugjs1qKCe/oDv8pyri8Pin4io1Y2Q3KHEHlvRj5qv7SU9yxbgAn19Enq1rfrA7lEosbmmx6MZMwXNk+z1m0042RkKbOgB/epRlHvBu33fOTOP52q9iqLeCF6t242TQutgdmtRQT3Hbe/X5GBPstVfrED7zqfqc88E8Jj8rS3IZ9a5FmQ9orW9VsSiiu90SmtD2X6uyw7kknc9vDzjjeQzcNfMbDGLXn0oBbe1PXYarKa1AZmUsvUFG9d/mYG9iUn/a6j/d5f/wBDO/8Ayn5t8Z4yKzMuUqqCzE4OcAABskk19hqBexPzVYGUMvdSAwP2EbBn6gIiICJDo5fHssNaXVNavqi2IzjXrtQdj1EmQEREDn/F+CHyONzMbIDU2PyGTkUv26q2OQXpvXR+4+oOiR23JP0U8bm04+ac+vy8i7kbchh203XVSC66J7FleXvPWML+NAJAbOYHRI2P0fmHR+Y2AdH4gfKXUBERASNyX7G7+af+4ZJnnkUh0ZT6MpXt9o1A5F9H7foqnjbvTA5Cqqq7udU5miEv7+i2ABT9qg/ITWfQ5/4Lh/ff/nLpb0+DcccaOPfqfHFHkbbp6tfB/TQYHRB12IBnv4U8OV8dh04tTM6VdemfXUeu1nO+kAerH8oFvERATnn0ncJVm5fD49w/V22ZaEj1U+xMVcfarBWH2rOhyq5Pw+l+Th3szBsV7HQDWmNtRrPVvv2B+EDnN/OW2nisbLP7+w+boou7/tV9nuNWUu+5Dr338wfsln4Rv5Bb+Z9kqxnr/S92zffbU3V5VXYKlbgjXT338T2mk53wHjZebh5jFkvxWDAp06sAbapZsHYB6ta19c/hP4Pw+mI2WUZmOTlPlt1a91nVVKrr4e6PWBjPDHNNjZfOWZiqtpysSvy8djb12WYyrXVUXCFmYlfUADZ2QATNpxXPpe9tbV2U3VdBeu4J1dNgbodWrZlZT0uNhj3Ug6IlJzfG+w+2ZVFbZGRlZOOwRqmuSpkVaxf0VKX0iBmOu+xoEbknwlQm77HfItyrOjzbL8W7FHSvX5dVNdigKi7fsCx25LEkwPDh/BI9l5HGzAj1Zebk36Qk6rvcMncgdLjQPbeiB3Mz3H/RnnLx2Xj33V23WcgmWCzWdF9dYqHlZOhv3xWd66u+jszp0QMNwfhDLp5KvLNeHVScN8R6MbqQVDzEsV0boAuJZdHYTQI+trvuYiAlB4u8P2ZS0WY7KmXjXrkUtZvoJAKvVZ09wjoSDrv6fKX8QMVy2ByfJVPi5FNWJjuQt1teR7Q71httXSvQvT1a11P6BvQmbGihUVVUAKqhVA9AFGgB+E/e/wA59gRuQxzZTai66nrdBvsNspA3+crfCWAcTDw8S10N9WMqsFbewgCs6g6JXZA3r4iXczd2JZ+mabOhvKHGX1l9HpDtl47BC3pshWOvsMDSanzU+xAxWBxnI8Ybq8SinJw3ve6pTf7PZT5rF2q7oysgYto7373eWXhrw5ZVflZeUVOXklFK17aumqoEV0ozAFvUktobPwGu+jiB81KzxQP3jmf0S7/BaWkq/FH8BzP6Jd/gtAlcX+wp/mk/uCSpF4s/qKf5pP7glbkeMMYOa6evJuB0a8VfO0d6KvZ2rqI/43WBeTJfSPl2CnEorZkGZn04Tuh061WdbWdB+BKoV3/xGTAOTyPU1YVZ+WsrI1vv3Oqq2/C0T5zXhH2jD8jz7POSxcirIt1Y6XV2daWEDpBG+3SABokDUCFzv0ece2E9dVFVLV1FqbakCWVOikrYLBpiQQCdnv33LPwRy9mXx2Ffb3tsx0ZyNDba0zaHpsgnX2yrzuN5fMobGyPZKa7VNdt+O9zua22GWqqxQELKdbLtrZ7HtLR/CqKlIx7b8c00pRX5VhKdFY0qtTZ1Vv8AeV6vtEC8iZ4ZvI4/7alMtB/t4pFNvb+NRc3Sfj3Wz7lkvjPFOLkP5aWdN4GzTarUXDtvvVYA2vtA19sCL4oyFS7ii3oeRCdu/d8DLVf+ZE0Eyvjn9pxH9b0/5fJmqgIiICIiAiIgIiICIiAiIgI1EQEREBOc+K/G2Xg8uBsNxteJVbkp0r1ILsh6vaFOuo9JFexvWt9viOjTHtxLWc3ktZUWxrOIroLMhNbk5NnVUSexPSe4+Rge7c7b+maqBYPZW4t8rQCEFxkoosD63rpJ+Ou+55Yf0mYltlIFeQKL7vIoyWpK49thOlRG31DZBALKAdGZbwx4e5DE5W2roZ6cbi7qMPIsVijq99dlNNr+nUhLKQNdk9NSsyMHMsTjrrKuTtyMfPxsjMFqsKa/LcdYxcZNCwb3pq1PugknvA3mZxvInkaXW6noGLkKGOJYyorX4xFTHzhtiF3vt9Ru3yveaxMm1FGLetDhtlmpF4K6Pu9JZdd9He/hLAT7AqfEnOrgYV+Tb7/k1dRH1etuwVfj09TFR8dblHjeG+UtqFtvI21ZjAuK6q6Di1lu4q8t0LWBd66i2zrct/GvAHP4/KxgdNbUQpPYdakMm/s6lXf2blXh/SABUq342Wud0ANjjFuYtYB3FdqqaypbemLAa7nUCf4H8Qvm4vVcoXJqtsxb1XfSLqW6X6d/A9j+OvhNBM34B4G7ExD7Tr2m++3MvCnarZe/UUX4dh0jt22DqaSAiIgJH5HDF1NtTEgWVvUSPUB1Kkj85IiBz3w5iVZFtmHylllubj63Ra/TjWVf+XfTSgVbUI12sDsrbBPoTvsfGStVStVRFGlVQFUD5ADsJjfpQ8FvnUJfiEpyOKTbjup6WbXc07+3Xbfx+QLSt+i/6WU5H97ZYFWeg1r0W7pHvFAfquNHafiPiFDpET5uNwPsT5uNwPshcnw2PlJ05FSWqO4FihtH5rv6p+0d5MLAevpOJ+OfpMv5PI/RfDdxY/lWZCk++O/WEI+rWBvb/EA67d2DQY2KuVydNGFffZh4F4yLzbYL6kuVHWvHpscGxm95+rblQO3r2HTZTeEfC1PG4lWPSOyjbvrRssP1rG+0n4bOgAPQCXMBERAREQEREBERAREQEREBERAREQEREBGoiAiIgIiICIiAiIgIiICce+kP6IK8rk8a2mzyBlu629K9RFyU2Wi1V2PrBG33Hfv32Z2GVfK4DWX4TqVApvextnRIbFurHT8z1WL8u24HK/3Orfylb/Y/6kfudW/lK3+x/wBSdoiBxf8Ac6t/KVv9j/qR+51b+Urf7H/UnaIgcWb/APnNiO/JWaPb9j8//kl79CfgBMLFGVZpsnJQMrfxKG0yIPtbsx/AfDv0sys8L4L0YWJVYALK8aqtwDsBkrUEA/HuIFpERAREQEREBERAREQEREBERAREQEREBERAREQEREBERAREQEREBERA8M3KFVVlhBIRGcgepCqSQPymH8I+EMbPxK8zka1ycrLrFzNb7y1pYPcpoU/sgq9Pde+9nZ7Te2IGBBAII0Qe4IPqCJi+IxOT4ypcWnHry8dGcUWe0+S6VF9pXcrqdldkdSk9lHYfEMf4kvsx+O8RYId2qwzi2Y7O7M6VZTo4o6z3IQqQN/A+s0vjfxrW/G5yrRnKzYtihnwsmtVJQ6LOygKPtJjlfo9yLuO5NC9bchyFi22NsrUoSxPLoRtbKoikAkbJJ9N9tV4s4l8rAy6KukWXY71L1HS9TqQNkA6H4QJPBH96439Hr/w1k6RuMxjXRSja6kqRDruNqgB1+UkwMTylbclyduG7uuFi49dt1dbNUb7cjrCI7IdmtUUnpBGye+wJE5XjV4fK46zDZ1xsnMTAuxzY9lZN4Pl3Vq5PQysvfXqD+drzHF5WPn+24dQuWzHGPk0Cxanby36qr6y3uswDOpDEdiNGeVvG5XJZWJZkUnGxcS05C12PVbZdeF1WxFRZUVNsfrEkn0HrAp/CfjmjHs5WvKsvLjmMro1TlZAWseWFRWrVgoBDe7sa+XeWn0fcz7Vkcu6u7Ve2IKxYLE6V9mTYCWAFO++2hJ/gnhLsU8l5wA8/lcjKr0wbdVgr6WOvQ+6e0/fhnhrqMrlLLAAmRlJbUQQdquOiEkD07g+sDRxEQEREBERAREQEREBERAREQP/Z"/>
          <p:cNvSpPr>
            <a:spLocks noChangeAspect="1" noChangeArrowheads="1"/>
          </p:cNvSpPr>
          <p:nvPr/>
        </p:nvSpPr>
        <p:spPr bwMode="auto">
          <a:xfrm>
            <a:off x="77788" y="-733425"/>
            <a:ext cx="3019425" cy="1514475"/>
          </a:xfrm>
          <a:prstGeom prst="rect">
            <a:avLst/>
          </a:prstGeom>
          <a:noFill/>
          <a:ln w="9525">
            <a:noFill/>
            <a:miter lim="800000"/>
            <a:headEnd/>
            <a:tailEnd/>
          </a:ln>
        </p:spPr>
        <p:txBody>
          <a:bodyPr/>
          <a:lstStyle/>
          <a:p>
            <a:endParaRPr lang="en-US"/>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115616" y="2644350"/>
            <a:ext cx="6556447" cy="3592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m 9" descr="carne vermelha.jpg"/>
          <p:cNvPicPr>
            <a:picLocks noChangeAspect="1"/>
          </p:cNvPicPr>
          <p:nvPr/>
        </p:nvPicPr>
        <p:blipFill>
          <a:blip r:embed="rId3" cstate="print"/>
          <a:srcRect/>
          <a:stretch>
            <a:fillRect/>
          </a:stretch>
        </p:blipFill>
        <p:spPr bwMode="auto">
          <a:xfrm>
            <a:off x="2446338" y="1468661"/>
            <a:ext cx="1982787" cy="1327150"/>
          </a:xfrm>
          <a:prstGeom prst="rect">
            <a:avLst/>
          </a:prstGeom>
          <a:ln>
            <a:noFill/>
          </a:ln>
          <a:effectLst>
            <a:softEdge rad="112500"/>
          </a:effectLst>
        </p:spPr>
      </p:pic>
      <p:pic>
        <p:nvPicPr>
          <p:cNvPr id="26627" name="Picture 12" descr="http://t0.gstatic.com/images?q=tbn:ANd9GcR4Eo5nAwGyP18_v80RjtzO0otZyw9TYP1iLOVkB3gacMU88LiZYg"/>
          <p:cNvPicPr>
            <a:picLocks noChangeAspect="1" noChangeArrowheads="1"/>
          </p:cNvPicPr>
          <p:nvPr/>
        </p:nvPicPr>
        <p:blipFill>
          <a:blip r:embed="rId4" cstate="print"/>
          <a:srcRect/>
          <a:stretch>
            <a:fillRect/>
          </a:stretch>
        </p:blipFill>
        <p:spPr bwMode="auto">
          <a:xfrm>
            <a:off x="2571750" y="4081686"/>
            <a:ext cx="1895475" cy="1273175"/>
          </a:xfrm>
          <a:prstGeom prst="rect">
            <a:avLst/>
          </a:prstGeom>
          <a:ln>
            <a:noFill/>
          </a:ln>
          <a:effectLst>
            <a:softEdge rad="112500"/>
          </a:effectLst>
        </p:spPr>
      </p:pic>
      <p:sp>
        <p:nvSpPr>
          <p:cNvPr id="10" name="CaixaDeTexto 9"/>
          <p:cNvSpPr txBox="1"/>
          <p:nvPr/>
        </p:nvSpPr>
        <p:spPr>
          <a:xfrm>
            <a:off x="142875" y="1081311"/>
            <a:ext cx="1643063" cy="461962"/>
          </a:xfrm>
          <a:prstGeom prst="rect">
            <a:avLst/>
          </a:prstGeom>
          <a:noFill/>
        </p:spPr>
        <p:txBody>
          <a:bodyPr>
            <a:spAutoFit/>
          </a:bodyPr>
          <a:lstStyle/>
          <a:p>
            <a:pPr>
              <a:defRPr/>
            </a:pPr>
            <a:r>
              <a:rPr lang="es-ES" sz="2400" dirty="0" smtClean="0">
                <a:solidFill>
                  <a:srgbClr val="8C230E"/>
                </a:solidFill>
                <a:latin typeface="+mn-lt"/>
                <a:cs typeface="+mn-cs"/>
              </a:rPr>
              <a:t>Inosinato</a:t>
            </a:r>
            <a:endParaRPr lang="es-ES" sz="2400" dirty="0">
              <a:solidFill>
                <a:srgbClr val="8C230E"/>
              </a:solidFill>
              <a:latin typeface="+mn-lt"/>
              <a:cs typeface="+mn-cs"/>
            </a:endParaRPr>
          </a:p>
        </p:txBody>
      </p:sp>
      <p:sp>
        <p:nvSpPr>
          <p:cNvPr id="11" name="CaixaDeTexto 10"/>
          <p:cNvSpPr txBox="1"/>
          <p:nvPr/>
        </p:nvSpPr>
        <p:spPr>
          <a:xfrm>
            <a:off x="5000625" y="1052736"/>
            <a:ext cx="1714500" cy="461962"/>
          </a:xfrm>
          <a:prstGeom prst="rect">
            <a:avLst/>
          </a:prstGeom>
          <a:noFill/>
        </p:spPr>
        <p:txBody>
          <a:bodyPr>
            <a:spAutoFit/>
          </a:bodyPr>
          <a:lstStyle/>
          <a:p>
            <a:pPr>
              <a:defRPr/>
            </a:pPr>
            <a:r>
              <a:rPr lang="es-ES" sz="2400" dirty="0" smtClean="0">
                <a:solidFill>
                  <a:srgbClr val="8C230E"/>
                </a:solidFill>
                <a:latin typeface="+mn-lt"/>
                <a:cs typeface="+mn-cs"/>
              </a:rPr>
              <a:t>Guanilato</a:t>
            </a:r>
            <a:endParaRPr lang="es-ES" sz="2400" dirty="0">
              <a:solidFill>
                <a:srgbClr val="8C230E"/>
              </a:solidFill>
              <a:latin typeface="+mn-lt"/>
              <a:cs typeface="+mn-cs"/>
            </a:endParaRPr>
          </a:p>
        </p:txBody>
      </p:sp>
      <p:pic>
        <p:nvPicPr>
          <p:cNvPr id="26630" name="Imagem 11" descr="camarão.jpg"/>
          <p:cNvPicPr>
            <a:picLocks noChangeAspect="1"/>
          </p:cNvPicPr>
          <p:nvPr/>
        </p:nvPicPr>
        <p:blipFill>
          <a:blip r:embed="rId5" cstate="print"/>
          <a:srcRect/>
          <a:stretch>
            <a:fillRect/>
          </a:stretch>
        </p:blipFill>
        <p:spPr bwMode="auto">
          <a:xfrm>
            <a:off x="277813" y="4081686"/>
            <a:ext cx="1936750" cy="1285875"/>
          </a:xfrm>
          <a:prstGeom prst="rect">
            <a:avLst/>
          </a:prstGeom>
          <a:ln>
            <a:noFill/>
          </a:ln>
          <a:effectLst>
            <a:softEdge rad="112500"/>
          </a:effectLst>
        </p:spPr>
      </p:pic>
      <p:cxnSp>
        <p:nvCxnSpPr>
          <p:cNvPr id="28" name="Conector reto 27"/>
          <p:cNvCxnSpPr/>
          <p:nvPr/>
        </p:nvCxnSpPr>
        <p:spPr>
          <a:xfrm rot="5400000">
            <a:off x="1893888" y="3442246"/>
            <a:ext cx="5500687" cy="1587"/>
          </a:xfrm>
          <a:prstGeom prst="line">
            <a:avLst/>
          </a:prstGeom>
          <a:ln w="3175">
            <a:solidFill>
              <a:schemeClr val="bg1">
                <a:lumMod val="85000"/>
              </a:schemeClr>
            </a:solidFill>
          </a:ln>
        </p:spPr>
        <p:style>
          <a:lnRef idx="3">
            <a:schemeClr val="accent6"/>
          </a:lnRef>
          <a:fillRef idx="0">
            <a:schemeClr val="accent6"/>
          </a:fillRef>
          <a:effectRef idx="2">
            <a:schemeClr val="accent6"/>
          </a:effectRef>
          <a:fontRef idx="minor">
            <a:schemeClr val="tx1"/>
          </a:fontRef>
        </p:style>
      </p:cxnSp>
      <p:sp>
        <p:nvSpPr>
          <p:cNvPr id="26632" name="Text Box 57"/>
          <p:cNvSpPr txBox="1">
            <a:spLocks noChangeArrowheads="1"/>
          </p:cNvSpPr>
          <p:nvPr/>
        </p:nvSpPr>
        <p:spPr bwMode="auto">
          <a:xfrm>
            <a:off x="0" y="6237312"/>
            <a:ext cx="3527425" cy="276225"/>
          </a:xfrm>
          <a:prstGeom prst="rect">
            <a:avLst/>
          </a:prstGeom>
          <a:noFill/>
          <a:ln w="9525">
            <a:noFill/>
            <a:miter lim="800000"/>
            <a:headEnd/>
            <a:tailEnd/>
          </a:ln>
        </p:spPr>
        <p:txBody>
          <a:bodyPr>
            <a:spAutoFit/>
          </a:bodyPr>
          <a:lstStyle/>
          <a:p>
            <a:pPr>
              <a:spcBef>
                <a:spcPct val="50000"/>
              </a:spcBef>
            </a:pPr>
            <a:r>
              <a:rPr lang="pt-BR" sz="1200" dirty="0">
                <a:latin typeface="+mn-lt"/>
              </a:rPr>
              <a:t>Fonte: IGIS (2010)</a:t>
            </a:r>
          </a:p>
        </p:txBody>
      </p:sp>
      <p:sp>
        <p:nvSpPr>
          <p:cNvPr id="26633" name="CaixaDeTexto 30"/>
          <p:cNvSpPr txBox="1">
            <a:spLocks noChangeArrowheads="1"/>
          </p:cNvSpPr>
          <p:nvPr/>
        </p:nvSpPr>
        <p:spPr bwMode="auto">
          <a:xfrm>
            <a:off x="357188" y="2724373"/>
            <a:ext cx="1643062" cy="584200"/>
          </a:xfrm>
          <a:prstGeom prst="rect">
            <a:avLst/>
          </a:prstGeom>
          <a:noFill/>
          <a:ln w="9525">
            <a:noFill/>
            <a:miter lim="800000"/>
            <a:headEnd/>
            <a:tailEnd/>
          </a:ln>
        </p:spPr>
        <p:txBody>
          <a:bodyPr>
            <a:spAutoFit/>
          </a:bodyPr>
          <a:lstStyle/>
          <a:p>
            <a:pPr algn="ctr"/>
            <a:r>
              <a:rPr lang="pt-BR" sz="1600" dirty="0" smtClean="0">
                <a:latin typeface="+mn-lt"/>
              </a:rPr>
              <a:t>Pez </a:t>
            </a:r>
            <a:r>
              <a:rPr lang="pt-BR" sz="1600" dirty="0">
                <a:latin typeface="+mn-lt"/>
              </a:rPr>
              <a:t>Bonito</a:t>
            </a:r>
          </a:p>
          <a:p>
            <a:pPr algn="ctr"/>
            <a:r>
              <a:rPr lang="pt-BR" sz="1600" dirty="0">
                <a:latin typeface="+mn-lt"/>
              </a:rPr>
              <a:t>285 mg</a:t>
            </a:r>
          </a:p>
        </p:txBody>
      </p:sp>
      <p:sp>
        <p:nvSpPr>
          <p:cNvPr id="26634" name="CaixaDeTexto 31"/>
          <p:cNvSpPr txBox="1">
            <a:spLocks noChangeArrowheads="1"/>
          </p:cNvSpPr>
          <p:nvPr/>
        </p:nvSpPr>
        <p:spPr bwMode="auto">
          <a:xfrm>
            <a:off x="2571750" y="2795811"/>
            <a:ext cx="1643063" cy="584200"/>
          </a:xfrm>
          <a:prstGeom prst="rect">
            <a:avLst/>
          </a:prstGeom>
          <a:noFill/>
          <a:ln w="9525">
            <a:noFill/>
            <a:miter lim="800000"/>
            <a:headEnd/>
            <a:tailEnd/>
          </a:ln>
        </p:spPr>
        <p:txBody>
          <a:bodyPr>
            <a:spAutoFit/>
          </a:bodyPr>
          <a:lstStyle/>
          <a:p>
            <a:pPr algn="ctr"/>
            <a:r>
              <a:rPr lang="pt-BR" sz="1600" dirty="0">
                <a:latin typeface="+mn-lt"/>
              </a:rPr>
              <a:t>Carne </a:t>
            </a:r>
            <a:r>
              <a:rPr lang="pt-BR" sz="1600" dirty="0" smtClean="0">
                <a:latin typeface="+mn-lt"/>
              </a:rPr>
              <a:t>de res</a:t>
            </a:r>
            <a:endParaRPr lang="pt-BR" sz="1600" dirty="0">
              <a:latin typeface="+mn-lt"/>
            </a:endParaRPr>
          </a:p>
          <a:p>
            <a:pPr algn="ctr"/>
            <a:r>
              <a:rPr lang="pt-BR" sz="1600" dirty="0">
                <a:latin typeface="+mn-lt"/>
              </a:rPr>
              <a:t>107 mg</a:t>
            </a:r>
          </a:p>
        </p:txBody>
      </p:sp>
      <p:sp>
        <p:nvSpPr>
          <p:cNvPr id="26635" name="CaixaDeTexto 32"/>
          <p:cNvSpPr txBox="1">
            <a:spLocks noChangeArrowheads="1"/>
          </p:cNvSpPr>
          <p:nvPr/>
        </p:nvSpPr>
        <p:spPr bwMode="auto">
          <a:xfrm>
            <a:off x="428625" y="5438998"/>
            <a:ext cx="1643063" cy="584775"/>
          </a:xfrm>
          <a:prstGeom prst="rect">
            <a:avLst/>
          </a:prstGeom>
          <a:noFill/>
          <a:ln w="9525">
            <a:noFill/>
            <a:miter lim="800000"/>
            <a:headEnd/>
            <a:tailEnd/>
          </a:ln>
        </p:spPr>
        <p:txBody>
          <a:bodyPr>
            <a:spAutoFit/>
          </a:bodyPr>
          <a:lstStyle/>
          <a:p>
            <a:pPr algn="ctr"/>
            <a:r>
              <a:rPr lang="es-ES" sz="1600" dirty="0" smtClean="0">
                <a:latin typeface="+mn-lt"/>
              </a:rPr>
              <a:t>Camarón</a:t>
            </a:r>
          </a:p>
          <a:p>
            <a:pPr algn="ctr"/>
            <a:r>
              <a:rPr lang="es-ES" sz="1600" dirty="0" smtClean="0">
                <a:latin typeface="+mn-lt"/>
              </a:rPr>
              <a:t>92 mg</a:t>
            </a:r>
            <a:endParaRPr lang="es-ES" sz="1600" dirty="0">
              <a:latin typeface="+mn-lt"/>
            </a:endParaRPr>
          </a:p>
        </p:txBody>
      </p:sp>
      <p:sp>
        <p:nvSpPr>
          <p:cNvPr id="26636" name="CaixaDeTexto 33"/>
          <p:cNvSpPr txBox="1">
            <a:spLocks noChangeArrowheads="1"/>
          </p:cNvSpPr>
          <p:nvPr/>
        </p:nvSpPr>
        <p:spPr bwMode="auto">
          <a:xfrm>
            <a:off x="2714625" y="5438998"/>
            <a:ext cx="1714500" cy="584200"/>
          </a:xfrm>
          <a:prstGeom prst="rect">
            <a:avLst/>
          </a:prstGeom>
          <a:noFill/>
          <a:ln w="9525">
            <a:noFill/>
            <a:miter lim="800000"/>
            <a:headEnd/>
            <a:tailEnd/>
          </a:ln>
        </p:spPr>
        <p:txBody>
          <a:bodyPr>
            <a:spAutoFit/>
          </a:bodyPr>
          <a:lstStyle/>
          <a:p>
            <a:pPr algn="ctr"/>
            <a:r>
              <a:rPr lang="es-ES" sz="1600" smtClean="0">
                <a:latin typeface="+mn-lt"/>
              </a:rPr>
              <a:t>Carne de pollo</a:t>
            </a:r>
          </a:p>
          <a:p>
            <a:pPr algn="ctr"/>
            <a:r>
              <a:rPr lang="es-ES" sz="1600" smtClean="0">
                <a:latin typeface="+mn-lt"/>
              </a:rPr>
              <a:t>76 mg</a:t>
            </a:r>
            <a:endParaRPr lang="es-ES" sz="1600">
              <a:latin typeface="+mn-lt"/>
            </a:endParaRPr>
          </a:p>
        </p:txBody>
      </p:sp>
      <p:sp>
        <p:nvSpPr>
          <p:cNvPr id="26637" name="CaixaDeTexto 34"/>
          <p:cNvSpPr txBox="1">
            <a:spLocks noChangeArrowheads="1"/>
          </p:cNvSpPr>
          <p:nvPr/>
        </p:nvSpPr>
        <p:spPr bwMode="auto">
          <a:xfrm>
            <a:off x="7215188" y="5438998"/>
            <a:ext cx="1714500" cy="584200"/>
          </a:xfrm>
          <a:prstGeom prst="rect">
            <a:avLst/>
          </a:prstGeom>
          <a:noFill/>
          <a:ln w="9525">
            <a:noFill/>
            <a:miter lim="800000"/>
            <a:headEnd/>
            <a:tailEnd/>
          </a:ln>
        </p:spPr>
        <p:txBody>
          <a:bodyPr>
            <a:spAutoFit/>
          </a:bodyPr>
          <a:lstStyle/>
          <a:p>
            <a:pPr algn="ctr"/>
            <a:r>
              <a:rPr lang="es-ES" sz="1600" smtClean="0">
                <a:latin typeface="+mn-lt"/>
              </a:rPr>
              <a:t>Carne de pollo</a:t>
            </a:r>
          </a:p>
          <a:p>
            <a:pPr algn="ctr"/>
            <a:r>
              <a:rPr lang="es-ES" sz="1600" smtClean="0">
                <a:latin typeface="+mn-lt"/>
              </a:rPr>
              <a:t>1,5 mg</a:t>
            </a:r>
            <a:endParaRPr lang="es-ES" sz="1600">
              <a:latin typeface="+mn-lt"/>
            </a:endParaRPr>
          </a:p>
        </p:txBody>
      </p:sp>
      <p:sp>
        <p:nvSpPr>
          <p:cNvPr id="26638" name="CaixaDeTexto 35"/>
          <p:cNvSpPr txBox="1">
            <a:spLocks noChangeArrowheads="1"/>
          </p:cNvSpPr>
          <p:nvPr/>
        </p:nvSpPr>
        <p:spPr bwMode="auto">
          <a:xfrm>
            <a:off x="5214938" y="5367561"/>
            <a:ext cx="1643062" cy="584200"/>
          </a:xfrm>
          <a:prstGeom prst="rect">
            <a:avLst/>
          </a:prstGeom>
          <a:noFill/>
          <a:ln w="9525">
            <a:noFill/>
            <a:miter lim="800000"/>
            <a:headEnd/>
            <a:tailEnd/>
          </a:ln>
        </p:spPr>
        <p:txBody>
          <a:bodyPr>
            <a:spAutoFit/>
          </a:bodyPr>
          <a:lstStyle/>
          <a:p>
            <a:pPr algn="ctr"/>
            <a:r>
              <a:rPr lang="pt-BR" sz="1600" dirty="0">
                <a:latin typeface="+mn-lt"/>
              </a:rPr>
              <a:t>Carne </a:t>
            </a:r>
            <a:r>
              <a:rPr lang="pt-BR" sz="1600" dirty="0" smtClean="0">
                <a:latin typeface="+mn-lt"/>
              </a:rPr>
              <a:t>de res</a:t>
            </a:r>
            <a:endParaRPr lang="pt-BR" sz="1600" dirty="0">
              <a:latin typeface="+mn-lt"/>
            </a:endParaRPr>
          </a:p>
          <a:p>
            <a:pPr algn="ctr"/>
            <a:r>
              <a:rPr lang="pt-BR" sz="1600" dirty="0">
                <a:latin typeface="+mn-lt"/>
              </a:rPr>
              <a:t>2,2 mg</a:t>
            </a:r>
          </a:p>
        </p:txBody>
      </p:sp>
      <p:sp>
        <p:nvSpPr>
          <p:cNvPr id="26639" name="CaixaDeTexto 36"/>
          <p:cNvSpPr txBox="1">
            <a:spLocks noChangeArrowheads="1"/>
          </p:cNvSpPr>
          <p:nvPr/>
        </p:nvSpPr>
        <p:spPr bwMode="auto">
          <a:xfrm>
            <a:off x="6143625" y="3081561"/>
            <a:ext cx="2000250" cy="584200"/>
          </a:xfrm>
          <a:prstGeom prst="rect">
            <a:avLst/>
          </a:prstGeom>
          <a:noFill/>
          <a:ln w="9525">
            <a:noFill/>
            <a:miter lim="800000"/>
            <a:headEnd/>
            <a:tailEnd/>
          </a:ln>
        </p:spPr>
        <p:txBody>
          <a:bodyPr>
            <a:spAutoFit/>
          </a:bodyPr>
          <a:lstStyle/>
          <a:p>
            <a:pPr algn="ctr"/>
            <a:r>
              <a:rPr lang="pt-BR" sz="1600" dirty="0" smtClean="0">
                <a:latin typeface="+mn-lt"/>
              </a:rPr>
              <a:t>Setas </a:t>
            </a:r>
            <a:r>
              <a:rPr lang="pt-BR" sz="1600" dirty="0">
                <a:latin typeface="+mn-lt"/>
              </a:rPr>
              <a:t>Shiitake</a:t>
            </a:r>
          </a:p>
          <a:p>
            <a:pPr algn="ctr"/>
            <a:r>
              <a:rPr lang="pt-BR" sz="1600" dirty="0">
                <a:latin typeface="+mn-lt"/>
              </a:rPr>
              <a:t>76 mg</a:t>
            </a:r>
          </a:p>
        </p:txBody>
      </p:sp>
      <p:pic>
        <p:nvPicPr>
          <p:cNvPr id="26640" name="Imagem 37" descr="cogumelo shiitake.jpg"/>
          <p:cNvPicPr>
            <a:picLocks noChangeAspect="1"/>
          </p:cNvPicPr>
          <p:nvPr/>
        </p:nvPicPr>
        <p:blipFill>
          <a:blip r:embed="rId6" cstate="print"/>
          <a:srcRect/>
          <a:stretch>
            <a:fillRect/>
          </a:stretch>
        </p:blipFill>
        <p:spPr bwMode="auto">
          <a:xfrm>
            <a:off x="6143625" y="1509936"/>
            <a:ext cx="1925638" cy="1571625"/>
          </a:xfrm>
          <a:prstGeom prst="rect">
            <a:avLst/>
          </a:prstGeom>
          <a:ln>
            <a:noFill/>
          </a:ln>
          <a:effectLst>
            <a:softEdge rad="112500"/>
          </a:effectLst>
        </p:spPr>
      </p:pic>
      <p:pic>
        <p:nvPicPr>
          <p:cNvPr id="26641" name="Imagem 9" descr="carne vermelha.jpg"/>
          <p:cNvPicPr>
            <a:picLocks noChangeAspect="1"/>
          </p:cNvPicPr>
          <p:nvPr/>
        </p:nvPicPr>
        <p:blipFill>
          <a:blip r:embed="rId3" cstate="print"/>
          <a:srcRect/>
          <a:stretch>
            <a:fillRect/>
          </a:stretch>
        </p:blipFill>
        <p:spPr bwMode="auto">
          <a:xfrm>
            <a:off x="5000625" y="3938811"/>
            <a:ext cx="1982788" cy="1327150"/>
          </a:xfrm>
          <a:prstGeom prst="rect">
            <a:avLst/>
          </a:prstGeom>
          <a:ln>
            <a:noFill/>
          </a:ln>
          <a:effectLst>
            <a:softEdge rad="112500"/>
          </a:effectLst>
        </p:spPr>
      </p:pic>
      <p:pic>
        <p:nvPicPr>
          <p:cNvPr id="26642" name="Picture 12" descr="http://t0.gstatic.com/images?q=tbn:ANd9GcR4Eo5nAwGyP18_v80RjtzO0otZyw9TYP1iLOVkB3gacMU88LiZYg"/>
          <p:cNvPicPr>
            <a:picLocks noChangeAspect="1" noChangeArrowheads="1"/>
          </p:cNvPicPr>
          <p:nvPr/>
        </p:nvPicPr>
        <p:blipFill>
          <a:blip r:embed="rId4" cstate="print"/>
          <a:srcRect/>
          <a:stretch>
            <a:fillRect/>
          </a:stretch>
        </p:blipFill>
        <p:spPr bwMode="auto">
          <a:xfrm>
            <a:off x="7143750" y="4010248"/>
            <a:ext cx="1895475" cy="1273175"/>
          </a:xfrm>
          <a:prstGeom prst="rect">
            <a:avLst/>
          </a:prstGeom>
          <a:ln>
            <a:noFill/>
          </a:ln>
          <a:effectLst>
            <a:softEdge rad="112500"/>
          </a:effectLst>
        </p:spPr>
      </p:pic>
      <p:pic>
        <p:nvPicPr>
          <p:cNvPr id="26643" name="Imagem 23" descr="peixe bonito.jpg"/>
          <p:cNvPicPr>
            <a:picLocks noChangeAspect="1"/>
          </p:cNvPicPr>
          <p:nvPr/>
        </p:nvPicPr>
        <p:blipFill>
          <a:blip r:embed="rId7" cstate="print"/>
          <a:srcRect/>
          <a:stretch>
            <a:fillRect/>
          </a:stretch>
        </p:blipFill>
        <p:spPr bwMode="auto">
          <a:xfrm>
            <a:off x="214313" y="2071911"/>
            <a:ext cx="1776412" cy="652462"/>
          </a:xfrm>
          <a:prstGeom prst="rect">
            <a:avLst/>
          </a:prstGeom>
          <a:noFill/>
          <a:ln w="9525">
            <a:noFill/>
            <a:miter lim="800000"/>
            <a:headEnd/>
            <a:tailEnd/>
          </a:ln>
        </p:spPr>
      </p:pic>
      <p:sp>
        <p:nvSpPr>
          <p:cNvPr id="21" name="Título 1"/>
          <p:cNvSpPr>
            <a:spLocks noGrp="1"/>
          </p:cNvSpPr>
          <p:nvPr>
            <p:ph type="title"/>
          </p:nvPr>
        </p:nvSpPr>
        <p:spPr>
          <a:xfrm>
            <a:off x="35496" y="44624"/>
            <a:ext cx="8137525" cy="558800"/>
          </a:xfrm>
        </p:spPr>
        <p:txBody>
          <a:bodyPr/>
          <a:lstStyle/>
          <a:p>
            <a:r>
              <a:rPr lang="es-ES" b="1" dirty="0" smtClean="0"/>
              <a:t>Inosinato y Guanilato Natural</a:t>
            </a:r>
            <a:br>
              <a:rPr lang="es-ES" b="1" dirty="0" smtClean="0"/>
            </a:br>
            <a:r>
              <a:rPr lang="es-ES" sz="1200" b="1" dirty="0" smtClean="0"/>
              <a:t>Porción 100g de alimento</a:t>
            </a:r>
            <a:endParaRPr lang="es-ES" sz="1400" b="1"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oup 44"/>
          <p:cNvGraphicFramePr>
            <a:graphicFrameLocks noGrp="1"/>
          </p:cNvGraphicFramePr>
          <p:nvPr>
            <p:extLst>
              <p:ext uri="{D42A27DB-BD31-4B8C-83A1-F6EECF244321}">
                <p14:modId xmlns:p14="http://schemas.microsoft.com/office/powerpoint/2010/main" xmlns="" val="1759361236"/>
              </p:ext>
            </p:extLst>
          </p:nvPr>
        </p:nvGraphicFramePr>
        <p:xfrm>
          <a:off x="2189039" y="857474"/>
          <a:ext cx="6096000" cy="4443734"/>
        </p:xfrm>
        <a:graphic>
          <a:graphicData uri="http://schemas.openxmlformats.org/drawingml/2006/table">
            <a:tbl>
              <a:tblPr/>
              <a:tblGrid>
                <a:gridCol w="1655762"/>
                <a:gridCol w="1392238"/>
                <a:gridCol w="1524000"/>
                <a:gridCol w="1524000"/>
              </a:tblGrid>
              <a:tr h="423863">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800" b="1" i="0" u="none" strike="noStrike" cap="none" normalizeH="0" baseline="0" noProof="0" dirty="0" smtClean="0">
                          <a:ln>
                            <a:noFill/>
                          </a:ln>
                          <a:solidFill>
                            <a:schemeClr val="tx1"/>
                          </a:solidFill>
                          <a:effectLst/>
                          <a:latin typeface="+mn-lt"/>
                        </a:rPr>
                        <a:t>Ingredientes – resaltadores de sabor</a:t>
                      </a: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3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r>
              <a:tr h="579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000" b="0" i="0" u="none" strike="noStrike" cap="none" normalizeH="0" baseline="0" noProof="0" smtClean="0">
                        <a:ln>
                          <a:noFill/>
                        </a:ln>
                        <a:solidFill>
                          <a:schemeClr val="tx1"/>
                        </a:solidFill>
                        <a:effectLst/>
                        <a:latin typeface="+mn-lt"/>
                      </a:endParaRP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Cocina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 Europea</a:t>
                      </a: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Cocina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China</a:t>
                      </a: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Cocina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 japonesa</a:t>
                      </a: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25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000" b="0" i="0" u="none" strike="noStrike" cap="none" normalizeH="0" baseline="0" noProof="0" smtClean="0">
                        <a:ln>
                          <a:noFill/>
                        </a:ln>
                        <a:solidFill>
                          <a:schemeClr val="tx1"/>
                        </a:solidFill>
                        <a:effectLst/>
                        <a:latin typeface="+mn-lt"/>
                      </a:endParaRP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000" b="1" i="0" u="none" strike="noStrike" cap="none" normalizeH="0" baseline="0" noProof="0" smtClean="0">
                          <a:ln>
                            <a:noFill/>
                          </a:ln>
                          <a:solidFill>
                            <a:srgbClr val="FF0000"/>
                          </a:solidFill>
                          <a:effectLst/>
                          <a:latin typeface="+mn-lt"/>
                        </a:rPr>
                        <a:t>bouillon</a:t>
                      </a: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000" b="1" i="0" u="none" strike="noStrike" cap="none" normalizeH="0" baseline="0" noProof="0" smtClean="0">
                          <a:ln>
                            <a:noFill/>
                          </a:ln>
                          <a:solidFill>
                            <a:srgbClr val="FF0000"/>
                          </a:solidFill>
                          <a:effectLst/>
                          <a:latin typeface="+mn-lt"/>
                        </a:rPr>
                        <a:t>tang</a:t>
                      </a: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000" b="1" i="0" u="none" strike="noStrike" cap="none" normalizeH="0" baseline="0" noProof="0" dirty="0" err="1" smtClean="0">
                          <a:ln>
                            <a:noFill/>
                          </a:ln>
                          <a:solidFill>
                            <a:srgbClr val="FF0000"/>
                          </a:solidFill>
                          <a:effectLst/>
                          <a:latin typeface="+mn-lt"/>
                        </a:rPr>
                        <a:t>dashi</a:t>
                      </a:r>
                      <a:endParaRPr kumimoji="0" lang="es-ES" sz="2000" b="1" i="0" u="none" strike="noStrike" cap="none" normalizeH="0" baseline="0" noProof="0" dirty="0" smtClean="0">
                        <a:ln>
                          <a:noFill/>
                        </a:ln>
                        <a:solidFill>
                          <a:srgbClr val="FF0000"/>
                        </a:solidFill>
                        <a:effectLst/>
                        <a:latin typeface="+mn-lt"/>
                      </a:endParaRP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1025">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s-ES" sz="1600" b="1" i="0" u="none" strike="noStrike" cap="none" normalizeH="0" baseline="0" noProof="0" smtClean="0">
                          <a:ln>
                            <a:noFill/>
                          </a:ln>
                          <a:solidFill>
                            <a:schemeClr val="tx1"/>
                          </a:solidFill>
                          <a:effectLst/>
                          <a:latin typeface="+mn-lt"/>
                        </a:rPr>
                        <a:t>Ingredientes básicos</a:t>
                      </a: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dirty="0" smtClean="0">
                          <a:ln>
                            <a:noFill/>
                          </a:ln>
                          <a:solidFill>
                            <a:schemeClr val="tx1"/>
                          </a:solidFill>
                          <a:effectLst/>
                          <a:latin typeface="+mn-lt"/>
                        </a:rPr>
                        <a:t>carne de res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dirty="0" smtClean="0">
                          <a:ln>
                            <a:noFill/>
                          </a:ln>
                          <a:solidFill>
                            <a:schemeClr val="tx1"/>
                          </a:solidFill>
                          <a:effectLst/>
                          <a:latin typeface="+mn-lt"/>
                        </a:rPr>
                        <a:t>hueso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dirty="0" smtClean="0">
                          <a:ln>
                            <a:noFill/>
                          </a:ln>
                          <a:solidFill>
                            <a:schemeClr val="tx1"/>
                          </a:solidFill>
                          <a:effectLst/>
                          <a:latin typeface="+mn-lt"/>
                        </a:rPr>
                        <a:t>espina de pescado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dirty="0" smtClean="0">
                          <a:ln>
                            <a:noFill/>
                          </a:ln>
                          <a:solidFill>
                            <a:schemeClr val="tx1"/>
                          </a:solidFill>
                          <a:effectLst/>
                          <a:latin typeface="+mn-lt"/>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dirty="0" smtClean="0">
                          <a:ln>
                            <a:noFill/>
                          </a:ln>
                          <a:solidFill>
                            <a:schemeClr val="tx1"/>
                          </a:solidFill>
                          <a:effectLst/>
                          <a:latin typeface="+mn-lt"/>
                        </a:rPr>
                        <a:t>vegetales</a:t>
                      </a: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pollo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hueso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Camarón seco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Vegetales</a:t>
                      </a: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pez seco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sardina seca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alga marina</a:t>
                      </a: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noProof="0" smtClean="0">
                          <a:ln>
                            <a:noFill/>
                          </a:ln>
                          <a:solidFill>
                            <a:schemeClr val="tx1"/>
                          </a:solidFill>
                          <a:effectLst/>
                          <a:latin typeface="+mn-lt"/>
                        </a:rPr>
                        <a:t>L-glutamato (%)</a:t>
                      </a: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0,012</a:t>
                      </a: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0,015</a:t>
                      </a: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0,0137</a:t>
                      </a: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2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noProof="0" smtClean="0">
                          <a:ln>
                            <a:noFill/>
                          </a:ln>
                          <a:solidFill>
                            <a:schemeClr val="tx1"/>
                          </a:solidFill>
                          <a:effectLst/>
                          <a:latin typeface="+mn-lt"/>
                        </a:rPr>
                        <a:t>5’-inosinato (%)</a:t>
                      </a: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0,006</a:t>
                      </a: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smtClean="0">
                          <a:ln>
                            <a:noFill/>
                          </a:ln>
                          <a:solidFill>
                            <a:schemeClr val="tx1"/>
                          </a:solidFill>
                          <a:effectLst/>
                          <a:latin typeface="+mn-lt"/>
                        </a:rPr>
                        <a:t>0,0058</a:t>
                      </a: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noProof="0" dirty="0" smtClean="0">
                          <a:ln>
                            <a:noFill/>
                          </a:ln>
                          <a:solidFill>
                            <a:schemeClr val="tx1"/>
                          </a:solidFill>
                          <a:effectLst/>
                          <a:latin typeface="+mn-lt"/>
                        </a:rPr>
                        <a:t>0,01325</a:t>
                      </a: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9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Y</a:t>
                      </a:r>
                    </a:p>
                  </a:txBody>
                  <a:tcPr marL="90000" marR="90000" marT="46800" marB="46800"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pt-BR" sz="2000" b="1" dirty="0" smtClean="0">
                          <a:effectLst>
                            <a:outerShdw blurRad="38100" dist="38100" dir="2700000" algn="tl">
                              <a:srgbClr val="FFFFFF"/>
                            </a:outerShdw>
                          </a:effectLst>
                          <a:latin typeface="+mn-lt"/>
                        </a:rPr>
                        <a:t>0,100</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1" i="0" u="none" strike="noStrike" cap="none" normalizeH="0" baseline="0" dirty="0" smtClean="0">
                        <a:ln>
                          <a:noFill/>
                        </a:ln>
                        <a:solidFill>
                          <a:schemeClr val="tx1"/>
                        </a:solidFill>
                        <a:effectLst/>
                        <a:latin typeface="+mn-lt"/>
                      </a:endParaRP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pt-BR" sz="2000" b="1" dirty="0" smtClean="0">
                          <a:effectLst>
                            <a:outerShdw blurRad="38100" dist="38100" dir="2700000" algn="tl">
                              <a:srgbClr val="FFFFFF"/>
                            </a:outerShdw>
                          </a:effectLst>
                          <a:latin typeface="+mn-lt"/>
                        </a:rPr>
                        <a:t>0,121</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1" i="0" u="none" strike="noStrike" cap="none" normalizeH="0" baseline="0" dirty="0" smtClean="0">
                        <a:ln>
                          <a:noFill/>
                        </a:ln>
                        <a:solidFill>
                          <a:schemeClr val="tx1"/>
                        </a:solidFill>
                        <a:effectLst/>
                        <a:latin typeface="+mn-lt"/>
                      </a:endParaRP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pt-BR" sz="2000" b="1" dirty="0" smtClean="0">
                          <a:effectLst>
                            <a:outerShdw blurRad="38100" dist="38100" dir="2700000" algn="tl">
                              <a:srgbClr val="FFFFFF"/>
                            </a:outerShdw>
                          </a:effectLst>
                          <a:latin typeface="+mn-lt"/>
                        </a:rPr>
                        <a:t>0,235</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000" b="1" i="0" u="none" strike="noStrike" cap="none" normalizeH="0" baseline="0" dirty="0" smtClean="0">
                        <a:ln>
                          <a:noFill/>
                        </a:ln>
                        <a:solidFill>
                          <a:schemeClr val="tx1"/>
                        </a:solidFill>
                        <a:effectLst/>
                        <a:latin typeface="+mn-lt"/>
                      </a:endParaRPr>
                    </a:p>
                  </a:txBody>
                  <a:tcPr marL="90000" marR="90000" marT="46800" marB="4680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bl>
          </a:graphicData>
        </a:graphic>
      </p:graphicFrame>
      <p:sp>
        <p:nvSpPr>
          <p:cNvPr id="35875" name="Título 1"/>
          <p:cNvSpPr>
            <a:spLocks noGrp="1"/>
          </p:cNvSpPr>
          <p:nvPr>
            <p:ph type="title"/>
          </p:nvPr>
        </p:nvSpPr>
        <p:spPr/>
        <p:txBody>
          <a:bodyPr/>
          <a:lstStyle/>
          <a:p>
            <a:r>
              <a:rPr lang="es-ES" b="1" dirty="0" smtClean="0"/>
              <a:t>Sinergia e intensidad</a:t>
            </a:r>
          </a:p>
        </p:txBody>
      </p:sp>
      <p:pic>
        <p:nvPicPr>
          <p:cNvPr id="35876" name="Picture 22" descr="soft%20miso"/>
          <p:cNvPicPr>
            <a:picLocks noChangeAspect="1" noChangeArrowheads="1"/>
          </p:cNvPicPr>
          <p:nvPr/>
        </p:nvPicPr>
        <p:blipFill>
          <a:blip r:embed="rId3" cstate="print"/>
          <a:srcRect/>
          <a:stretch>
            <a:fillRect/>
          </a:stretch>
        </p:blipFill>
        <p:spPr bwMode="auto">
          <a:xfrm>
            <a:off x="6352233" y="5040412"/>
            <a:ext cx="1368425" cy="1020763"/>
          </a:xfrm>
          <a:prstGeom prst="rect">
            <a:avLst/>
          </a:prstGeom>
          <a:ln>
            <a:noFill/>
          </a:ln>
          <a:effectLst>
            <a:softEdge rad="112500"/>
          </a:effectLst>
        </p:spPr>
      </p:pic>
      <p:pic>
        <p:nvPicPr>
          <p:cNvPr id="35877" name="Picture 26" descr="yuanxiao2"/>
          <p:cNvPicPr>
            <a:picLocks noChangeAspect="1" noChangeArrowheads="1"/>
          </p:cNvPicPr>
          <p:nvPr/>
        </p:nvPicPr>
        <p:blipFill>
          <a:blip r:embed="rId4" cstate="print"/>
          <a:srcRect/>
          <a:stretch>
            <a:fillRect/>
          </a:stretch>
        </p:blipFill>
        <p:spPr bwMode="auto">
          <a:xfrm>
            <a:off x="4852045" y="5040412"/>
            <a:ext cx="1347788" cy="1027113"/>
          </a:xfrm>
          <a:prstGeom prst="rect">
            <a:avLst/>
          </a:prstGeom>
          <a:ln>
            <a:noFill/>
          </a:ln>
          <a:effectLst>
            <a:softEdge rad="112500"/>
          </a:effectLst>
        </p:spPr>
      </p:pic>
      <p:pic>
        <p:nvPicPr>
          <p:cNvPr id="35878" name="Picture 24" descr="Bouillon"/>
          <p:cNvPicPr>
            <a:picLocks noChangeAspect="1" noChangeArrowheads="1"/>
          </p:cNvPicPr>
          <p:nvPr/>
        </p:nvPicPr>
        <p:blipFill>
          <a:blip r:embed="rId5" cstate="print"/>
          <a:srcRect/>
          <a:stretch>
            <a:fillRect/>
          </a:stretch>
        </p:blipFill>
        <p:spPr bwMode="auto">
          <a:xfrm>
            <a:off x="3423295" y="4968975"/>
            <a:ext cx="1216025" cy="1150937"/>
          </a:xfrm>
          <a:prstGeom prst="rect">
            <a:avLst/>
          </a:prstGeom>
          <a:ln>
            <a:noFill/>
          </a:ln>
          <a:effectLst>
            <a:softEdge rad="112500"/>
          </a:effectLst>
        </p:spPr>
      </p:pic>
      <p:sp>
        <p:nvSpPr>
          <p:cNvPr id="2" name="Retângulo de cantos arredondados 1"/>
          <p:cNvSpPr/>
          <p:nvPr/>
        </p:nvSpPr>
        <p:spPr>
          <a:xfrm>
            <a:off x="2051720" y="3809802"/>
            <a:ext cx="6336704" cy="1179935"/>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Texto explicativo em forma de nuvem 2"/>
          <p:cNvSpPr/>
          <p:nvPr/>
        </p:nvSpPr>
        <p:spPr>
          <a:xfrm>
            <a:off x="107504" y="1916832"/>
            <a:ext cx="2952328" cy="1008112"/>
          </a:xfrm>
          <a:prstGeom prst="cloudCallout">
            <a:avLst>
              <a:gd name="adj1" fmla="val 22722"/>
              <a:gd name="adj2" fmla="val 156984"/>
            </a:avLst>
          </a:prstGeom>
          <a:solidFill>
            <a:schemeClr val="bg1"/>
          </a:solidFill>
          <a:ln w="3175">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cs typeface="Arial" charset="0"/>
              </a:rPr>
              <a:t>Threshold</a:t>
            </a:r>
          </a:p>
          <a:p>
            <a:pPr algn="ctr"/>
            <a:r>
              <a:rPr lang="en-US" dirty="0" smtClean="0">
                <a:solidFill>
                  <a:schemeClr val="tx1"/>
                </a:solidFill>
                <a:cs typeface="Arial" charset="0"/>
              </a:rPr>
              <a:t>0,03%</a:t>
            </a:r>
            <a:endParaRPr lang="pt-BR" dirty="0">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p:txBody>
          <a:bodyPr/>
          <a:lstStyle/>
          <a:p>
            <a:r>
              <a:rPr lang="es-ES" b="1" dirty="0" smtClean="0"/>
              <a:t>Efecto Sinérgico MSG x IMP x I+G</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233488" y="1700808"/>
            <a:ext cx="6677025" cy="3533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m 56" descr="mapa 2.jpg"/>
          <p:cNvPicPr>
            <a:picLocks noChangeAspect="1"/>
          </p:cNvPicPr>
          <p:nvPr/>
        </p:nvPicPr>
        <p:blipFill>
          <a:blip r:embed="rId3" cstate="email">
            <a:lum bright="50000"/>
          </a:blip>
          <a:stretch>
            <a:fillRect/>
          </a:stretch>
        </p:blipFill>
        <p:spPr>
          <a:xfrm>
            <a:off x="107348" y="1192745"/>
            <a:ext cx="8877298" cy="5000660"/>
          </a:xfrm>
          <a:prstGeom prst="rect">
            <a:avLst/>
          </a:prstGeom>
          <a:scene3d>
            <a:camera prst="orthographicFront"/>
            <a:lightRig rig="threePt" dir="t"/>
          </a:scene3d>
          <a:sp3d prstMaterial="dkEdge"/>
        </p:spPr>
      </p:pic>
      <p:sp>
        <p:nvSpPr>
          <p:cNvPr id="37891" name="Título 1"/>
          <p:cNvSpPr>
            <a:spLocks noGrp="1"/>
          </p:cNvSpPr>
          <p:nvPr>
            <p:ph type="title"/>
          </p:nvPr>
        </p:nvSpPr>
        <p:spPr/>
        <p:txBody>
          <a:bodyPr/>
          <a:lstStyle/>
          <a:p>
            <a:r>
              <a:rPr lang="es-ES" b="1" dirty="0" smtClean="0"/>
              <a:t>Umami – Mundo </a:t>
            </a:r>
          </a:p>
        </p:txBody>
      </p:sp>
      <p:pic>
        <p:nvPicPr>
          <p:cNvPr id="37892" name="Picture 7" descr="http://panelinha.ig.com.br/site_novo/_upload/comunidade/receitas/25057_G.JPG"/>
          <p:cNvPicPr>
            <a:picLocks noChangeAspect="1" noChangeArrowheads="1"/>
          </p:cNvPicPr>
          <p:nvPr/>
        </p:nvPicPr>
        <p:blipFill>
          <a:blip r:embed="rId4" cstate="print"/>
          <a:srcRect/>
          <a:stretch>
            <a:fillRect/>
          </a:stretch>
        </p:blipFill>
        <p:spPr bwMode="auto">
          <a:xfrm>
            <a:off x="607442" y="5550446"/>
            <a:ext cx="1114425" cy="727075"/>
          </a:xfrm>
          <a:prstGeom prst="rect">
            <a:avLst/>
          </a:prstGeom>
          <a:noFill/>
          <a:ln w="9525">
            <a:noFill/>
            <a:miter lim="800000"/>
            <a:headEnd/>
            <a:tailEnd/>
          </a:ln>
        </p:spPr>
      </p:pic>
      <p:sp>
        <p:nvSpPr>
          <p:cNvPr id="10" name="Text Box 26"/>
          <p:cNvSpPr txBox="1">
            <a:spLocks noChangeArrowheads="1"/>
          </p:cNvSpPr>
          <p:nvPr/>
        </p:nvSpPr>
        <p:spPr bwMode="auto">
          <a:xfrm>
            <a:off x="1107504" y="764134"/>
            <a:ext cx="1339511" cy="833178"/>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b="1" dirty="0" err="1">
                <a:latin typeface="+mn-lt"/>
                <a:cs typeface="Arial" charset="0"/>
              </a:rPr>
              <a:t>E.U.</a:t>
            </a:r>
            <a:r>
              <a:rPr lang="pt-BR" sz="1600" b="1" dirty="0">
                <a:latin typeface="+mn-lt"/>
                <a:cs typeface="Arial" charset="0"/>
              </a:rPr>
              <a:t>A</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dirty="0" smtClean="0">
                <a:latin typeface="+mn-lt"/>
                <a:cs typeface="Arial" charset="0"/>
              </a:rPr>
              <a:t>Hamburguesa</a:t>
            </a:r>
            <a:endParaRPr lang="pt-BR" sz="1600" dirty="0">
              <a:latin typeface="+mn-lt"/>
              <a:cs typeface="Arial" charset="0"/>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t-BR" sz="1600" b="1" dirty="0">
              <a:latin typeface="+mn-lt"/>
              <a:cs typeface="Arial" charset="0"/>
            </a:endParaRPr>
          </a:p>
        </p:txBody>
      </p:sp>
      <p:sp>
        <p:nvSpPr>
          <p:cNvPr id="13" name="Text Box 23"/>
          <p:cNvSpPr txBox="1">
            <a:spLocks noChangeArrowheads="1"/>
          </p:cNvSpPr>
          <p:nvPr/>
        </p:nvSpPr>
        <p:spPr bwMode="auto">
          <a:xfrm>
            <a:off x="7773417" y="2621509"/>
            <a:ext cx="1162050" cy="1079500"/>
          </a:xfrm>
          <a:prstGeom prst="rect">
            <a:avLst/>
          </a:prstGeom>
          <a:noFill/>
          <a:ln w="9525">
            <a:noFill/>
            <a:round/>
            <a:headEnd/>
            <a:tailEnd/>
          </a:ln>
        </p:spPr>
        <p:txBody>
          <a:bodyPr wrap="none" lIns="90000" tIns="46800" rIns="90000" bIns="46800">
            <a:spAutoFit/>
          </a:bodyPr>
          <a:lstStyle/>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b="1" dirty="0" err="1" smtClean="0">
                <a:latin typeface="+mn-lt"/>
                <a:cs typeface="Arial" charset="0"/>
              </a:rPr>
              <a:t>Japón</a:t>
            </a:r>
            <a:endParaRPr lang="pt-BR" sz="1600" b="1" dirty="0">
              <a:latin typeface="+mn-lt"/>
              <a:cs typeface="Arial" charset="0"/>
            </a:endParaRPr>
          </a:p>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dirty="0" err="1">
                <a:latin typeface="+mn-lt"/>
                <a:cs typeface="Arial" charset="0"/>
              </a:rPr>
              <a:t>Missô-Shiru</a:t>
            </a:r>
            <a:endParaRPr lang="pt-BR" sz="1600" dirty="0">
              <a:latin typeface="+mn-lt"/>
              <a:cs typeface="Arial" charset="0"/>
            </a:endParaRPr>
          </a:p>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dirty="0">
                <a:latin typeface="+mn-lt"/>
                <a:cs typeface="Arial" charset="0"/>
              </a:rPr>
              <a:t>Sushi</a:t>
            </a:r>
          </a:p>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t-BR" sz="1600" b="1" dirty="0">
              <a:latin typeface="+mn-lt"/>
              <a:cs typeface="Arial" charset="0"/>
            </a:endParaRPr>
          </a:p>
        </p:txBody>
      </p:sp>
      <p:grpSp>
        <p:nvGrpSpPr>
          <p:cNvPr id="37895" name="Group 35"/>
          <p:cNvGrpSpPr>
            <a:grpSpLocks/>
          </p:cNvGrpSpPr>
          <p:nvPr/>
        </p:nvGrpSpPr>
        <p:grpSpPr bwMode="auto">
          <a:xfrm>
            <a:off x="80392" y="3375571"/>
            <a:ext cx="1212850" cy="603250"/>
            <a:chOff x="3823" y="3061"/>
            <a:chExt cx="1599" cy="360"/>
          </a:xfrm>
        </p:grpSpPr>
        <p:sp>
          <p:nvSpPr>
            <p:cNvPr id="17" name="Oval 37"/>
            <p:cNvSpPr>
              <a:spLocks noChangeArrowheads="1"/>
            </p:cNvSpPr>
            <p:nvPr/>
          </p:nvSpPr>
          <p:spPr bwMode="auto">
            <a:xfrm flipH="1" flipV="1">
              <a:off x="5322" y="3186"/>
              <a:ext cx="100" cy="88"/>
            </a:xfrm>
            <a:prstGeom prst="ellipse">
              <a:avLst/>
            </a:prstGeom>
            <a:solidFill>
              <a:schemeClr val="bg1"/>
            </a:solidFill>
            <a:ln w="9525">
              <a:noFill/>
              <a:round/>
              <a:headEnd/>
              <a:tailEnd/>
            </a:ln>
          </p:spPr>
          <p:txBody>
            <a:bodyPr wrap="none" anchor="ctr"/>
            <a:lstStyle/>
            <a:p>
              <a:pPr>
                <a:defRPr/>
              </a:pPr>
              <a:endParaRPr lang="pt-BR" sz="1600">
                <a:latin typeface="+mn-lt"/>
                <a:cs typeface="Arial" charset="0"/>
              </a:endParaRPr>
            </a:p>
          </p:txBody>
        </p:sp>
        <p:sp>
          <p:nvSpPr>
            <p:cNvPr id="18" name="Text Box 38"/>
            <p:cNvSpPr txBox="1">
              <a:spLocks noChangeArrowheads="1"/>
            </p:cNvSpPr>
            <p:nvPr/>
          </p:nvSpPr>
          <p:spPr bwMode="auto">
            <a:xfrm>
              <a:off x="3829" y="3061"/>
              <a:ext cx="1304" cy="203"/>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b="1" dirty="0" err="1">
                  <a:latin typeface="+mn-lt"/>
                  <a:cs typeface="Arial" charset="0"/>
                </a:rPr>
                <a:t>Colombia</a:t>
              </a:r>
              <a:endParaRPr lang="pt-BR" sz="1600" b="1" dirty="0">
                <a:latin typeface="+mn-lt"/>
                <a:cs typeface="Arial" charset="0"/>
              </a:endParaRPr>
            </a:p>
          </p:txBody>
        </p:sp>
        <p:sp>
          <p:nvSpPr>
            <p:cNvPr id="19" name="Text Box 39"/>
            <p:cNvSpPr txBox="1">
              <a:spLocks noChangeArrowheads="1"/>
            </p:cNvSpPr>
            <p:nvPr/>
          </p:nvSpPr>
          <p:spPr bwMode="auto">
            <a:xfrm>
              <a:off x="3823" y="3218"/>
              <a:ext cx="906" cy="203"/>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dirty="0" err="1">
                  <a:latin typeface="+mn-lt"/>
                  <a:cs typeface="Arial" charset="0"/>
                </a:rPr>
                <a:t>Ajiaco</a:t>
              </a:r>
              <a:endParaRPr lang="pt-BR" sz="1600" dirty="0">
                <a:latin typeface="+mn-lt"/>
                <a:cs typeface="Arial" charset="0"/>
              </a:endParaRPr>
            </a:p>
          </p:txBody>
        </p:sp>
      </p:grpSp>
      <p:sp>
        <p:nvSpPr>
          <p:cNvPr id="22" name="Text Box 48"/>
          <p:cNvSpPr txBox="1">
            <a:spLocks noChangeArrowheads="1"/>
          </p:cNvSpPr>
          <p:nvPr/>
        </p:nvSpPr>
        <p:spPr bwMode="auto">
          <a:xfrm>
            <a:off x="4452367" y="1178471"/>
            <a:ext cx="1323975" cy="304800"/>
          </a:xfrm>
          <a:prstGeom prst="rect">
            <a:avLst/>
          </a:prstGeom>
          <a:noFill/>
          <a:ln w="9525">
            <a:noFill/>
            <a:round/>
            <a:headEnd/>
            <a:tailEnd/>
          </a:ln>
        </p:spPr>
        <p:txBody>
          <a:bodyPr lIns="90000" tIns="46800" rIns="90000" bIns="46800">
            <a:spAutoFit/>
          </a:bodyPr>
          <a:lstStyle/>
          <a:p>
            <a:pPr algn="r" defTabSz="449263">
              <a:lnSpc>
                <a:spcPct val="8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t-BR" sz="1600" dirty="0">
              <a:latin typeface="+mn-lt"/>
              <a:cs typeface="Arial" charset="0"/>
            </a:endParaRPr>
          </a:p>
        </p:txBody>
      </p:sp>
      <p:sp>
        <p:nvSpPr>
          <p:cNvPr id="23" name="Text Box 49"/>
          <p:cNvSpPr txBox="1">
            <a:spLocks noChangeArrowheads="1"/>
          </p:cNvSpPr>
          <p:nvPr/>
        </p:nvSpPr>
        <p:spPr bwMode="auto">
          <a:xfrm>
            <a:off x="4856733" y="516483"/>
            <a:ext cx="1397000" cy="1004888"/>
          </a:xfrm>
          <a:prstGeom prst="rect">
            <a:avLst/>
          </a:prstGeom>
          <a:noFill/>
          <a:ln w="9525">
            <a:noFill/>
            <a:round/>
            <a:headEnd/>
            <a:tailEnd/>
          </a:ln>
        </p:spPr>
        <p:txBody>
          <a:bodyPr wrap="none" lIns="90000" tIns="46800" rIns="90000" bIns="46800">
            <a:spAutoFit/>
          </a:bodyPr>
          <a:lstStyle/>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b="1" dirty="0">
                <a:latin typeface="+mn-lt"/>
                <a:cs typeface="Arial" charset="0"/>
              </a:rPr>
              <a:t>Itália</a:t>
            </a:r>
          </a:p>
          <a:p>
            <a:pPr algn="ctr" defTabSz="449263">
              <a:lnSpc>
                <a:spcPct val="8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dirty="0">
                <a:latin typeface="+mn-lt"/>
                <a:cs typeface="Arial" charset="0"/>
              </a:rPr>
              <a:t>Pizza</a:t>
            </a:r>
          </a:p>
          <a:p>
            <a:pPr algn="ctr" defTabSz="449263">
              <a:lnSpc>
                <a:spcPct val="85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dirty="0">
                <a:latin typeface="+mn-lt"/>
                <a:cs typeface="Arial" charset="0"/>
              </a:rPr>
              <a:t>Macarronada</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t-BR" sz="1600" b="1" dirty="0">
              <a:latin typeface="+mn-lt"/>
              <a:cs typeface="Arial" charset="0"/>
            </a:endParaRPr>
          </a:p>
        </p:txBody>
      </p:sp>
      <p:grpSp>
        <p:nvGrpSpPr>
          <p:cNvPr id="37898" name="Group 51"/>
          <p:cNvGrpSpPr>
            <a:grpSpLocks/>
          </p:cNvGrpSpPr>
          <p:nvPr/>
        </p:nvGrpSpPr>
        <p:grpSpPr bwMode="auto">
          <a:xfrm>
            <a:off x="2893442" y="1692821"/>
            <a:ext cx="817562" cy="561975"/>
            <a:chOff x="207" y="1645"/>
            <a:chExt cx="515" cy="354"/>
          </a:xfrm>
        </p:grpSpPr>
        <p:sp>
          <p:nvSpPr>
            <p:cNvPr id="27" name="Text Box 53"/>
            <p:cNvSpPr txBox="1">
              <a:spLocks noChangeArrowheads="1"/>
            </p:cNvSpPr>
            <p:nvPr/>
          </p:nvSpPr>
          <p:spPr bwMode="auto">
            <a:xfrm>
              <a:off x="207" y="1645"/>
              <a:ext cx="468" cy="215"/>
            </a:xfrm>
            <a:prstGeom prst="rect">
              <a:avLst/>
            </a:prstGeom>
            <a:noFill/>
            <a:ln w="9525">
              <a:noFill/>
              <a:round/>
              <a:headEnd/>
              <a:tailEnd/>
            </a:ln>
          </p:spPr>
          <p:txBody>
            <a:bodyPr wrap="none" lIns="90000" tIns="46800" rIns="90000" bIns="46800">
              <a:spAutoFit/>
            </a:bodyPr>
            <a:lstStyle/>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b="1" dirty="0">
                  <a:latin typeface="+mn-lt"/>
                  <a:cs typeface="Arial" charset="0"/>
                </a:rPr>
                <a:t>França</a:t>
              </a:r>
            </a:p>
          </p:txBody>
        </p:sp>
        <p:sp>
          <p:nvSpPr>
            <p:cNvPr id="28" name="Text Box 54"/>
            <p:cNvSpPr txBox="1">
              <a:spLocks noChangeArrowheads="1"/>
            </p:cNvSpPr>
            <p:nvPr/>
          </p:nvSpPr>
          <p:spPr bwMode="auto">
            <a:xfrm>
              <a:off x="213" y="1784"/>
              <a:ext cx="509" cy="215"/>
            </a:xfrm>
            <a:prstGeom prst="rect">
              <a:avLst/>
            </a:prstGeom>
            <a:noFill/>
            <a:ln w="9525">
              <a:noFill/>
              <a:round/>
              <a:headEnd/>
              <a:tailEnd/>
            </a:ln>
          </p:spPr>
          <p:txBody>
            <a:bodyPr wrap="none" lIns="90000" tIns="46800" rIns="90000" bIns="46800">
              <a:spAutoFit/>
            </a:bodyPr>
            <a:lstStyle/>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dirty="0">
                  <a:latin typeface="+mn-lt"/>
                  <a:cs typeface="Arial" charset="0"/>
                </a:rPr>
                <a:t>Fondue</a:t>
              </a:r>
            </a:p>
          </p:txBody>
        </p:sp>
      </p:grpSp>
      <p:sp>
        <p:nvSpPr>
          <p:cNvPr id="35" name="Text Box 61"/>
          <p:cNvSpPr txBox="1">
            <a:spLocks noChangeArrowheads="1"/>
          </p:cNvSpPr>
          <p:nvPr/>
        </p:nvSpPr>
        <p:spPr bwMode="auto">
          <a:xfrm>
            <a:off x="2036192" y="2335759"/>
            <a:ext cx="1246187" cy="833437"/>
          </a:xfrm>
          <a:prstGeom prst="rect">
            <a:avLst/>
          </a:prstGeom>
          <a:noFill/>
          <a:ln w="9525">
            <a:noFill/>
            <a:round/>
            <a:headEnd/>
            <a:tailEnd/>
          </a:ln>
        </p:spPr>
        <p:txBody>
          <a:bodyPr lIns="90000" tIns="46800" rIns="90000" bIns="46800">
            <a:spAutoFit/>
          </a:bodyPr>
          <a:lstStyle/>
          <a:p>
            <a:pPr algn="ctr" defTabSz="44926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sz="1600" b="1" dirty="0" smtClean="0">
                <a:latin typeface="+mn-lt"/>
                <a:cs typeface="Arial" charset="0"/>
              </a:rPr>
              <a:t>Portugal</a:t>
            </a:r>
          </a:p>
          <a:p>
            <a:pPr algn="ctr" defTabSz="44926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sz="1600" dirty="0" err="1" smtClean="0">
                <a:latin typeface="+mn-lt"/>
                <a:cs typeface="Arial" charset="0"/>
              </a:rPr>
              <a:t>Bacaloada</a:t>
            </a:r>
            <a:endParaRPr lang="es-ES" sz="1600" dirty="0" smtClean="0">
              <a:latin typeface="+mn-lt"/>
              <a:cs typeface="Arial" charset="0"/>
            </a:endParaRPr>
          </a:p>
          <a:p>
            <a:pPr algn="ctr" defTabSz="44926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t-BR" sz="1600" b="1" dirty="0">
              <a:latin typeface="+mn-lt"/>
              <a:cs typeface="Arial" charset="0"/>
            </a:endParaRPr>
          </a:p>
        </p:txBody>
      </p:sp>
      <p:sp>
        <p:nvSpPr>
          <p:cNvPr id="36" name="Text Box 62"/>
          <p:cNvSpPr txBox="1">
            <a:spLocks noChangeArrowheads="1"/>
          </p:cNvSpPr>
          <p:nvPr/>
        </p:nvSpPr>
        <p:spPr bwMode="auto">
          <a:xfrm rot="253694">
            <a:off x="2995042" y="1124496"/>
            <a:ext cx="1538287" cy="341313"/>
          </a:xfrm>
          <a:prstGeom prst="rect">
            <a:avLst/>
          </a:prstGeom>
          <a:noFill/>
          <a:ln w="9525">
            <a:noFill/>
            <a:round/>
            <a:headEnd/>
            <a:tailEnd/>
          </a:ln>
        </p:spPr>
        <p:txBody>
          <a:bodyPr lIns="90000" tIns="46800" rIns="90000" bIns="46800">
            <a:spAutoFit/>
          </a:bodyPr>
          <a:lstStyle/>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t-BR" sz="1600" dirty="0">
              <a:latin typeface="+mn-lt"/>
              <a:cs typeface="Arial" charset="0"/>
            </a:endParaRPr>
          </a:p>
        </p:txBody>
      </p:sp>
      <p:sp>
        <p:nvSpPr>
          <p:cNvPr id="37" name="Rectangle 75"/>
          <p:cNvSpPr>
            <a:spLocks noChangeArrowheads="1"/>
          </p:cNvSpPr>
          <p:nvPr/>
        </p:nvSpPr>
        <p:spPr bwMode="auto">
          <a:xfrm>
            <a:off x="8089801" y="764134"/>
            <a:ext cx="988069" cy="1079399"/>
          </a:xfrm>
          <a:prstGeom prst="rect">
            <a:avLst/>
          </a:prstGeom>
          <a:noFill/>
          <a:ln w="9525">
            <a:noFill/>
            <a:round/>
            <a:headEnd/>
            <a:tailEnd/>
          </a:ln>
        </p:spPr>
        <p:txBody>
          <a:bodyPr wrap="none" lIns="90000" tIns="46800" rIns="90000" bIns="46800">
            <a:spAutoFit/>
          </a:bodyPr>
          <a:lstStyle/>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b="1" dirty="0" err="1" smtClean="0">
                <a:latin typeface="+mn-lt"/>
                <a:cs typeface="Arial" charset="0"/>
              </a:rPr>
              <a:t>Alemania</a:t>
            </a:r>
            <a:endParaRPr lang="pt-BR" sz="1600" b="1" dirty="0">
              <a:latin typeface="+mn-lt"/>
              <a:cs typeface="Arial" charset="0"/>
            </a:endParaRPr>
          </a:p>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dirty="0">
                <a:latin typeface="+mn-lt"/>
                <a:cs typeface="Arial" charset="0"/>
              </a:rPr>
              <a:t>Chucrute</a:t>
            </a:r>
          </a:p>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dirty="0" err="1">
                <a:latin typeface="+mn-lt"/>
                <a:cs typeface="Arial" charset="0"/>
              </a:rPr>
              <a:t>Goulash</a:t>
            </a:r>
            <a:endParaRPr lang="pt-BR" sz="1600" dirty="0">
              <a:latin typeface="+mn-lt"/>
              <a:cs typeface="Arial" charset="0"/>
            </a:endParaRPr>
          </a:p>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t-BR" sz="1600" b="1" dirty="0">
              <a:latin typeface="+mn-lt"/>
              <a:cs typeface="Arial" charset="0"/>
            </a:endParaRPr>
          </a:p>
        </p:txBody>
      </p:sp>
      <p:sp>
        <p:nvSpPr>
          <p:cNvPr id="38" name="Rectangle 76"/>
          <p:cNvSpPr>
            <a:spLocks noChangeArrowheads="1"/>
          </p:cNvSpPr>
          <p:nvPr/>
        </p:nvSpPr>
        <p:spPr bwMode="auto">
          <a:xfrm>
            <a:off x="5393754" y="3574009"/>
            <a:ext cx="747713" cy="833437"/>
          </a:xfrm>
          <a:prstGeom prst="rect">
            <a:avLst/>
          </a:prstGeom>
          <a:noFill/>
          <a:ln w="9525">
            <a:noFill/>
            <a:round/>
            <a:headEnd/>
            <a:tailEnd/>
          </a:ln>
        </p:spPr>
        <p:txBody>
          <a:bodyPr wrap="none" lIns="90000" tIns="46800" rIns="90000" bIns="46800">
            <a:spAutoFit/>
          </a:bodyPr>
          <a:lstStyle/>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b="1" dirty="0">
                <a:latin typeface="+mn-lt"/>
                <a:cs typeface="Arial" charset="0"/>
              </a:rPr>
              <a:t>China</a:t>
            </a:r>
          </a:p>
          <a:p>
            <a:pPr algn="ctr" defTabSz="44926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dirty="0" err="1">
                <a:latin typeface="+mn-lt"/>
                <a:cs typeface="Arial" charset="0"/>
              </a:rPr>
              <a:t>Guiozá</a:t>
            </a:r>
            <a:endParaRPr lang="pt-BR" sz="1600" dirty="0">
              <a:latin typeface="+mn-lt"/>
              <a:cs typeface="Arial" charset="0"/>
            </a:endParaRPr>
          </a:p>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t-BR" sz="1600" b="1" dirty="0">
              <a:latin typeface="+mn-lt"/>
              <a:cs typeface="Arial" charset="0"/>
            </a:endParaRPr>
          </a:p>
        </p:txBody>
      </p:sp>
      <p:sp>
        <p:nvSpPr>
          <p:cNvPr id="41" name=" 3"/>
          <p:cNvSpPr/>
          <p:nvPr/>
        </p:nvSpPr>
        <p:spPr>
          <a:xfrm rot="7284483">
            <a:off x="3893603" y="1693124"/>
            <a:ext cx="1085661" cy="441836"/>
          </a:xfrm>
          <a:prstGeom prst="swooshArrow">
            <a:avLst>
              <a:gd name="adj1" fmla="val 25000"/>
              <a:gd name="adj2" fmla="val 25000"/>
            </a:avLst>
          </a:prstGeom>
          <a:solidFill>
            <a:srgbClr val="FF0000"/>
          </a:solidFill>
          <a:ln>
            <a:noFill/>
          </a:ln>
          <a:effectLst>
            <a:outerShdw blurRad="50800" dist="38100" dir="2700000" algn="tl" rotWithShape="0">
              <a:prstClr val="black">
                <a:alpha val="40000"/>
              </a:prstClr>
            </a:outerShdw>
          </a:effectLst>
          <a:scene3d>
            <a:camera prst="orthographicFront"/>
            <a:lightRig rig="threePt" dir="t"/>
          </a:scene3d>
          <a:sp3d prstMaterial="dkEdge">
            <a:bevelB/>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2" name=" 3"/>
          <p:cNvSpPr/>
          <p:nvPr/>
        </p:nvSpPr>
        <p:spPr>
          <a:xfrm rot="6325704">
            <a:off x="811848" y="1629406"/>
            <a:ext cx="1033430" cy="441836"/>
          </a:xfrm>
          <a:prstGeom prst="swooshArrow">
            <a:avLst>
              <a:gd name="adj1" fmla="val 25000"/>
              <a:gd name="adj2" fmla="val 25000"/>
            </a:avLst>
          </a:prstGeom>
          <a:solidFill>
            <a:srgbClr val="FF0000"/>
          </a:solidFill>
          <a:ln>
            <a:noFill/>
          </a:ln>
          <a:effectLst>
            <a:outerShdw blurRad="50800" dist="38100" dir="2700000" algn="tl" rotWithShape="0">
              <a:prstClr val="black">
                <a:alpha val="40000"/>
              </a:prstClr>
            </a:outerShdw>
          </a:effectLst>
          <a:scene3d>
            <a:camera prst="orthographicFront"/>
            <a:lightRig rig="threePt" dir="t"/>
          </a:scene3d>
          <a:sp3d prstMaterial="dkEdge">
            <a:bevelB/>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4" name=" 3"/>
          <p:cNvSpPr/>
          <p:nvPr/>
        </p:nvSpPr>
        <p:spPr>
          <a:xfrm rot="20796892">
            <a:off x="3074134" y="2470894"/>
            <a:ext cx="581903" cy="268808"/>
          </a:xfrm>
          <a:prstGeom prst="swooshArrow">
            <a:avLst>
              <a:gd name="adj1" fmla="val 25000"/>
              <a:gd name="adj2" fmla="val 25000"/>
            </a:avLst>
          </a:prstGeom>
          <a:solidFill>
            <a:srgbClr val="FF0000"/>
          </a:solidFill>
          <a:ln>
            <a:noFill/>
          </a:ln>
          <a:effectLst>
            <a:outerShdw blurRad="50800" dist="38100" dir="2700000" algn="tl" rotWithShape="0">
              <a:prstClr val="black">
                <a:alpha val="40000"/>
              </a:prstClr>
            </a:outerShdw>
          </a:effectLst>
          <a:scene3d>
            <a:camera prst="orthographicFront"/>
            <a:lightRig rig="threePt" dir="t"/>
          </a:scene3d>
          <a:sp3d prstMaterial="dkEdge">
            <a:bevelB/>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5" name=" 3"/>
          <p:cNvSpPr/>
          <p:nvPr/>
        </p:nvSpPr>
        <p:spPr>
          <a:xfrm rot="5577150">
            <a:off x="3598236" y="1725819"/>
            <a:ext cx="562253" cy="371762"/>
          </a:xfrm>
          <a:prstGeom prst="swooshArrow">
            <a:avLst>
              <a:gd name="adj1" fmla="val 25000"/>
              <a:gd name="adj2" fmla="val 25000"/>
            </a:avLst>
          </a:prstGeom>
          <a:solidFill>
            <a:srgbClr val="FF0000"/>
          </a:solidFill>
          <a:ln>
            <a:noFill/>
          </a:ln>
          <a:effectLst>
            <a:outerShdw blurRad="50800" dist="38100" dir="2700000" algn="tl" rotWithShape="0">
              <a:prstClr val="black">
                <a:alpha val="40000"/>
              </a:prstClr>
            </a:outerShdw>
          </a:effectLst>
          <a:scene3d>
            <a:camera prst="orthographicFront"/>
            <a:lightRig rig="threePt" dir="t"/>
          </a:scene3d>
          <a:sp3d prstMaterial="dkEdge">
            <a:bevelB/>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7" name=" 3"/>
          <p:cNvSpPr/>
          <p:nvPr/>
        </p:nvSpPr>
        <p:spPr>
          <a:xfrm rot="16956117">
            <a:off x="7547667" y="2844428"/>
            <a:ext cx="646852" cy="570900"/>
          </a:xfrm>
          <a:prstGeom prst="swooshArrow">
            <a:avLst>
              <a:gd name="adj1" fmla="val 25000"/>
              <a:gd name="adj2" fmla="val 25000"/>
            </a:avLst>
          </a:prstGeom>
          <a:solidFill>
            <a:srgbClr val="FF0000"/>
          </a:solidFill>
          <a:ln>
            <a:noFill/>
          </a:ln>
          <a:effectLst>
            <a:outerShdw blurRad="50800" dist="38100" dir="2700000" algn="tl" rotWithShape="0">
              <a:prstClr val="black">
                <a:alpha val="40000"/>
              </a:prstClr>
            </a:outerShdw>
          </a:effectLst>
          <a:scene3d>
            <a:camera prst="orthographicFront"/>
            <a:lightRig rig="threePt" dir="t"/>
          </a:scene3d>
          <a:sp3d prstMaterial="dkEdge">
            <a:bevelB/>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9" name="Retângulo 48"/>
          <p:cNvSpPr/>
          <p:nvPr/>
        </p:nvSpPr>
        <p:spPr>
          <a:xfrm>
            <a:off x="607442" y="4978946"/>
            <a:ext cx="887412" cy="830263"/>
          </a:xfrm>
          <a:prstGeom prst="rect">
            <a:avLst/>
          </a:prstGeom>
        </p:spPr>
        <p:txBody>
          <a:bodyPr wrap="none">
            <a:spAutoFit/>
          </a:bodyPr>
          <a:lstStyle/>
          <a:p>
            <a:pPr algn="ctr" defTabSz="44926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b="1" dirty="0">
                <a:latin typeface="+mn-lt"/>
                <a:cs typeface="Arial" charset="0"/>
              </a:rPr>
              <a:t>Brasil</a:t>
            </a:r>
          </a:p>
          <a:p>
            <a:pPr algn="ctr" defTabSz="44926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1600" dirty="0">
                <a:latin typeface="+mn-lt"/>
                <a:cs typeface="Arial" charset="0"/>
              </a:rPr>
              <a:t>Feijoada</a:t>
            </a:r>
          </a:p>
          <a:p>
            <a:pPr algn="ctr" defTabSz="449263">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pt-BR" sz="1600" b="1" dirty="0">
              <a:latin typeface="+mn-lt"/>
              <a:cs typeface="Arial" charset="0"/>
            </a:endParaRPr>
          </a:p>
        </p:txBody>
      </p:sp>
      <p:pic>
        <p:nvPicPr>
          <p:cNvPr id="37919" name="Imagem 49" descr="hamburger.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07379" y="835571"/>
            <a:ext cx="1042988" cy="785813"/>
          </a:xfrm>
          <a:prstGeom prst="rect">
            <a:avLst/>
          </a:prstGeom>
          <a:noFill/>
          <a:ln w="9525">
            <a:noFill/>
            <a:miter lim="800000"/>
            <a:headEnd/>
            <a:tailEnd/>
          </a:ln>
        </p:spPr>
      </p:pic>
      <p:sp>
        <p:nvSpPr>
          <p:cNvPr id="37920" name="AutoShape 2" descr="data:image/jpg;base64,/9j/4AAQSkZJRgABAQAAAQABAAD/2wCEAAkGBhQSERQUEhQWFRUUGBcXFxgYGBcYFRgUFxUVFBgUGBgZHCYfFxwjGRYVHy8gIycpLCwsFR4xNTAqNSYrLCkBCQoKDgwOGg8PGiwkHSQsKSwpKSksLCwpLCkpKSkpLCkpKSkpLCkpKSkpLCwpKSwpKSwpKSksLCksKSksLCwpKf/AABEIAMIBAwMBIgACEQEDEQH/xAAcAAABBQEBAQAAAAAAAAAAAAADAQIEBQYABwj/xABBEAABAgMFBQYEAwYFBQEAAAABAAIDESEEBTFBURJhcYHwBiKRocHREzKx4QdC8RQjUmJyghYzkqKyFUNT0vLi/8QAGQEAAgMBAAAAAAAAAAAAAAAAAQIAAwQF/8QAJBEAAgICAgICAwEBAAAAAAAAAAECEQMhEjFBUQRhEyIygRT/2gAMAwEAAhEDEQA/APMIYrgjjDrrJAaFKhhDIjTjfge1s+uXquA66louYnjz08VSXCtOXWelEvVKb8vdd4frL3XNb4/bRQI4Drqac1u4n0rmlYeHWnjongajqQ1QCJ11ilDevHinAcOfPXgntp11qgQHs6/fLX2StHHrj7JR5dcE8N0+2fAIhEP1902WvGtMvPwSuGnlrTMe6Qnrx090CEC2wwHT/TPVBhukZ9VorONZNpu/1pSlVAEOvW7mrYu0YcseMrJ7GUn+vuo8WFLLqQ5qRY3Ulp1lVFdCn1oNBVBaZqjLkisNOuPNFaes8uJ+ic5vQ56e6GIZy68PdXEHdfXmk2a9E5lEAp1LDdRODesZY8ApYQJZp58uKaJ1E8uPupIFOHMegCCXS6nloKIWAYWDOpzS7Gvnw6ySui7vbwCGHnD6UpyUoXkh7nS690x0UdV01omS0TmwSclKFcmN+JSnWOkkMOP2/RGFmPlxKX4AGPXLJTQKkyNMqJecElgInIGtPP0Vv8MdffhokApKoBEjLeJHchZHjMlJKp1putwcQ0EjIyxC5CyngyxAUiCOv1Q3Mkc+qp0N0uuKtkrQ8XTDhhBRSOvDgmA6dYc09g8ft4rKakdl1Lqi7Y37t3siSr1y1KWXCv24qBOhs6Gkp5ImzTDqunuhRYoaJuIA34+dfJVVpv8AyYNameuiCViyko9l3n1wy4lCiW6GzFwB0BrlpMrMxbbEfi48BQJ8K73GpoNTT7p+BS8/pFo+/WDAE+X1mUCJf7j8rWjxP1UZ0CG0VdM7h7ojLc0UZDE94mfOabgit5ZMUXvFMqTlu9E6DbY9Q1pP9pP0RGx47h3QQPAIrLLaD+eXM+ilRQvOXsZCvG0S/wAskf0ullPBMda4mJhiQxlMeRwVzaez7mCbbW17pUDBFGeE3MaBiTyUcXZGJIMc7NSCdogkTIpv9eKn6oVycuyvst9hrqt44HyorOHfUEiri3cQfSmSjGyxxmx0v4mg/UIMaBQbUBswalji2YlKUjMb5oNRl5HhNx0i0c9jj3XBwNaEGWPIJkSvLn5mQCpv2BpmR8RhaCTMCQEwMQdSmm1vAodoDEmvPcmRZ+b6Lf4mnv8AZO2jiPHH60CqIV5NMpiUuf6K1hjaE5iWRypPAn2TaCpOXQ0mta7/AAPBNHXh1kpIhgb8K4DLWvgucOXlWnMqWP8Ajb7I/wAOfHxOaUwhpUa+OXBHdlOfD7D1K7ZnvlPCusqCgQsdRRG2dOWR9U4Gcget1T6I2xOdZ8K68AEPYM6V63IBoWIK6jrVDLcgOuSI2tPp0Ux516x1PogQHPl5a80rhPr3Skbvr6STR9dPLBEgURnDCcuE/RIgOAnU/T3XJaDYS1w6DQU3Z1BwUdo6/WisIrZggzw9jPVQNnrP3WlGRkiE6nWP0yRWnrdPwQYO/r18kWYAmaSz4S155LJJUzRF2rHg+HtLIUVfeF8hvdZUilKAeGKh3le21NrMNczwVcyGiolU8taQsWM5xm4zKfBgbSc2EMSjsY6Idlgp1iVZ0Z7bHfEaz5RM65IjLPFimZnLfQeCubiuBrngONdSKT4LU/4ZLa4hUzyqOgpWZCx9nR+aZ8h4K3g3OBgJK3bZA1O2Vmlnb6HUCA2wDRHhWCeSnw4M1PgwwBIKmWVjKBXQ7q3JYtiGiuNlQY4mZBVfkdj8EVcWyNQDYgVoLNcL34yaM51PgMVaQuzkEfMXO5gDwCuWRoTiZKFBAY9kh3xI0y0VNauyQIJbThRekC6IIwHiZ+iDFu4Y4eEvCSZZWugcDxy1XQ8GUtrhQ+xUJkSJBcdkkSxB9QV7QyJsHAcgFku1t1sjP22tk6VSKV1WjHnUnTFcXHaMxY78a6ju67ynxqQrJr9ag1xzOepoFmLfd5Ye8OYwXWO9XQpDFuhw4jRaS2ObxI0wbOgkfpli0eqWHCnTGWkv0CFZLY2KJsyxB+YYZCQRXOGlBz0pLAZqGhUxZTFJHXMjHPAJIg5+LteQSuqN3j/+QlImM/rpyCgQTano/SmSSXoNdNPdKRTUD7y0AS44ZT35GmQQZCM9nVPpXVN2j+vPCfBHIy8ZacqZITmZAbupe6IKG/CXJC6WXkPdcoDRYy86S5kYDiq+NBIcaZ5YeA4q1hwpinWGsgo1sFAcBn5ayGM0ylszMiQWyqTIZy5aKnvO8do7Lfl+q69bfPutwGJmoENqElbsRz1SHMYjNCZJSbJA2nBuuJ0ChWGu27nR3hjaTnjuWsb2cNn2RKYcAZ79Fq+zHZ+A+Cx+yA8TBynLDkj37skADAUHBY8mX0WRiZ6zQJVCurPa6SKqmukjQoqyz2WJUWcDY25vbtDTfqpTYdmnOThPwVTDilx2WAudkAMVcwriOw0uc4OIqKUMqjxopCMvA7oaxkHapPwUuG9jfy+YT7vudjfmHjWQQ+0NqZs7LAA7IiXgnkqV2AhW61AmeCjQTWc0Gy3c99Xu2B4mW5WUK74MhOYymXGY8PZZ6V22MOhR/wCZSW2iHmSeaA66IUjsvPJwPkQPqq+0WBzQSDtDcKy4JlV9kot/jQcyf9R909lrg5LOtsDnUJM8gAfNCfF2e7pmrZJxQpoolph5Ac1WW17HTmAoAiEyxkaTyRYFm2zKplnOiRWBozt6WAOmJUWQvC5dl38ue5emXhZWtMgK51mqS3WMEYLXjyVplUomXu2C0OGzzONPVWu0JymCMiJVwyJoeSq70sxgwi0CkQ4zlKRwVXY2OmNmdMDjxWpO9oEZuDNQBrPStdNcOSdL244ZnDkFXwLXLuxDMzkDKQPEmoyU8HOY44HPWZy0TM2QmpLQyKM8fpgMzTPRNG/DXHzNBiikZfXlmfZBfDllXw0GdUBxXgH7z36yBQ34Vw8pV4BPccN+PRr4JJU39a1z0QAC+CDl5+zUqY6e87+8lRBSDWS2ktAnUU35yqeCrb7vWmwKnM1MqnNMi2z4bCJgk4e81TEzM1Ec5NtbGsGZR2lM2UpRCPaZq/uSxChdTaqaTkMgqmxWbbc0amvAVK3nZy4HRjh3Rn6KvJKkFIv7jEQtAgg7APzGgn6qb/huI/5n8hpuWgZFZDaGtAkBghvvIEybU7gufcLNCToiWXsvDhN7wDnmcy6oE8gMMNy5/Z6G7Z2g8gaSFNKZK3cyRAM5mqWNGa0TJAG8q5tIFEeywIUFv7tgHKR55oEK0l7iA0kmZEgZCssVGtV6NeDI9wYuNBLcFCff5d3YQDWigmQPHVVSypLYyiW1qvAMDxs0FMhXTjwVI6CIkRzx3WgDu6zUZ1om6bnbR0/LyR4dtDcR5ZrHlzSei1RDNhHDJEi2fu1UZr3uMxRObCfEP7w4YAYLBLIpbsemgj2ADGqfBc8SIOCiRbEQ4bNNVLFmfQTFSJ0yzQjNXSAyRFs7LQwgkscM2mVcpjMLNW+wRWRCwiZyIwI1V5aLuLTtso6k8wiWE/Ef+/I7tGjUnPguxGdvg+yr7IlgulxhgPIDQZnfNHtLxCBDGigUy1xnl7Q0CWQ3/wARUa1WQ96VZCc9+Ktk2loBQuhONSCd6DEs50Ks22gkIjLQQs6mBxMffd3bcMrFsjOhktlnXlhgvZI9kZGGy5oBOBFDNYDtrcpskUPY2bTRpNRMDPeuh8fJeiicaM6+OWmZBBwlzmCJ4Itmv1zSA4d3MDE75+irI1oLnTcZlcGgrWLFuLtGuZHDhtNcCP10qnPPLy10qVmLvt5hOzLT8w9VpYcYOE24GuEpiuQqlNsJqSGSM+XD75Lj54aYSyEyVzset+Qr4rnGnp9goOMLNx8vUrkuzKkvouQBoyVpjlzp+CcwIMMVUgJjnnAJHLilzRIXlwQJuJ0AHMr0W5Yz2s2WukFjrjsoEMEZnzFCPLzWqsK5+eRbBFs+KTmj2a0hldmZ135KKxPc6i58ZU7NHgHbbziPNXS4UykoHxJznMz1R2yLpFSm2IZTVyTkrA3Wipi2faIbUDPgrix2ASwogmySM8VLslolSXJYc6ly+iyPQ2z3aA5SbRYhLBJZ4+ZpWhKW3WguHdzxKwNO2pFqDWWGADNNh2jvTAwQodmds1JU6y2eiWCWkgS0MhO2nEkKVaC0NmMgows83HcgWppmQTMATlu3LRihzkIyc14cNFXyAiF0qAY7z15qvhPiElrHOInj0FcQLIQ0GIfdb1GfNSE0kHgMnUmrqcBojPsgAJBkN6DZrfDdOWAz046KuvW8dvut+X6re3x2KVjRUywmZcJo7GobGqUQBIDmd6xtXsIx42ahVPaiLDi2N7YhG2BNuu0MOt6u7SRKW5ZK+oUwVpwfrJFU9o8zLKpSU60MIdLeQh5LqozjiKcfNWtw2o1ZiBUY8xIYqoBKubhgVJ5a4+XioWYr5Fq906VA05aN902ZwG/qQ9SiGFl5Y6ZNomPGWHPHDJqhsHiGM5f7QuTQ8DXwCVDRKMZDajAoLHIhCJzxxSZzShcQoQ2NxRO40dYlbS7bJ3dorP8AYOzQ4sMF4m4HXVb+2WAMZSkhhuWDNG7LoFM8yKfF7rJnPD6JtlhGI6Q5nQKw+AHxQ3BrVjjDyy5sz72RB3th0tVcWSbmg7ldtdBFC4acEL9lZMmG9sjkTIzKvjD0I3ZAEBEbZKTkJo9iaYhIoJEjEHDOmAKpr5gWgRJtIMMCchTDI6lLOCoCbsnhuXipMOzjZKh3baGua0nHOeqmvFKLnZPiyatbLlkXQazkSqhPtzWTBImoLLYQepqLGgl5lWRMysOPHTqT6LmaOxPEuKqb6tI2gBz3Cam2Syd2TZ4cSszfLXNiGQnmdZLV8VNsqk0i3ut3fLnZ0HBWD3mI+hIaw40kaEOHmse2/gHNbUErZ2NjWsAnIkeZzXVgmtMrbsNGsQLSSBNwlMY4LKQrFEm6Xfa2feGcq4arTftTzScsxPPeedFWXVFEOEZTdIyw3lXcVJbBuyBCdMIrTzUeyPG04H5ZnkJ0KlQ4ZB19Qsco0ONjgyphh9lQ3xDkDNaPbkZypoqy/wCG1zXEHKfPTircXYkujyO8W98y1KAUa2OnEdxKjueuuujKKFpLrhbMKRAma4nCWMgs/YmbTlqSNkbh/bkRxKhfhW7HTlTAb6DPIVyTHtljSf8AbpzKQxgMKcBIeJrmhOOMusTiankmovc0FEKeXl7lcgCv6E+c0qNFf5DJChR4bke32P8AM2Z1pLmocNyQyoOlKQVTwoQ1HYi9xBcQ7CYI3SK9PtN6Njfu4PfccSPlaNSV4hdrtl4cSQ2YBOgOJ8F7fZIkOz2eUJsxIGeO1P8APvWbMkiyArg2AzZFXHE9ZKDt1mDVRfjlxmTVEBXNk7NCEMdzZ7JxXWYufOdQ2tVJgwwcVJ/6eBMtx0TRZANrvqA4BoHwnykS3ummAmMeCxd7262w3Te+IGmez3pUywzwWtF2ytDe6HEjanIEtpgNK5o95XcCDtVJw3Sz8VqTFaRirF2piMEnkunSeesjqp9n7aPzAkcFBtVxRH2hoAIaTMmQlSe6q01h7FsA41OFfslmogVkmxP25OnMlTtojBRot1PhDuGmmelChviPkNM9VypwUXsusuYdtDMTu0VPeFsY6KDtCgM+CBeEBz2GRrJYm8IDtoEE8C6s9wWj4+KPLknoqnZc9o4rZlw+ZndE6SP1FVf9lrw+PY5xHDaadlxNKZTWTu67Ij2TeDI4Ekznqra6bpEOdTXVbJNK7FjZf3fadqM1hJI+Vp3SwpwnNaKx2JrQWgUJPuTXkqK7bO1pBFX0IliFb3hbnQoTZkbTss9fBSEtDsqr1sga5z5y2qAfyjPyTLvJdT+EeQr6qLFtLnum4zPkrG7bMMZ5KlvlIZ9EG0OkSs92mtOzDMjlM8VeXjExKwna23YNnj9ArcUP3Kpy0ZGLqgSUxwTIFmLnYLpmcsrls0u8aaGcqmXofNWMv1yynV3HLVEg2PZaJZVnKWmZ4eSeIYO/eB9XO4ZJ1o0Ri0qIxylr/wCp+YrhDMp+fhmeeCkvZLCpGYr/ALjTJI4ic+M8z4mmilj8V5I/wtJeBP1SpS/+bzPpRIpRP1IjHEbgTwBG8muaq7yu7Z7zR3TlpzzxVqWjEjLHD61yRnNEqt45DLM1/VVGFGag4E6I4E1pez/ZP9pFpEMydDLC0ahwNPJZ20WN0NxDgQQSCNCDJP8AY4rXUlzW77Hdpi+D+zvqWA7BzLc28stywQdNFs0csc1zTItII4hJOPJUFOj06zuUwFZ6474EUaOHzD1G5XsN65WSDi6ZoTJ1lbrRWcKJKU1UggjzSQo+y6ZmW5hLGSTLC3skMC0uM5/uxIa1M5ciES0jacZ4CY9U6ywA10OIx02umORqPMJ94WhoecqDmtVeRV2V8S7w3vaU+hUWxWhweQXT9Nys4w+K2Q3Ko+AWumqJrQxo2HbbLPFUdog94jRFg2zAVRLVZp98GnkqJRUkFaIcSyvYQ1zSJicjoc11iuVkydgaVyRAZFEbaHaqqEeLtBbsPbLG0zOyG4UbMCQEsyo9luZ8Q0oOFTwCmQHTq88lLdeZAIbQHx8Vocoy/oWq6JFngw4A2cTmBUk7yq23kPdtOE9BPAJros0KLaWNxruHujzb0uiUkDhlk6w2gc5y1U0vAbMNrgAMyocO0znIBuGGJ5pbZbGtYTOTgKbgcZJo9gk9Gcv21ls9ogS8l5veFqMR5dllwVx2mvnbcWNM9T6KhZDK6OKFKzLJ2I1i1sHsu6BZ4MeJMGNtFraUYA2TiThOZ5SRvw/7Im1RREiD9zDc2ej3Y/DGozO6ma2X4qPA/Z2yyecJ/wAI4BaoxvYYOpIwcuZ5uOeZpkhvcJyMufeOeQolcZ0479ZUFBihvrj4T4H5WqUaHP0NfG58a+DRRRy6dPv5CgxRnYVw0NK93IVQi7d408hU4I0VNtiS/m8/ZcisaSP/AJGFMCkRpA/wARQ8McK8TM5p0B3GeM91RnM5rp1nlTIDTElI1xBw6lmT6LOZrNV+GkfZt0ZmUSGHDGuw6WdfzK/7WdiW2gPfDEorSf7hj4rE9nrb8G3WaKaAu+E47ogkJnOpC9nbR/8AUPMfZXw2qCfOVtu90NxBBBBqEOea9t7Ydim2lpfDAEQf7uO9eP3jdLmOIkQ5s5hK40MmCs9sLHBzDIjqW8LZ3Jf7YokaPGI9RqsC19VLhulUUIzGKoyY1NDJ0eow4icXTWJuvtSRJsXgHf8AtL0XoDbnLobYkNwe0idCCeRFCsEsEkXKVkZlriNaWtcQ3GW9T7Nbfium6W0AB9a86KK2xvODSm2VmzErSYkZ5Z/UJU3F7LDR2RgDjIzoK70K3MlvBqo4iFuydZyl1qpMWOHCSE2ErSwFSWnukHNRyKrttZnfgaxXw5LmlNc9JNAFhg9IYiAXpjoyKQLCxY6iPemxI6rrdejYYJc4AK6MRGyxbbwzErJ9re1bXdyEZuzdWm4DVVV7doXRe7DmG65n2VXDgLfiwVuRVKfhAA3VaHsl2TiW2MGNo0ViPya3dq45D2QbhuCJaorYUITJxd+VozJXu1wXFDskFsKGKCrnZudm49UW2MbK7odYbshwGQoMJuyxmA9TqSTMlYH8TrSHWprMfhwxMSJkXO2sOEl6VAbN5OlPU+i8c7T28RrVGfOheQAZnut7ooNzc1d0iQ2ymOMvI8sm8Fz2yn6GWQyFck58xu8B/FkK+KY5uMqUP8uvNKX2CfTz/lnjzOSG5p5E1yGeeJxRXZ5cpZ6mpx0Qmu89P7fzO54ICMaOB5NHHOq5Dceu8VyFBOmDM/QTzOZySnEZ5fxfYJs6yJywJn/tHFPLJD0NBnkFQZh1obtMOTpAtzcCJSoMF7J2cvb9qscKMPmkNoaPbRw8QV45DbKlTh/KMR4rWfhrfXwY7rO4yZH70PQRAO83mK8lZB0wnqkNwInqs12r7HNtI22d2KMDruKv4PdOzkat9QpKvaIj57vm4HNeQW7MQYtwDt40O5UsN5aazovoe/uzUK1Nk4ScMHDELyrtJ2PfBMojZjKI0fVVONDWZmGwP6Cn3betospnBiOaMxiw8Wmiq49gfDqKjIhdCvRwxCTRDe2H8S50tDNk/wAbKgnObcfCasmXxCi1Y9ruBrzGK89ZaYcQSND9UWHcZcJwzM1OMiOCon8dS2ixTaPRGWvDdnM+EsP1UuHbV5oP2uFKRfLf3h6o8PtHaW4ta7kR9Cs0viyLFkPRY8XDeh/FWFb2wiZwwTucfUJzu2T/APx/7vsk/wCWfonNG3MZMMdYd3a+KcGNHMlR33/aXmTaT0aovizJzRu4lpAzVHeXaVjKbQnuqVnzd9piCcRzpH+IyHgo/wD0cNPeIluV8fie2I5+iwtPatz6Q2y3u9lVRLNEiHaeSeKk/GhsFBPzUaPbnPoFqjjjDoRtsXZa0UU+4Lgi2yIGQxTFzsABqSrjsr+HsW0kPizhw9Tif6R6r1u6rph2eGGQmhoHiTqTmValYt0RuzXZqFY4WxDEyfmdm4+g3K2iOkCeppQmw27btzf+X2ViVClZ2lvH9msUR85PcC1v9bp15VPJeMF0tf8AgMSOJxW4/EG+/ixxCYe5CmCaCb8HHaPGXisO6hpLKuGn5nVzSuVui3GN3gy8sxmamhSSIrTKuGmZqua3Pz8D8xSYepHM/MfRQfoE4Z9UlmeCa+gn1nm7hknOqDKXHHX8xw5Jjsda44547RooQ4O1P/L3SoJaTXHx9lyhLBbyPCgyzKL8QDA8ZD6uKifEmcZnx1zwCc1/M/6vsqKMjYcRqzGIrPE+JRNsmRa6TmkOaRi1zSSDPAYBRzUCnqcssM1IhwescjkERdnsHZLtALdZwTJsWH3Yjf4XjMbj6rQwIsxXEYheJXNecSyxmxoQmRR7J/5jJkykKAjEFev3deDLTDbGgGcxz3scMiFdCVliLJCjwGuBDgCDiDUJ0KKHD6jMFPknCYm+/wAPWOm6AdgnFpqw+ywF8dknwz+9hlv8wq0817mQhPhg0ImN6VxTDZ85xbncKtrw90NsaIzMr3O8OxtniknY2HHNhl5YFZu2/hs6ZMN7X7nDZPiEriSzz6zdpYrMZq1hdtBMF7WncRMHip1s/DyOP+0f7SCqqN2Kjt/7UT/SUtMJYu7YQHYwWA6tp6JXdsIMpfBaTrSvkqgdk43/AIon+k+yfD7IxzhCif6Xeymwk/8AxXAnMwA479mQ5SQY/a3EMZs8JD6BOhdg7U7CC/mJfVWdl/DC0u+bZYN7h6TU2QzMe+4r85cFHbDe85nxK9NsP4Ww2/5sQu3NHqfZaa7OzVngfJDE/wCI1PKeCPFktHllzdgbRHkdnZb/ABOoOQzXoXZ78P7PZ5OcPivGbhQcGrTtaitanUULZzGooCaAkiRZUFXHAep3JgCRXH5W4nyGqqe1t/tsVn2W/wCbEo0TkQMHPPCfiVY2+3MskF0WJ3nZAfM52g3fReM31fD7TGdFiGbnYAV2Rk0ZADrFLJ0VzlxHOeXd41wria7ObsFEiQ9BM7qnBpxNE6yxp4moy+Y0GgoMESKMuNMdZUFBgst0y6MrVohbHXza54BMiZyqfHXPAYp8YVkTOspGpxP5W00TXCfGlMTl+UUWm7Rd4Bynj75+ATN+Mq66ZmgT3fSuumQoMEOIDwnrU54AclCCtlLEeLvRKmbZGbvEDyXKWHRWxDhy+hUmE35v7f8AkuXKlmIdGMmyGEx6KRFo2lMMFy5DwHyTbQZMbKmOH9blrPwueRabS0E7MmmWW1OU5a71y5GHY6PQotIrd4M1IXLlqIIU1cuQIMKYVy5EggTguXIEHgriVy5QgjkwpVyhDmojVy5QgRqeFy5Qg4Jt2fM7iuXKeCGA/E6Kf2giZkGCQnQTnOQyWEtwy6+ZwSLlnfbKs3gbDPellI+qsLTQgDCRpli9cuVU+y3D/JFvGgEqfNh/WVEjmQpTh/SFy5Xw6NHgfEEmCVK5f0lCeJAS6quXJwsc1g0XLlyhD//Z"/>
          <p:cNvSpPr>
            <a:spLocks noChangeAspect="1" noChangeArrowheads="1"/>
          </p:cNvSpPr>
          <p:nvPr/>
        </p:nvSpPr>
        <p:spPr bwMode="auto">
          <a:xfrm>
            <a:off x="77788" y="-893763"/>
            <a:ext cx="2466975" cy="1847851"/>
          </a:xfrm>
          <a:prstGeom prst="rect">
            <a:avLst/>
          </a:prstGeom>
          <a:noFill/>
          <a:ln w="9525">
            <a:noFill/>
            <a:miter lim="800000"/>
            <a:headEnd/>
            <a:tailEnd/>
          </a:ln>
        </p:spPr>
        <p:txBody>
          <a:bodyPr/>
          <a:lstStyle/>
          <a:p>
            <a:endParaRPr lang="en-US"/>
          </a:p>
        </p:txBody>
      </p:sp>
      <p:sp>
        <p:nvSpPr>
          <p:cNvPr id="37921" name="AutoShape 4" descr="data:image/jpg;base64,/9j/4AAQSkZJRgABAQAAAQABAAD/2wCEAAkGBhQSERQUEhQWFRUUGBcXFxgYGBcYFRgUFxUVFBgUGBgZHCYfFxwjGRYVHy8gIycpLCwsFR4xNTAqNSYrLCkBCQoKDgwOGg8PGiwkHSQsKSwpKSksLCwpLCkpKSkpLCkpKSkpLCkpKSkpLCwpKSwpKSwpKSksLCksKSksLCwpKf/AABEIAMIBAwMBIgACEQEDEQH/xAAcAAABBQEBAQAAAAAAAAAAAAADAQIEBQYABwj/xABBEAABAgMFBQYEAwYFBQEAAAABAAIDESEEBTFBURJhcYHwBiKRocHREzKx4QdC8RQjUmJyghYzkqKyFUNT0vLi/8QAGQEAAgMBAAAAAAAAAAAAAAAAAQIAAwQF/8QAJBEAAgICAgICAwEBAAAAAAAAAAECEQMhEjFBUQRhEyIygRT/2gAMAwEAAhEDEQA/APMIYrgjjDrrJAaFKhhDIjTjfge1s+uXquA66louYnjz08VSXCtOXWelEvVKb8vdd4frL3XNb4/bRQI4Drqac1u4n0rmlYeHWnjongajqQ1QCJ11ilDevHinAcOfPXgntp11qgQHs6/fLX2StHHrj7JR5dcE8N0+2fAIhEP1902WvGtMvPwSuGnlrTMe6Qnrx090CEC2wwHT/TPVBhukZ9VorONZNpu/1pSlVAEOvW7mrYu0YcseMrJ7GUn+vuo8WFLLqQ5qRY3Ulp1lVFdCn1oNBVBaZqjLkisNOuPNFaes8uJ+ic5vQ56e6GIZy68PdXEHdfXmk2a9E5lEAp1LDdRODesZY8ApYQJZp58uKaJ1E8uPupIFOHMegCCXS6nloKIWAYWDOpzS7Gvnw6ySui7vbwCGHnD6UpyUoXkh7nS690x0UdV01omS0TmwSclKFcmN+JSnWOkkMOP2/RGFmPlxKX4AGPXLJTQKkyNMqJecElgInIGtPP0Vv8MdffhokApKoBEjLeJHchZHjMlJKp1putwcQ0EjIyxC5CyngyxAUiCOv1Q3Mkc+qp0N0uuKtkrQ8XTDhhBRSOvDgmA6dYc09g8ft4rKakdl1Lqi7Y37t3siSr1y1KWXCv24qBOhs6Gkp5ImzTDqunuhRYoaJuIA34+dfJVVpv8AyYNameuiCViyko9l3n1wy4lCiW6GzFwB0BrlpMrMxbbEfi48BQJ8K73GpoNTT7p+BS8/pFo+/WDAE+X1mUCJf7j8rWjxP1UZ0CG0VdM7h7ojLc0UZDE94mfOabgit5ZMUXvFMqTlu9E6DbY9Q1pP9pP0RGx47h3QQPAIrLLaD+eXM+ilRQvOXsZCvG0S/wAskf0ullPBMda4mJhiQxlMeRwVzaez7mCbbW17pUDBFGeE3MaBiTyUcXZGJIMc7NSCdogkTIpv9eKn6oVycuyvst9hrqt44HyorOHfUEiri3cQfSmSjGyxxmx0v4mg/UIMaBQbUBswalji2YlKUjMb5oNRl5HhNx0i0c9jj3XBwNaEGWPIJkSvLn5mQCpv2BpmR8RhaCTMCQEwMQdSmm1vAodoDEmvPcmRZ+b6Lf4mnv8AZO2jiPHH60CqIV5NMpiUuf6K1hjaE5iWRypPAn2TaCpOXQ0mta7/AAPBNHXh1kpIhgb8K4DLWvgucOXlWnMqWP8Ajb7I/wAOfHxOaUwhpUa+OXBHdlOfD7D1K7ZnvlPCusqCgQsdRRG2dOWR9U4Gcget1T6I2xOdZ8K68AEPYM6V63IBoWIK6jrVDLcgOuSI2tPp0Ux516x1PogQHPl5a80rhPr3Skbvr6STR9dPLBEgURnDCcuE/RIgOAnU/T3XJaDYS1w6DQU3Z1BwUdo6/WisIrZggzw9jPVQNnrP3WlGRkiE6nWP0yRWnrdPwQYO/r18kWYAmaSz4S155LJJUzRF2rHg+HtLIUVfeF8hvdZUilKAeGKh3le21NrMNczwVcyGiolU8taQsWM5xm4zKfBgbSc2EMSjsY6Idlgp1iVZ0Z7bHfEaz5RM65IjLPFimZnLfQeCubiuBrngONdSKT4LU/4ZLa4hUzyqOgpWZCx9nR+aZ8h4K3g3OBgJK3bZA1O2Vmlnb6HUCA2wDRHhWCeSnw4M1PgwwBIKmWVjKBXQ7q3JYtiGiuNlQY4mZBVfkdj8EVcWyNQDYgVoLNcL34yaM51PgMVaQuzkEfMXO5gDwCuWRoTiZKFBAY9kh3xI0y0VNauyQIJbThRekC6IIwHiZ+iDFu4Y4eEvCSZZWugcDxy1XQ8GUtrhQ+xUJkSJBcdkkSxB9QV7QyJsHAcgFku1t1sjP22tk6VSKV1WjHnUnTFcXHaMxY78a6ju67ynxqQrJr9ag1xzOepoFmLfd5Ye8OYwXWO9XQpDFuhw4jRaS2ObxI0wbOgkfpli0eqWHCnTGWkv0CFZLY2KJsyxB+YYZCQRXOGlBz0pLAZqGhUxZTFJHXMjHPAJIg5+LteQSuqN3j/+QlImM/rpyCgQTano/SmSSXoNdNPdKRTUD7y0AS44ZT35GmQQZCM9nVPpXVN2j+vPCfBHIy8ZacqZITmZAbupe6IKG/CXJC6WXkPdcoDRYy86S5kYDiq+NBIcaZ5YeA4q1hwpinWGsgo1sFAcBn5ayGM0ylszMiQWyqTIZy5aKnvO8do7Lfl+q69bfPutwGJmoENqElbsRz1SHMYjNCZJSbJA2nBuuJ0ChWGu27nR3hjaTnjuWsb2cNn2RKYcAZ79Fq+zHZ+A+Cx+yA8TBynLDkj37skADAUHBY8mX0WRiZ6zQJVCurPa6SKqmukjQoqyz2WJUWcDY25vbtDTfqpTYdmnOThPwVTDilx2WAudkAMVcwriOw0uc4OIqKUMqjxopCMvA7oaxkHapPwUuG9jfy+YT7vudjfmHjWQQ+0NqZs7LAA7IiXgnkqV2AhW61AmeCjQTWc0Gy3c99Xu2B4mW5WUK74MhOYymXGY8PZZ6V22MOhR/wCZSW2iHmSeaA66IUjsvPJwPkQPqq+0WBzQSDtDcKy4JlV9kot/jQcyf9R909lrg5LOtsDnUJM8gAfNCfF2e7pmrZJxQpoolph5Ac1WW17HTmAoAiEyxkaTyRYFm2zKplnOiRWBozt6WAOmJUWQvC5dl38ue5emXhZWtMgK51mqS3WMEYLXjyVplUomXu2C0OGzzONPVWu0JymCMiJVwyJoeSq70sxgwi0CkQ4zlKRwVXY2OmNmdMDjxWpO9oEZuDNQBrPStdNcOSdL244ZnDkFXwLXLuxDMzkDKQPEmoyU8HOY44HPWZy0TM2QmpLQyKM8fpgMzTPRNG/DXHzNBiikZfXlmfZBfDllXw0GdUBxXgH7z36yBQ34Vw8pV4BPccN+PRr4JJU39a1z0QAC+CDl5+zUqY6e87+8lRBSDWS2ktAnUU35yqeCrb7vWmwKnM1MqnNMi2z4bCJgk4e81TEzM1Ec5NtbGsGZR2lM2UpRCPaZq/uSxChdTaqaTkMgqmxWbbc0amvAVK3nZy4HRjh3Rn6KvJKkFIv7jEQtAgg7APzGgn6qb/huI/5n8hpuWgZFZDaGtAkBghvvIEybU7gufcLNCToiWXsvDhN7wDnmcy6oE8gMMNy5/Z6G7Z2g8gaSFNKZK3cyRAM5mqWNGa0TJAG8q5tIFEeywIUFv7tgHKR55oEK0l7iA0kmZEgZCssVGtV6NeDI9wYuNBLcFCff5d3YQDWigmQPHVVSypLYyiW1qvAMDxs0FMhXTjwVI6CIkRzx3WgDu6zUZ1om6bnbR0/LyR4dtDcR5ZrHlzSei1RDNhHDJEi2fu1UZr3uMxRObCfEP7w4YAYLBLIpbsemgj2ADGqfBc8SIOCiRbEQ4bNNVLFmfQTFSJ0yzQjNXSAyRFs7LQwgkscM2mVcpjMLNW+wRWRCwiZyIwI1V5aLuLTtso6k8wiWE/Ef+/I7tGjUnPguxGdvg+yr7IlgulxhgPIDQZnfNHtLxCBDGigUy1xnl7Q0CWQ3/wARUa1WQ96VZCc9+Ktk2loBQuhONSCd6DEs50Ks22gkIjLQQs6mBxMffd3bcMrFsjOhktlnXlhgvZI9kZGGy5oBOBFDNYDtrcpskUPY2bTRpNRMDPeuh8fJeiicaM6+OWmZBBwlzmCJ4Itmv1zSA4d3MDE75+irI1oLnTcZlcGgrWLFuLtGuZHDhtNcCP10qnPPLy10qVmLvt5hOzLT8w9VpYcYOE24GuEpiuQqlNsJqSGSM+XD75Lj54aYSyEyVzset+Qr4rnGnp9goOMLNx8vUrkuzKkvouQBoyVpjlzp+CcwIMMVUgJjnnAJHLilzRIXlwQJuJ0AHMr0W5Yz2s2WukFjrjsoEMEZnzFCPLzWqsK5+eRbBFs+KTmj2a0hldmZ135KKxPc6i58ZU7NHgHbbziPNXS4UykoHxJznMz1R2yLpFSm2IZTVyTkrA3Wipi2faIbUDPgrix2ASwogmySM8VLslolSXJYc6ly+iyPQ2z3aA5SbRYhLBJZ4+ZpWhKW3WguHdzxKwNO2pFqDWWGADNNh2jvTAwQodmds1JU6y2eiWCWkgS0MhO2nEkKVaC0NmMgows83HcgWppmQTMATlu3LRihzkIyc14cNFXyAiF0qAY7z15qvhPiElrHOInj0FcQLIQ0GIfdb1GfNSE0kHgMnUmrqcBojPsgAJBkN6DZrfDdOWAz046KuvW8dvut+X6re3x2KVjRUywmZcJo7GobGqUQBIDmd6xtXsIx42ahVPaiLDi2N7YhG2BNuu0MOt6u7SRKW5ZK+oUwVpwfrJFU9o8zLKpSU60MIdLeQh5LqozjiKcfNWtw2o1ZiBUY8xIYqoBKubhgVJ5a4+XioWYr5Fq906VA05aN902ZwG/qQ9SiGFl5Y6ZNomPGWHPHDJqhsHiGM5f7QuTQ8DXwCVDRKMZDajAoLHIhCJzxxSZzShcQoQ2NxRO40dYlbS7bJ3dorP8AYOzQ4sMF4m4HXVb+2WAMZSkhhuWDNG7LoFM8yKfF7rJnPD6JtlhGI6Q5nQKw+AHxQ3BrVjjDyy5sz72RB3th0tVcWSbmg7ldtdBFC4acEL9lZMmG9sjkTIzKvjD0I3ZAEBEbZKTkJo9iaYhIoJEjEHDOmAKpr5gWgRJtIMMCchTDI6lLOCoCbsnhuXipMOzjZKh3baGua0nHOeqmvFKLnZPiyatbLlkXQazkSqhPtzWTBImoLLYQepqLGgl5lWRMysOPHTqT6LmaOxPEuKqb6tI2gBz3Cam2Syd2TZ4cSszfLXNiGQnmdZLV8VNsqk0i3ut3fLnZ0HBWD3mI+hIaw40kaEOHmse2/gHNbUErZ2NjWsAnIkeZzXVgmtMrbsNGsQLSSBNwlMY4LKQrFEm6Xfa2feGcq4arTftTzScsxPPeedFWXVFEOEZTdIyw3lXcVJbBuyBCdMIrTzUeyPG04H5ZnkJ0KlQ4ZB19Qsco0ONjgyphh9lQ3xDkDNaPbkZypoqy/wCG1zXEHKfPTircXYkujyO8W98y1KAUa2OnEdxKjueuuujKKFpLrhbMKRAma4nCWMgs/YmbTlqSNkbh/bkRxKhfhW7HTlTAb6DPIVyTHtljSf8AbpzKQxgMKcBIeJrmhOOMusTiankmovc0FEKeXl7lcgCv6E+c0qNFf5DJChR4bke32P8AM2Z1pLmocNyQyoOlKQVTwoQ1HYi9xBcQ7CYI3SK9PtN6Njfu4PfccSPlaNSV4hdrtl4cSQ2YBOgOJ8F7fZIkOz2eUJsxIGeO1P8APvWbMkiyArg2AzZFXHE9ZKDt1mDVRfjlxmTVEBXNk7NCEMdzZ7JxXWYufOdQ2tVJgwwcVJ/6eBMtx0TRZANrvqA4BoHwnykS3ummAmMeCxd7262w3Te+IGmez3pUywzwWtF2ytDe6HEjanIEtpgNK5o95XcCDtVJw3Sz8VqTFaRirF2piMEnkunSeesjqp9n7aPzAkcFBtVxRH2hoAIaTMmQlSe6q01h7FsA41OFfslmogVkmxP25OnMlTtojBRot1PhDuGmmelChviPkNM9VypwUXsusuYdtDMTu0VPeFsY6KDtCgM+CBeEBz2GRrJYm8IDtoEE8C6s9wWj4+KPLknoqnZc9o4rZlw+ZndE6SP1FVf9lrw+PY5xHDaadlxNKZTWTu67Ij2TeDI4Ekznqra6bpEOdTXVbJNK7FjZf3fadqM1hJI+Vp3SwpwnNaKx2JrQWgUJPuTXkqK7bO1pBFX0IliFb3hbnQoTZkbTss9fBSEtDsqr1sga5z5y2qAfyjPyTLvJdT+EeQr6qLFtLnum4zPkrG7bMMZ5KlvlIZ9EG0OkSs92mtOzDMjlM8VeXjExKwna23YNnj9ArcUP3Kpy0ZGLqgSUxwTIFmLnYLpmcsrls0u8aaGcqmXofNWMv1yynV3HLVEg2PZaJZVnKWmZ4eSeIYO/eB9XO4ZJ1o0Ri0qIxylr/wCp+YrhDMp+fhmeeCkvZLCpGYr/ALjTJI4ic+M8z4mmilj8V5I/wtJeBP1SpS/+bzPpRIpRP1IjHEbgTwBG8muaq7yu7Z7zR3TlpzzxVqWjEjLHD61yRnNEqt45DLM1/VVGFGag4E6I4E1pez/ZP9pFpEMydDLC0ahwNPJZ20WN0NxDgQQSCNCDJP8AY4rXUlzW77Hdpi+D+zvqWA7BzLc28stywQdNFs0csc1zTItII4hJOPJUFOj06zuUwFZ6474EUaOHzD1G5XsN65WSDi6ZoTJ1lbrRWcKJKU1UggjzSQo+y6ZmW5hLGSTLC3skMC0uM5/uxIa1M5ciES0jacZ4CY9U6ywA10OIx02umORqPMJ94WhoecqDmtVeRV2V8S7w3vaU+hUWxWhweQXT9Nys4w+K2Q3Ko+AWumqJrQxo2HbbLPFUdog94jRFg2zAVRLVZp98GnkqJRUkFaIcSyvYQ1zSJicjoc11iuVkydgaVyRAZFEbaHaqqEeLtBbsPbLG0zOyG4UbMCQEsyo9luZ8Q0oOFTwCmQHTq88lLdeZAIbQHx8Vocoy/oWq6JFngw4A2cTmBUk7yq23kPdtOE9BPAJros0KLaWNxruHujzb0uiUkDhlk6w2gc5y1U0vAbMNrgAMyocO0znIBuGGJ5pbZbGtYTOTgKbgcZJo9gk9Gcv21ls9ogS8l5veFqMR5dllwVx2mvnbcWNM9T6KhZDK6OKFKzLJ2I1i1sHsu6BZ4MeJMGNtFraUYA2TiThOZ5SRvw/7Im1RREiD9zDc2ej3Y/DGozO6ma2X4qPA/Z2yyecJ/wAI4BaoxvYYOpIwcuZ5uOeZpkhvcJyMufeOeQolcZ0479ZUFBihvrj4T4H5WqUaHP0NfG58a+DRRRy6dPv5CgxRnYVw0NK93IVQi7d408hU4I0VNtiS/m8/ZcisaSP/AJGFMCkRpA/wARQ8McK8TM5p0B3GeM91RnM5rp1nlTIDTElI1xBw6lmT6LOZrNV+GkfZt0ZmUSGHDGuw6WdfzK/7WdiW2gPfDEorSf7hj4rE9nrb8G3WaKaAu+E47ogkJnOpC9nbR/8AUPMfZXw2qCfOVtu90NxBBBBqEOea9t7Ydim2lpfDAEQf7uO9eP3jdLmOIkQ5s5hK40MmCs9sLHBzDIjqW8LZ3Jf7YokaPGI9RqsC19VLhulUUIzGKoyY1NDJ0eow4icXTWJuvtSRJsXgHf8AtL0XoDbnLobYkNwe0idCCeRFCsEsEkXKVkZlriNaWtcQ3GW9T7Nbfium6W0AB9a86KK2xvODSm2VmzErSYkZ5Z/UJU3F7LDR2RgDjIzoK70K3MlvBqo4iFuydZyl1qpMWOHCSE2ErSwFSWnukHNRyKrttZnfgaxXw5LmlNc9JNAFhg9IYiAXpjoyKQLCxY6iPemxI6rrdejYYJc4AK6MRGyxbbwzErJ9re1bXdyEZuzdWm4DVVV7doXRe7DmG65n2VXDgLfiwVuRVKfhAA3VaHsl2TiW2MGNo0ViPya3dq45D2QbhuCJaorYUITJxd+VozJXu1wXFDskFsKGKCrnZudm49UW2MbK7odYbshwGQoMJuyxmA9TqSTMlYH8TrSHWprMfhwxMSJkXO2sOEl6VAbN5OlPU+i8c7T28RrVGfOheQAZnut7ooNzc1d0iQ2ymOMvI8sm8Fz2yn6GWQyFck58xu8B/FkK+KY5uMqUP8uvNKX2CfTz/lnjzOSG5p5E1yGeeJxRXZ5cpZ6mpx0Qmu89P7fzO54ICMaOB5NHHOq5Dceu8VyFBOmDM/QTzOZySnEZ5fxfYJs6yJywJn/tHFPLJD0NBnkFQZh1obtMOTpAtzcCJSoMF7J2cvb9qscKMPmkNoaPbRw8QV45DbKlTh/KMR4rWfhrfXwY7rO4yZH70PQRAO83mK8lZB0wnqkNwInqs12r7HNtI22d2KMDruKv4PdOzkat9QpKvaIj57vm4HNeQW7MQYtwDt40O5UsN5aazovoe/uzUK1Nk4ScMHDELyrtJ2PfBMojZjKI0fVVONDWZmGwP6Cn3betospnBiOaMxiw8Wmiq49gfDqKjIhdCvRwxCTRDe2H8S50tDNk/wAbKgnObcfCasmXxCi1Y9ruBrzGK89ZaYcQSND9UWHcZcJwzM1OMiOCon8dS2ixTaPRGWvDdnM+EsP1UuHbV5oP2uFKRfLf3h6o8PtHaW4ta7kR9Cs0viyLFkPRY8XDeh/FWFb2wiZwwTucfUJzu2T/APx/7vsk/wCWfonNG3MZMMdYd3a+KcGNHMlR33/aXmTaT0aovizJzRu4lpAzVHeXaVjKbQnuqVnzd9piCcRzpH+IyHgo/wD0cNPeIluV8fie2I5+iwtPatz6Q2y3u9lVRLNEiHaeSeKk/GhsFBPzUaPbnPoFqjjjDoRtsXZa0UU+4Lgi2yIGQxTFzsABqSrjsr+HsW0kPizhw9Tif6R6r1u6rph2eGGQmhoHiTqTmValYt0RuzXZqFY4WxDEyfmdm4+g3K2iOkCeppQmw27btzf+X2ViVClZ2lvH9msUR85PcC1v9bp15VPJeMF0tf8AgMSOJxW4/EG+/ixxCYe5CmCaCb8HHaPGXisO6hpLKuGn5nVzSuVui3GN3gy8sxmamhSSIrTKuGmZqua3Pz8D8xSYepHM/MfRQfoE4Z9UlmeCa+gn1nm7hknOqDKXHHX8xw5Jjsda44547RooQ4O1P/L3SoJaTXHx9lyhLBbyPCgyzKL8QDA8ZD6uKifEmcZnx1zwCc1/M/6vsqKMjYcRqzGIrPE+JRNsmRa6TmkOaRi1zSSDPAYBRzUCnqcssM1IhwescjkERdnsHZLtALdZwTJsWH3Yjf4XjMbj6rQwIsxXEYheJXNecSyxmxoQmRR7J/5jJkykKAjEFev3deDLTDbGgGcxz3scMiFdCVliLJCjwGuBDgCDiDUJ0KKHD6jMFPknCYm+/wAPWOm6AdgnFpqw+ywF8dknwz+9hlv8wq0817mQhPhg0ImN6VxTDZ85xbncKtrw90NsaIzMr3O8OxtniknY2HHNhl5YFZu2/hs6ZMN7X7nDZPiEriSzz6zdpYrMZq1hdtBMF7WncRMHip1s/DyOP+0f7SCqqN2Kjt/7UT/SUtMJYu7YQHYwWA6tp6JXdsIMpfBaTrSvkqgdk43/AIon+k+yfD7IxzhCif6Xeymwk/8AxXAnMwA479mQ5SQY/a3EMZs8JD6BOhdg7U7CC/mJfVWdl/DC0u+bZYN7h6TU2QzMe+4r85cFHbDe85nxK9NsP4Ww2/5sQu3NHqfZaa7OzVngfJDE/wCI1PKeCPFktHllzdgbRHkdnZb/ABOoOQzXoXZ78P7PZ5OcPivGbhQcGrTtaitanUULZzGooCaAkiRZUFXHAep3JgCRXH5W4nyGqqe1t/tsVn2W/wCbEo0TkQMHPPCfiVY2+3MskF0WJ3nZAfM52g3fReM31fD7TGdFiGbnYAV2Rk0ZADrFLJ0VzlxHOeXd41wria7ObsFEiQ9BM7qnBpxNE6yxp4moy+Y0GgoMESKMuNMdZUFBgst0y6MrVohbHXza54BMiZyqfHXPAYp8YVkTOspGpxP5W00TXCfGlMTl+UUWm7Rd4Bynj75+ATN+Mq66ZmgT3fSuumQoMEOIDwnrU54AclCCtlLEeLvRKmbZGbvEDyXKWHRWxDhy+hUmE35v7f8AkuXKlmIdGMmyGEx6KRFo2lMMFy5DwHyTbQZMbKmOH9blrPwueRabS0E7MmmWW1OU5a71y5GHY6PQotIrd4M1IXLlqIIU1cuQIMKYVy5EggTguXIEHgriVy5QgjkwpVyhDmojVy5QgRqeFy5Qg4Jt2fM7iuXKeCGA/E6Kf2giZkGCQnQTnOQyWEtwy6+ZwSLlnfbKs3gbDPellI+qsLTQgDCRpli9cuVU+y3D/JFvGgEqfNh/WVEjmQpTh/SFy5Xw6NHgfEEmCVK5f0lCeJAS6quXJwsc1g0XLlyhD//Z"/>
          <p:cNvSpPr>
            <a:spLocks noChangeAspect="1" noChangeArrowheads="1"/>
          </p:cNvSpPr>
          <p:nvPr/>
        </p:nvSpPr>
        <p:spPr bwMode="auto">
          <a:xfrm>
            <a:off x="77788" y="-893763"/>
            <a:ext cx="2466975" cy="1847851"/>
          </a:xfrm>
          <a:prstGeom prst="rect">
            <a:avLst/>
          </a:prstGeom>
          <a:noFill/>
          <a:ln w="9525">
            <a:noFill/>
            <a:miter lim="800000"/>
            <a:headEnd/>
            <a:tailEnd/>
          </a:ln>
        </p:spPr>
        <p:txBody>
          <a:bodyPr/>
          <a:lstStyle/>
          <a:p>
            <a:endParaRPr lang="en-US"/>
          </a:p>
        </p:txBody>
      </p:sp>
      <p:pic>
        <p:nvPicPr>
          <p:cNvPr id="37922" name="Imagem 52" descr="Ajiaco.png"/>
          <p:cNvPicPr>
            <a:picLocks noChangeAspect="1"/>
          </p:cNvPicPr>
          <p:nvPr/>
        </p:nvPicPr>
        <p:blipFill>
          <a:blip r:embed="rId6" cstate="print"/>
          <a:srcRect/>
          <a:stretch>
            <a:fillRect/>
          </a:stretch>
        </p:blipFill>
        <p:spPr bwMode="auto">
          <a:xfrm>
            <a:off x="178817" y="3978821"/>
            <a:ext cx="1092200" cy="812800"/>
          </a:xfrm>
          <a:prstGeom prst="rect">
            <a:avLst/>
          </a:prstGeom>
          <a:noFill/>
          <a:ln w="9525">
            <a:noFill/>
            <a:miter lim="800000"/>
            <a:headEnd/>
            <a:tailEnd/>
          </a:ln>
        </p:spPr>
      </p:pic>
      <p:sp>
        <p:nvSpPr>
          <p:cNvPr id="54" name=" 3"/>
          <p:cNvSpPr/>
          <p:nvPr/>
        </p:nvSpPr>
        <p:spPr>
          <a:xfrm rot="20852587">
            <a:off x="1295769" y="4597826"/>
            <a:ext cx="1162540" cy="547951"/>
          </a:xfrm>
          <a:prstGeom prst="swooshArrow">
            <a:avLst>
              <a:gd name="adj1" fmla="val 25000"/>
              <a:gd name="adj2" fmla="val 25000"/>
            </a:avLst>
          </a:prstGeom>
          <a:solidFill>
            <a:srgbClr val="FF0000"/>
          </a:solidFill>
          <a:ln>
            <a:noFill/>
          </a:ln>
          <a:effectLst>
            <a:outerShdw blurRad="50800" dist="38100" dir="2700000" algn="tl" rotWithShape="0">
              <a:prstClr val="black">
                <a:alpha val="40000"/>
              </a:prstClr>
            </a:outerShdw>
          </a:effectLst>
          <a:scene3d>
            <a:camera prst="orthographicFront"/>
            <a:lightRig rig="threePt" dir="t"/>
          </a:scene3d>
          <a:sp3d prstMaterial="dkEdge">
            <a:bevelB/>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37926" name="Picture 57" descr="http://www.belumo.com.br/portal/config/imagens_conteudo/produtos/imagensGRD/GRD_184_chucrute3.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7717854" y="806996"/>
            <a:ext cx="390525" cy="633413"/>
          </a:xfrm>
          <a:prstGeom prst="rect">
            <a:avLst/>
          </a:prstGeom>
          <a:noFill/>
          <a:ln w="9525">
            <a:noFill/>
            <a:miter lim="800000"/>
            <a:headEnd/>
            <a:tailEnd/>
          </a:ln>
        </p:spPr>
      </p:pic>
      <p:pic>
        <p:nvPicPr>
          <p:cNvPr id="37927" name="Imagem 45" descr="Goulash - Oliver Gruener.jpg"/>
          <p:cNvPicPr>
            <a:picLocks noChangeAspect="1"/>
          </p:cNvPicPr>
          <p:nvPr/>
        </p:nvPicPr>
        <p:blipFill>
          <a:blip r:embed="rId8" cstate="print"/>
          <a:srcRect/>
          <a:stretch>
            <a:fillRect/>
          </a:stretch>
        </p:blipFill>
        <p:spPr bwMode="auto">
          <a:xfrm>
            <a:off x="8156004" y="1586459"/>
            <a:ext cx="952500" cy="712787"/>
          </a:xfrm>
          <a:prstGeom prst="rect">
            <a:avLst/>
          </a:prstGeom>
          <a:noFill/>
          <a:ln w="9525">
            <a:noFill/>
            <a:miter lim="800000"/>
            <a:headEnd/>
            <a:tailEnd/>
          </a:ln>
        </p:spPr>
      </p:pic>
      <p:sp>
        <p:nvSpPr>
          <p:cNvPr id="37928" name="CaixaDeTexto 49"/>
          <p:cNvSpPr txBox="1">
            <a:spLocks noChangeArrowheads="1"/>
          </p:cNvSpPr>
          <p:nvPr/>
        </p:nvSpPr>
        <p:spPr bwMode="auto">
          <a:xfrm>
            <a:off x="8108379" y="2264321"/>
            <a:ext cx="1000125" cy="230188"/>
          </a:xfrm>
          <a:prstGeom prst="rect">
            <a:avLst/>
          </a:prstGeom>
          <a:noFill/>
          <a:ln w="9525">
            <a:noFill/>
            <a:miter lim="800000"/>
            <a:headEnd/>
            <a:tailEnd/>
          </a:ln>
        </p:spPr>
        <p:txBody>
          <a:bodyPr>
            <a:spAutoFit/>
          </a:bodyPr>
          <a:lstStyle/>
          <a:p>
            <a:r>
              <a:rPr lang="pt-BR" sz="900">
                <a:latin typeface="+mn-lt"/>
              </a:rPr>
              <a:t>Oliver Gruener </a:t>
            </a:r>
          </a:p>
        </p:txBody>
      </p:sp>
      <p:pic>
        <p:nvPicPr>
          <p:cNvPr id="37929" name="Imagem 50" descr="pizza.jpg"/>
          <p:cNvPicPr>
            <a:picLocks noChangeAspect="1"/>
          </p:cNvPicPr>
          <p:nvPr/>
        </p:nvPicPr>
        <p:blipFill>
          <a:blip r:embed="rId9" cstate="print"/>
          <a:srcRect/>
          <a:stretch>
            <a:fillRect/>
          </a:stretch>
        </p:blipFill>
        <p:spPr bwMode="auto">
          <a:xfrm>
            <a:off x="4211960" y="664121"/>
            <a:ext cx="639762" cy="639763"/>
          </a:xfrm>
          <a:prstGeom prst="rect">
            <a:avLst/>
          </a:prstGeom>
          <a:noFill/>
          <a:ln w="9525">
            <a:noFill/>
            <a:miter lim="800000"/>
            <a:headEnd/>
            <a:tailEnd/>
          </a:ln>
        </p:spPr>
      </p:pic>
      <p:pic>
        <p:nvPicPr>
          <p:cNvPr id="37930" name="Picture 59" descr="http://t3.gstatic.com/images?q=tbn:ANd9GcT53__G3PCmpfgSo4Bp2_tmTFo_rWzjRh_cwyOj_y3iNB8hj2cjbw&amp;t=1"/>
          <p:cNvPicPr>
            <a:picLocks noChangeAspect="1" noChangeArrowheads="1"/>
          </p:cNvPicPr>
          <p:nvPr/>
        </p:nvPicPr>
        <p:blipFill>
          <a:blip r:embed="rId10" cstate="print"/>
          <a:srcRect/>
          <a:stretch>
            <a:fillRect/>
          </a:stretch>
        </p:blipFill>
        <p:spPr bwMode="auto">
          <a:xfrm>
            <a:off x="2822004" y="907009"/>
            <a:ext cx="928688" cy="708025"/>
          </a:xfrm>
          <a:prstGeom prst="rect">
            <a:avLst/>
          </a:prstGeom>
          <a:noFill/>
          <a:ln w="9525">
            <a:noFill/>
            <a:miter lim="800000"/>
            <a:headEnd/>
            <a:tailEnd/>
          </a:ln>
        </p:spPr>
      </p:pic>
      <p:sp>
        <p:nvSpPr>
          <p:cNvPr id="37931" name="AutoShape 61" descr="data:image/jpg;base64,/9j/4AAQSkZJRgABAQAAAQABAAD/2wCEAAkGBhQSERUTEhQWFRUVFhoXFxgXFxgXFxUXGBcXFxgYFxQYHCYfGhkjGRgVHy8gJCcpLC0sGB4xNTAqNSYrLCkBCQoKDgwOGg8PGiwkHyQpLCwqLCwpLCwsLCwpLCwpKSwsLCwpKSwpLCkpKSwpKSwpLCwpKSwpKSwpLCwpKSksKf/AABEIALcBEwMBIgACEQEDEQH/xAAcAAACAgMBAQAAAAAAAAAAAAAEBQMGAAECBwj/xAA/EAABAgUCAwYDBwMDAwUBAAABAhEAAwQhMRJBBVFhBhMicYGRMqHwBxRCUrHB0SPh8WJykhUzghYkQ2PSF//EABkBAAMBAQEAAAAAAAAAAAAAAAABAgMEBf/EACgRAAICAgIDAAEDBQEAAAAAAAABAhESIQMxE0FRBBQiYQVSYoGRMv/aAAwDAQACEQMRAD8A8WlVB0FLWMDQVJpzyMQqSxYxKaLknWwqSgswMDLklOYY0T4AxENcg6mNohS3QVqziZMdAEcU5vBiJaQgpLFxY9YClIJNoadjcdktSfFEiKNRxHVXIAAIzvB3DljctA5asWO6YNKpFDIiVBZUMZwGxgFCw94jK0aqKjJIKVNJS0R8NqxKmEkP5wXJKdNmhSCBMuSz7ZhQd2jTlStNBlRM1ayNyTBlHxGWmnWjSdRGYV1MpnIJvzDR1SAEEEs45PeLdNGKtMK4QnN7tD6R2elTJR8REzIMIaBBCwm0P0y1AWUAcRxcrldpnVxJVtCWrlq7paV/EhQfrAVRwgiSJzhiWbcQ8raQ90tRy14Bk1IXK7o84uM3Vr6KUV0/gjlSSohKQ5OwjU2UUkhQYjIhhwuaJc4HkYl41LClmYD8RjXPdGOGrFHdnLWiWVTFWIcSpifuik2d36xzwOi1rZwLbxMuXGLfw14+JSkk/Yu/6YrpHVVwlcssWw9jF+PZxaklToNwU9GEJ+MUBK7lrARy8f5ebpHXy/ixirRVlcMmBOvSdPOI5Utb+EKfo/7Rc5dKfuhTAXBqUom3a4IjZc+mc/hVoQJrpqSPEpxzf94JPHZygXvblDPjdKTMJA2EFSihMtOtg6CMbweRNLQeNr2KKTtbPloCAQUjmIIo+2a0agUJUFF7jHlCaQBrvjV8ng3j4RrRoYhrtFOMbqiVKSV2Hye1iO8UpUhKkqGOXlDHh1bQznK0iUfOK9xTh6UykLS183hS0ChF9BnJPZeJ3CKLaaB5KgQ8JptWn7xptY2IipNGoeD+h5P4LwjstLIcVMtvOMikOYyF439H5V8DqBIUHsDCeqU6zBcuTaBJyPFHSuzkk7QyogQHERcW+ME7iC6OnJAa9sQNxaUQUvGKlcqLv9qBlVFmiKVMYvGGXvEZEbpITbsKnTgoQ6kcJZCVagyorrWizzpr0yCD8LOG3jOVqkhpKVtnE2jUC2YWVsjQoauUN6af3gAcvu8CcVklJST4gHiFNp0yvHFq0QS1f0/p4l4NI1Lw8blVIa6Yzhc5lq084Tbp3ovFWqdj3j1OO5xdMKuEU5UWSl+ZgurUsSlOLEZeJOz1aydAIHOJhJQg62XOOU1ZxNonmsfAWfETrpiPx/KCOIz/ABoDuQDi8cK4YuYgqBZrgc4lc0UrkDhJOogdXLV3avE48jC+lWNJBd7FLY9YLVUKIKFWYMRBPBTLQbs53ME5qrQoJt7ELMr1iaotYEEdIPraRJn2I0kuYL4rwuWJLoDEHnkQvJ1/I/Hdr4J5Ml0Hntf9on4VVd2tyHs0FcM4elQJV6B44+5hFQ2z2iZSTuLNeOFNSLPJ7SgAyyn4Ug55wr4zNBUhRcAp2iCq4apKu91Agm45CCOIUZmIlhGQDHJxwhB5RN5cjmnZPw1T062Js7Qv4ZP/AKiPE75EH8BT/SmIOQ7+0KKSWUTkOGD2MbKtmb9MYcZURMAcAEbxBPpTOly2IBch4I7SSCSkgPY4gFaFGmTpdwrbMEXpUD7doUT6EoXpPvtE1XwhYQF2I6ZEanU6/wAQPrGwJmPE3q0b5PWzFKO9EU2imGW+k6RAQlQ0RXzAkoCrbiA9MNSfsUlH0apyEhTjIaIpUuCpWC7XjKeWBmHkTQE0ZBaqe8ZDzFiB/d1thXsYHVLL3B9otkntohmKPlAPE+PS5iGAu425R0Jyvo53GNdkHDuI6LgXAgfilYJjNkG8WWl4zR6QFgO3KBuLVNKqSruynU1mF3jJal0y8aWpFYMu0QBMSd7DLs8uR3rVA8JGeRjd6RmnboVqRFlokgyU/XyhpOpuGLxMb1MRGTRS5iGneAh3BdiOcYSll9NlFx+f9FqJRliyXLwXScM+9zUIU0tJdyHOLkC3xM8PpyKRQOiekuOca7LTZUmoVLQtExpalpUVMNRKRp0tc4xsDEX79ly+egGv7AzJYeS81B3A8Q8wD84XcP7HVSVqJkqCRfUSkAX3c2j2OURoQs2V8TJH4jz5jziRXE5pchQSSGsN2/Lg+0NST0/ZHXXo8p43SLRIImJKctax8iLH0hFwJD+sevKkBQKJqQtKvjC0g6upt6wCj7LqRQ1yJsySsnAPeJT/AOBDlPXVaJ44KKaQ5cmTTZQqqlKZiTyguj4k1mMO+IdgquVqUWnJSCykOrHNJDgt0hPw6imzH7pLkWOxjnnHL/0bxfwW1nimFTM8d8Op0ve/ODa+gnywVLQQwuWEIpVepOGEGOqQ08XsY8Qpx3g04aJp1GO7Uxu2HheiqmTVA6dRGwEGLnzWIMlXsbRm00kjZU3ZBQUb5JHlElRJ0zk7xDSVKkuAgk77xufVFSkq0EaYrbdjjSCayonBHiSNPzEMu/0y5amzaFdRUKWG1Bj0g+ovTpa7KjNpVQowathfCilRXzOWxAU9SFFO2lX74gjs4Lq8oVzw00hvxfvEpbNFpUPaxSU6SeTRxwmSAlbHJ9o546n+mg9f2jngc9KErUrAMStbGyU0itIC/F4/lBlVTeBkMC/LaI5vGZRDA3flEg4xK/NF2L3ZBUcOSEEpQkq8op1dIaYoM3SL4a+UR8QivVkpK5qm83hrkx2ChnoS0VCVLZntBaeEEEJUM4hnQ6UrZIctBRX40OlrweVsT4cRQeDnkYyLAtYf4TGQvIw8aPJ2jYj2jsX9mMmSRMqVS56/yZlo/wD2rzt0MeiHs5TTZRQqRLGpOklCRLVpzpdDHlHtOaPGwPldKbQy7PoWqbpS2k/9wKGpBQM6k779b2i2faF2JRw86UBWhR8CzdxkpJH4h8wxjnsZwoy6SdVL8ILhD7sCHHmpTDyiZS/aOMdlHrgjvF938Go6X/K9vlEATF14b2SRUyUhCkS1BTKUt+T4SCcNfrF27F/YvJ1lVZNExi6EIJSlQByoqDnHw4bMCmhODR5RL7KVapfeppZ5ls+sSllLc3bHWOOF9nZ9QsokSlLIICtIcJ1K0gqOwd79Dyj6t4jNNOnWFAITl+X+4kACKDW9rkrnlVMyEaWUZctypTjxK0h1XYAHn1MGT6oMUVnsf9mMylWZtdIlTUqBSEsJoSQq6lWYOBYh7O7G0ehSuwPDpqAUUqJKjhcrwrQcWNx6FxCI8RmOVyalSBghUtRQVC4cg2LZzh94bcEqFpSpUye4VskASw3Jrvze/QRLUrstVQOvshNp0kd936NlEaZiTqwQLFOhvUdYiZSAPo+8WdNSxY6VOLMoOX6b/OBK7hRIKkgn9R5jzMc8ou7Rd/RH3ijb4vnEkoqSXNvSGMhOhLMPPeBp1I/iF/WHToQbL4o2zE33seflBEiochTIPUh2O7E3BNsdOUKZVITfl1/aJklrOW/eE77AH4t2RFUtYFT3XeYSZesXyAvWHu9min8Z+xOpQHp5suewuk/0lvyS5KT6qEehKAJI5gGOpM4tfxJ/KokgnFtwWa4gio/CnKX08OpO94fUf+4lLQRbSoM/kcEeUOZnbpCvwKHtF8r68TphlJUjukoUZiV/1Ehiw8SgRlwx57mK9L7G0U91ICklThgSlIVb4QxHp1OIiUE2bRm0il8D46JM1a1J1JXt6xYT2xkKt3RDjYCGsr7H5urVLUAArE5PhUPMZDbgRrif2Qz0TwJIE2SWPxhJAcakud2wW9Ihwb9FrkXVivgP2dzqqRMqXEuWELVLBuuYUgkAAfCkkNqPoN4A7PcUloSUzg4dwGePf5XD9CEolsEpSEhLW0gMB5MI8A7QcENPUzZRAGlZZi4CTdI/4kRHIsVsfBNzb2G1nGJOhXdeFRwwiuGYSXOTBCaeOhIjmzSOzEZ8Ir5a3TU3SMQTXqpxLWJRDnEJhIiei4f3kxKHCdRZ1Ow82ickPEX6Y6SOeIf8S7JzpBZSdSdlo8ST7XHqBCxVKxYhjBKTWmEYp9DtHZaUpCVBeRzEJv8ApwRPMvUwJZ4wSyME+5jkyCb7xD5LLUKGNT2fMh1omBRAhUriK1EE7YiZVOtsn3iFdIRmGpphgPZVLOUAQpLGMhKmpmCwWWjIdiwPXZdAnTYN5CHHC5BF3LdTfpG+6OkARLIWU4FsXj3mjxCp8d7KprJqvvIUsIWVIQFEAJACbjd2+cM6Hh7IHdoZKRZOkABsAAcoazKdImFYCdSwNXMtYW6C0alLW2pTJbkxHk+8YlWalyUpdQASpr2GotzO9o5p6JZZaiohrJSwbe5L/oInMwlwSG8rg+bx1IqBMDaikpsQNj1PKFITBeNSTUS1SboCgGdIN03uDm4xHmVZwddPMCZqCmWCSFygFIVrHi7yWbmwtgi43j1lYSLLWC3+og25xGuZKUHKkmzMbseekxpGX8mdCWkVTCnQmXMlmUAGcApZIY5wp8ve5gejl0xKkIdLlywUqW53dikA5tDabTyikt4RcEMnSp7klOGP+YyQkJHiI0izfxGuQqFfFezhmjwTVI/2gEP5FvNnhTMq66nS6iZ0tIuZeWxeWfF7PFypkIJdJDm1jb6tiMmUmkkgAvnY7X+WesOkxFS4J2jlVYSAdKy7y1F1gpy1hqT1HtD1EgPj1OYj4r2epp4aaASDYhtSVO+cj9Ir9dWVVCm6O/kBPhLkqBcl1rJKmv5WtyjJxod2WKZKDuCPSIpiSTfMRcL4kmolpmIYagCUuCpBwQrfIN2g4XsflENDTI5XkfWO1U7DnuPr2jhQI3hdx6dMFNN7p1L02F7uQDvhnjJrZaZVuOSnKRKslSioJSQNQHhEwkh2CvO2wzB/DKwymlAaUJF28P8AyJvsX3zCXjNet0rmAIQl0IAIBVbSVBP5Me3rCOg41NmFYQpRloZtQBIfAJ6n9Y08Vl+RHv0qvSQnxJBKQpyXt5vEVdxKWhI8Tk3DNfqzx4pU8bUJegrLsRa4JP4UEZNx6vEdIiomuZ05Sb6Qkl1WtpUbNyznaFLjkyE4nuqOJByk302JtnlCXjfDKdS1GbIlrWtLKUzqbHxbFjYi8UOX22qJU0ghAQbqAS6icOVc2AzsIZDtPMKUtMlgPrcpKiUpIGkKBBDE74jOXHKWrKi1F2iSo7H0qDq0zWLsNSTqAyQ6dh1OMQGr7OJi0lclQILlKVuhbcsN6uIOlV6FpKZupY+JKgoJexIwWfr5gwGtU+UlpE5SgQD3ayEEB3N2IJ66hbnEP8SLZuvyZJaFquwlWC3ck2JsUnAfY/5iGs7PzZcoKVJmJvclJH+MQ6pu2NYjX3tPOID6WCVoCbN4kX3bP9jaX7RETAAJhfnqIDeYwfN4h/gx+sv9XP4iPsxXS50pKJxSpSVMHZ+aT55HpBHF+AfeFEOCRZJsL/lDCz5Ylrwo4zxoagtCQtmDjSbm7KOl/Rtok4R2wkKBTUGZJmuwJYA8i2lsMORbZ4v9N+3GTI8+7iitzZATbff/ABHIlxYe0lAivlhKJ4eWSUTUJcl21BQ1AEEtcnaxux874rwWsp0qUtMwywogTQlXdqHPU3h8jcXEcsv6fL1I6F+avaLdJRaBK+XFIpe0C0uHVeIKzicxbB1AvzjOP9Onltjf5se0i6iUIyKmiinMPEfeNRr+if8AcP8AV/4n1EJsaXNJxHCZrnEdCbcu/wDePWs8sX8XlqExMxCgGBBG53t/eB+HVqlg6nCSbN6fu5hlOGrp0gOokFIOlgbb2zfbLRFFWRz6gJJd2Z3xzteK9xTtCEh9IfmHBbzeCeL6ixJIA5NeKnxVKlKZrfrbJiJIqJJVdrQp3WQPnmGnBKJVV4u9ShADOVOTzZL584qNRwpSsJF8AbRAnh8+UXlhaeenlGWCLb+HrEinloLGeLfmUQoH8wCQxPTGY5HH5CV6BMSTzKQx9Y8lpeIT5RPiN/zeI+hILQypPtAnp8E4JmIwCEgKA5EYPyi0pLozr6etU8yURqlhICvEdNgTztgwxlKJsf8AMeecF4ugp74EFAuUJLEbkskuCBkbg+Ri5cO7QSJpCZamJFgx/QsfZ43jyemZyj8D+5SpxpvsxIPk4L5geZQHZTDkQ4OOX8GDTNxb2u/zjkB/gP15RrZnRWK3sOgzBOknuJwZlSyyT0UiwKekEd8oL0TEaFH4SC6Vf7VML9D84cqUUm4/aA+IlK0FBTbkb+RBYEecQ0iiEKcgF3+t4jrUiXKVNmK0oGGDqWThKU7km0a4FNJ1a76DYli4PMdMP1ELeO8TPfOcJ+BIuAndTczz5RjSfZasrcvg3fzFTqsG58Mt2AGWtfGB9DtfApSF65aEBKwxQVMCR+LBNgWt7QwqeIomfGwS34htcZ5cxfpcRqkSPEAp0rs6SCE4LajcBmt1uY6FXol2LB2fSoqdTk4SkHwpFgA91MPS8cSqUSQQrSp8OynGxYhufX9YsM8KRhIUkPcKB22Ho23lC2bWIUrQoFPMBj4hbFz05wxCtVKhRISAElkv+HbB3N73xEApAyks5HJ9ILtccsl4saAEi00eIAJTz5XbdhAFRNDkadQBuCQbGzJZib3Gdt4VDsjl0/hSMMTqNyFAb5NwD9PE0qowoEEAkDl5EHZsn/MTVEkolgpCEg/ELPhvhLghiBv6RBJmyknWXUpYwhDk2BbVYBmw20KhhdOlmZio7AgsL32tblb1iWpoxOcTZcqY4NyE6gybeOxBu0AS0gDUkqDuCkDBBwTzbkIlkVZBFyOfXDnGfpjCGI+LfZ+grT3alyQbEAmZLBDh3KtTk9TuekLP/Q85CCUTpc0h3Q+pBYtl7HOQBm8X0VaZl7Lt0CcAueV9/OICAWKWJS3iQdNjZifxN4WtzhiPO5JnyVvoWg3vdaFb5GxcZcR6N2N7RqnDSVIH50Za2QQfEk4Y4xAMylSr/uPYAHQySQXyA6TdmLPEUlaZU1M1MlRKfiUgeLB+JIPiDB8ROJQz4j9ldFUT++AMpxeVL0pQo/mAaxL3AYWxDOi+z2hlpYSEFiC6/EXHnHHBu18iafCoA8iGUMBmy+MPFpkTETA4UNQ9/aBqxdCv/wBNUx/+GX/xEZDJXD1vt7kfJ4yJxY7RoI+fzjshhf3/AMRsTBG0+cKgNVAOnwM9s8t4BWWVf2aGiZdncQFUFCyyFjULKIDt/eKQhTU0hWrblcRAOzwUTvDpck7Kf632jhGtBw/Rw5h2ADT8ASBdoOk8MlsxSluv1eCJdYB8RA/aCFyAoZA684Neidiyd2XppgLywBzZr9GhZUfZtSrwFD1xFomItpQXIvz+jGloIT4X63/iDEdlLmfZmqWn/wBtOUkuCxseWQ30OgjqT2fUlATU6krLnXLP4mylQwph0/aLhS1Ck+FSQQTYuX8r53vBakna487RLigtlU4b2jTKV3ayVSyWSsg60kkMFp3DN4x8odCdLWXRMDgPpwcbR3X8JkzU6VoB8tjCar7DpUoLp5pkqTy8QLvkHBvYxKyQ9MaqqyRjUD9ZED1WggO6cWUNLjlqNnzvFYX2frqQky5vfSwTY2UE8/8AEFUHbpJ8E6WRzJDi3lC8n0ePwbGjSkFaSEhXRree+0VfiaPEXPrD7ilUnBB0+eOg2aENbMSr4VENzAPu0ZydsqKFMxxd78xEctakuWfqR/aDVyuoPlaIu722+sRORVEMqqUCo887pxYFBtEkmuCiApAbYoGkpPQG3zGYjVT/ADiNKd4tcjQOCHAolKHhWfJQAOnLOM+kF0vClEEpSSwYFKQVPqf8NyQ5zYXhLIWWIDm22bbjr1hhT8TUkY1kEN+BXVyCx9ufON48ifZm4NG6ihWXJm6Qlh/UAQBjByUgH3iVEimShTrUnUXc/GSG+FDCzb6jmJRxjVhSFanB6AZDZLnn0gX7pKUrV3b6gfiJLPcnOesW2TRDpQzvoB8SHSBbUT4lOTgdc3jSAygXcFrgEsk2tsfWCP8ApukW8I5EWB6Hba0YqkUpOkLwXf8ACA5Ye8AEC5LqJlkWLJdIS4zcZJcnP9owOHsXHO4u2HyRaxuWMakSJks2QLO7EC/NrucFoybJUoXBSouzEIUOV8529gIBnCa1CvDZ2ciz2AGoAYDtbraOpFQkzH1MEtcarscaSWAxjlA01akFLJUVPe7uCMqdOfLyjmkqDLCyrVowEhLBINyA4DZ9L5gAY1qJItqOpXwlgShRc2JJu78heFFGtctaVCcs6SNepQLX/wBJdj584lp6kzF6lAM2DdWnq2cD2g+ZNTq0hOoEcg5tggt5wASzO1NUkkJmJKdnKX+cZAKuHyjcov0wetzGQAekJF3Pz/iOkqD73xA01ZP1mCqdSZUszJpDtc4bo+wjG90M3XqQmVpmEBJB1O93/wBQgKWuRLGlBAB6mEfaWomcQld3JmJCCrxeBSSWYpAmEvm9gIWUHYlUtLzKmZqwLukN00ufeE2+0NJVsuslaFOE+IgPlvSOkykkuXBwH26DlFYRwWYlJSmqyzPJ8TtuQrH8xDN4dXJU6aiUpIaxCkEt/wAmxl+cClL4FL6XAS0k3u3Nv1EECQhv25+kURHEeISzqmU6Jg37oht73YkxMj7RpSWExEyWrkoFOOTwZ12gwvotolD8NhfqR6MzQVKAF/0Z/Mwl4f2up5wZK2PU294bd4k/5tFKSZLVG6mRLUbjq3+MecTStg1h1d/eIO6cuR9dDGKlqB6er/4irEFTSH29YhWgAuLeV/lGpc4HAJ2eOir53uP3haYgRc0hV7jAYfryiKdwyRMOpSEk9Ugn5xJOmvgsYW1aJn4D12vCKFvaCiShWlCQkNgjPlt0ivrUxAAv8vJosHFZxVLZQ8Sdw587bxU/veoqKQSbgsC4PlHPLUjWO0ETJjb+20YOn8wHJV/ZxnyguWqENqiWYOYb6/SIZksHyzaCwo2vtvdveI1yC38QDTF81RDpIZOLi5+cRS5d8ZwNTAemYlrJSmLX6H9oikF/N7+XSBMutBQkA3IBI6foRGFsHEZIW23nmJ7H16Zi0yGgcTCkuCSRi/09oKp+LKB8YBIxzfmdjEMyRA6kElvSLUmiWrGkviSSS6gLvqbH16xja0uFEC9w7EZHhIyz84UTaUpcEAvv+je0cSgUgBKiluUaKZDiNO9uliQX/K7kbgbvyAHWOl3JNg74Je2xAcBLs1oBl8YmghJU0vDl33u/r6RMaqUfCSCcAl26nVz5RSkmKqNJp1IWT8IPi2LHNmHziKnUyrkkvk33scXEEJpnS+tmxd2ewF23tmBlVDHSpurGzklmVt8odAMVkqLuS+4QWPyjIQ/eZibOq2PC9tr72jIYHqc6emUCtRtgPucAAbwHU1wWP6q9V7Brf8enWAJmmavX4lFLhNxoBxqbD9do7k0DAP6gZI5RhYMOk1LjDDNx+kSOo5x1cxHo5Wb6eO08rnz9oYgoSypiWb2jpVM12EQSbhjjzx6x2OTP1fAgAxamazxsKlTUaVJSrooP8jEhB5P9c40wy1/nC6GIKrsVSLVqSgylf/WSEkuCHSxSbjlHfFuCVClaqacmWQANBCtBbBsbK2NjtDuaskX9wAW66YjRqZtWpsltPye0Idlbl8X4nIVpmyBOS/xIUGsHfmPUQ14Z9otLNYa9CjbSsEEHDOzZhkmYcvbpd4DruC09RebJQogu7Mof+QY8rPDQOvaHMmulqUbh8cif5icq5GKbV9nJ0sFdNPWtZUDomkd0RulgLc3v+8bouNVEoEz5BlIH4gdcvLWF1CDJoMU+i2TEBWRAqqPJcn5e0DUnGgpOpwU/6Dq9+XlBFPWoXg/XltDyTFTQDUSgcCEtfwjWFJch+R/cRbVyUq5+kQzaVLYhUFnnU2nqpKyoNNSzMbMOnVoX/wDUmWsL8CQUhJUCHJDkPhhzePRplE+QP7Ql4jwFEwG2R9WMS4orIU04JF/fzibBMKEcGXTTHCj3RsUklkkkeMDpeHVJUIJA1A8yCD5XiGqCzlVM994FnUrYhz3BJBGNmx1iGbIF3aBxGpCUL5j1jSVqexzywNvSDqyiAZjch/LlC1dIQXB+uUTtdmyaYdLHhu3mD+rxFNSxgVNU/T+ebwXLY2P16QKVicQVSd/WOQn9I7nLYsPeIG1FoqxUc93e+H9W840UsbO+zZxHQDGNecOxNEcyct9RUVYZySA3+mCBWFQcABlYI+Jw2Ygdow1D7C3nFqbFiGTanxHw7/mSr11Nd8xkKis8h8oyK8gsS+cNkS5adMtIAzkl3yXJjmZLnA2OpLlhhvWAeHV9hbAa9oa01VqwH6xm6kT0CK4lMSoWPV/5h1S1Goh7EhwMgxFYhizdQ8RTKQEaQSGx08oFFxENUqva0Ymc2Gxv/EIDULkklZKkD39IaSaoLCVB2O/LpBGfoMQzvDlx7RI4Bs994XTOKJR4bZ+cdKr1KHgHT+8VmhUMdV/r9I5UfQj5+kBoWsbP584mlLvdgfWHYHaZ+1gen9433jn6MamJe7kRyAefvCoZKFK3L+0SpI8j0MDalMWMKalU9KiQxG1oiU3FdWNJMJ4h2UQtXeSlqkTHBK5Z+L/cnBfnmF3FZNRTo/ppXULNidIYc1MlvJnOcwXR8WW4TMT63hl99QbF/PYecKM1IbTRVeFdqJi1BBSpKtQSbEAF7Agix/iLMOIFyCDbmP3jqaoZblfnygevkGakJCgli5Jz6RVNdBdhwqQziIlpCoXSZMxJ0qudlJBZXmNjBKpShix3DsPMdYdsVEVRSC9nBit1HZG5MpfdvkM49mi0feXtpL9cebxzNQDvfpBdiqhBxTtZIpwmWUqVpYEjPIkvnnE0qpkTSBLny1lWEpUNZ/8AE3eOeMdn5U8EkeLmLH1jzvjPZuZTrCgSwLpUHBBGC4wYLXsKPSFSUjVqfoDAsyUkjaE3ZrtfMnrEiekKZP8A3LlRIYDwixJcXixzkDxMBb9+kJoYlnSRsB9ecClBe1oarIgNSHLA+kYtWaqRzIWkfGH/AFjU+Yl3lgjn5xoyuccC0TbQ+yCYpYZwB57xkycMEe0TqXqN4kXSAJdxfmBFp2AtUsbO3WOTJ5RIJccqTDQEJRG4nTKJD6gPM3jcMBtJmavCRcbizNzEGpBTjxNtf9YiXRK1OjUQeYDxuVLUl9T8x/eKMwmnrRc/KGdNU2vbrzhIZIyzHm8Td6QGb1ECbQqHZXZjd4FTTLR/2sE3BOPKBZNQBlWOcFypr3BYGB0xdHFNTo1kKcqBx1/cQ1ls7BhCyso+8DhWhXMFiYGpq+bK8Mzx3zgt+8TeHa/2OrLIVdP5iIB/i5xBT1KZjLSf7QSU8o2W9ok4mz0AgOb4iVC3tGykbiIli7gt5wAEk8zHKk9YhBveJUwCIZslz6bfzEf3FgQkkDcH94PTMswiGoSSzKbmGz0hOKHYvncPUv8AHp+ukdy6dYIGoEDbaJ5kpThjGdyTgH0icN2VZ2iaAWe7YeI5pSoXLHY9eo3iJdK5uL+cbSg7DEO2FIiSiZu2bHY+hgUU5JLJ07Fz/eGMo6HcBRPyiErI3J6QnXsAddKwcHGYFqJeoFKhnmHBhkhajsGO0QT5KcqGmFXwCl8R7LmWozJIKCLgg/odoQVHaKrStysum3whiA9iGYiPT0pYeF1CFdf2elTwSQUncs3uIEMrlF22kqH9WWpB30kFPoMv0iaZxORMcyZoIDO7pIJx8QELuJ9g5iQVIKVDk5BbzxFWqKNaCUl0nBGLcj0h0mBdvvahnxJIsf4VvBiEpUHSQeY3HnHm1PVzpPwKLflN0+0XXgE9UyUiciZLSpyJqTbSkdHdy1vOE+MMhjEZcwYvu1FN9JWNQHMdAb4vEaJVyOlrZjNxLTI5cwAX94gnqSo+Gw6Rk0GOE2g2gOPux5RuCk17WYewjUUMtAqC19yWiNfid/lGRkbMwBJawRaJZaRu/lGRkZFmxSjzghM5KdoyMhdMOztFTeClpStLKHlGRkXHfZIjnqXT3QXD4MF0XarWyVJKT0xGRkcs5PjlUTaKUlsdyKwKGXgl4yMjri7VmLNlEDKll7frGRkMRJLU25eOxcu8bjIpAbMzYx2hcZGQgIJ1QXsLR0ZtrCNxkFgDylEE8t4xM0EmzRkZE3sZKhQAgKollRt84yMhtKhoklyEti8DViiMFujZjIyIelooClz1F3AfeBKzg8uoBdLECx39IyMiIu2DKlW9mdKtLBsu/wC3OFlX2Y0lwwPMRkZFvQLYv4rXTwmWAogywRqB8RFmBPRhBP8A/QJukBUtCiA2ok36kY5xkZGsdrZD0OuH9qaeanVMJlrculir2UAzXhhMDgEYVhv7xkZEyikVFgqkMW5RkZGRiaH/2Q=="/>
          <p:cNvSpPr>
            <a:spLocks noChangeAspect="1" noChangeArrowheads="1"/>
          </p:cNvSpPr>
          <p:nvPr/>
        </p:nvSpPr>
        <p:spPr bwMode="auto">
          <a:xfrm>
            <a:off x="77788" y="-839788"/>
            <a:ext cx="2619375" cy="1743076"/>
          </a:xfrm>
          <a:prstGeom prst="rect">
            <a:avLst/>
          </a:prstGeom>
          <a:noFill/>
          <a:ln w="9525">
            <a:noFill/>
            <a:miter lim="800000"/>
            <a:headEnd/>
            <a:tailEnd/>
          </a:ln>
        </p:spPr>
        <p:txBody>
          <a:bodyPr/>
          <a:lstStyle/>
          <a:p>
            <a:endParaRPr lang="en-US"/>
          </a:p>
        </p:txBody>
      </p:sp>
      <p:pic>
        <p:nvPicPr>
          <p:cNvPr id="37932" name="Imagem 51" descr="bacalhau google.bmp"/>
          <p:cNvPicPr>
            <a:picLocks noChangeAspect="1"/>
          </p:cNvPicPr>
          <p:nvPr/>
        </p:nvPicPr>
        <p:blipFill>
          <a:blip r:embed="rId11" cstate="print"/>
          <a:srcRect/>
          <a:stretch>
            <a:fillRect/>
          </a:stretch>
        </p:blipFill>
        <p:spPr bwMode="auto">
          <a:xfrm>
            <a:off x="2107629" y="2835821"/>
            <a:ext cx="1071563" cy="712788"/>
          </a:xfrm>
          <a:prstGeom prst="rect">
            <a:avLst/>
          </a:prstGeom>
          <a:noFill/>
          <a:ln w="9525">
            <a:noFill/>
            <a:miter lim="800000"/>
            <a:headEnd/>
            <a:tailEnd/>
          </a:ln>
        </p:spPr>
      </p:pic>
      <p:sp>
        <p:nvSpPr>
          <p:cNvPr id="37933" name="AutoShape 63" descr="data:image/jpg;base64,/9j/4AAQSkZJRgABAQAAAQABAAD/2wCEAAkGBhMSERQUExQWFRUWFBcVFxgYGRcYFxcYFBcVFBQXGRogGyYfFxskHBQVHy8gJCcpLCwsFR4xNTAqNSYrLCkBCQoKDgwOGg8PGikkHyQsLCwpLywsLCwvLCwsLCksLCwsLCwsKSwqLCwsLCksLCwsLCksLCwpLCwpLCwsLCwsLP/AABEIALcBEwMBIgACEQEDEQH/xAAbAAAABwEAAAAAAAAAAAAAAAAAAQIDBAUGB//EAEUQAAECAgYHBQYCCQMEAwAAAAEAAgMRBBIhMVGRBQZBYXGBoSIysdHwE0JSYsHhcpIHFBUjM1OCovFDwtJjg5OyFiTi/8QAGgEAAwEBAQEAAAAAAAAAAAAAAAEDAgQFBv/EADERAAICAQMDAQQKAwEAAAAAAAABAhEDEiExBEFREyIyYaEFQlJxgZGxwdHwFHLhFf/aAAwDAQACEQMRAD8AxrAcCnAw4J0ObjkD5JXtBvXn2dw2IZR1E4Ygw6hGIh+EdUWAgM4pVTcjrOwGSM1sfDzSsBswjgmnQinXNOPrJMubv8UhhGFvRezGKIwxj6zQDBh0+yQwCriEAW+v8KRRtHxInchuO+RlnYFfUHUqI62I5rNw7bulim5JcmlFvgzQeMDknoEJ751IbnSvkCZZTW5g6r0aHeJn5jM/lHkrKG8NEmiwbDJoyCi8qRVYmzmDnOBlVkd946Idr1NdLjsY+xzGGdki0Tt3m3qs7TNTXVpw3ANPukmY3CTTNEcqYpYmjLhrsfDzR+zOPrJT6VoeLDnWhvAG3Zxs2KHLcM5qqZJoT7PEnqgGtx9ZpUh8qU0epFOwoSA31LySw7cfXJLDTvyR1ePRFhQie71mlD8Pgj5nNGAN/VOwFNBw8PJHM49UiqMEA0YBMAE/MPXNFZjkPsnGt4JQ4rQDMm4OPIpJI+EqTZikubuKLFRGL/l8En2p2Dqnyzci9mcExDBrbkUjin6nBCrwSsKGKpxPRBSJepIIChhvAc0qt+H1ySGRG+gnPbD5k7Cg5nEI7cTkUgxxgUk0kYI3HsOZ9EJ+pqRRNHxovchGWJsGZVxRtUIh77mjc205yU3kS5ZtQb4Rm3csyplC0JGi91lnxEVRmZTWuomiYUG5occe8fIdFY+29X/ZQl1HgssHky9F1LP+pE5Q21uuw8ld0TQtGh3QwSNr5vdzFwUoF7j2QT63BKZQXE2uA3C3w8wo+pKRVQihTqRgLN5kMgmTN1gyAl0FuZUgQWNMiKx4zP5RbmVIhPEvhG/s9B9Ss02ashGA4XgNynkLSn4VHB2z42dBbmpLXj3RPo379UIrrLSAN3mVpRQrY2aPIWyA3yHREIWE/wD1bleUn2mALt/3P0Tga43kDh5lG3YVMO4Xhn4ZCfMql0tq6yNayTH4kWO47Z7wrp0NgtJHO3xRAA90Wb7svsnqrgNKfJz+m6KiQe+Oz8TbW57DuMlELxvXSYloIfKrdISIlvmJKqpeq0F/cBhn5bRl5LayeSTxeDF1p7CjkcFc0vVOkQ7atcfLafy3qrdRyDIgg4EH6qyZJpjJYdwRVN+SkCFuPRAw93UJ2KiMIe8pQhbjzKeP9OZKFXhkU7FQ01gwCXlkl1OOUkHc8wmAmqfQR1Dj4IT3DMlG2W7JMBJZv6pHsh6mU6Ym/wAAkueMeqBCTCGByQ9nxzASfaN9EovaDDojcBdT1WRIvaDDwQQITAgPcZNYXHcCfAKxo+rsZ9pqMHzG3K9apkcgSYyQ5NGQ+yBY43ukN0m9bT4LlefwdccPkp4WqkJtsWIXbh2R1tKnUfR8GGZsh24/c/dS2UKVobzNnVxtTjIY2nkB/uNmQUpSnIqoxjwNmI7cBn9uiEOGXXTd4eSmCFg3mbep+iERg95zRmT65JaPI9Q0yj4u5NFb7BKZCE+yJ8TW6Ds5pqJT4bb3sO5729AD4hPN0lDI/iiWDSB91pRQVIcfMDtESwNgyFiIxgRIMc7+1v0HihDpLPdqzxmJ52lOSLseVnUp2Zp9xtlaV7YYwaB4nyShAbfa44k+f0CP2LW3kHq77o/1kbB+az10SHQRrHh8t+ZQAaLTLib8yiL3HaeVgzP0RtoczOQnumTmVmx0EaTPutnvIkOtvREYJNrjl5n6J0UV42jnenG0UWTDnH5uy379U6bFsiG1sjZ2jmc/snqhN9n4voLlKMRosn/TDHibuiQYvytbvd23eSaiu4tQTaLuc7+0Zk/VJFhva3cwVnZ3ZgoFk8Xfi7uSU10rLh8o8doWqXYQYiObsl8ziK2U5ZSTFKoUONZEBedhPZlwN+U1KbVFpIHVyJ1LwaOLrf7U+OWL8DN0nUN18NwIwdOz+q45BUWktDxYHfZZi2Tm5i7mt26KTtJ3XNy+4R+1lZYBu8r/ABT9RGfTs5l7ff4JXtvVq3NI0NR4l8MAnaJt/wDWxU9L1Hi2mFJwwdJrsyZHoqxmmTljcTOmKTh65lNuiH0P8KVE0ZHaS0wnzbf2T4ykeRUElVVEmGXnHqinxOaNoKBhOK0ZCrbpJt8VLMIYz6oiwD7oAZ9qfX+EppOBQMQY5IF24cymIO3A5hBFL8KCAOlABt4rbzZ4meRSocSZ7It3WdTbknGQoh+Fvj65oPht2uLju+1nVeaeiANttMzg2ZOf+FWae1kZRW9oTebm3nnhnNWTo7gJAADr+ULnGlqJHpRivArCDDruuFVk5vcebjvyWoq3RSELtvsN0vXekRZhrvZtwbZ1vUKBEjRDYYjicC4k5LNUnTNUyYAd5+gStHaaiB4L3RC0e62L7H+4AyyXdHpm9+DEusx49luzSUigvhmUQOYcHAtPVX2iaJQ3tAdGLXbe3Vt8Fy2n0uvEc60TNgLi8/mNp4o6KGusJNmACoukruY/9FNcfM7JSNX4YbOHSnD8RDm5g/RU0DTUeC6TYpc0HE1TyXPjAkJsc4etyf0XpmKHhrngjbXnstvlMHopZOkk94lcfX43tP8AZnWdH62gkNigCtc5tg5jYtM2jTFsgDiZ5fYrj9CpwjNm3GUtoP3XU9ExTChsa5zQ4NALpTcdwJss7tmC4dFOpFc6ikpQ7ls2iEWz/NYPNKbGYL6zjdId3O7NMAztkTvefp9k1StJQmD95FaN0wOk5+C1dcHKk5E0xnbA1v8Ac7P7pp0IunWm78RkMvsqCLrlR2TqV3HcJDNxEsiob/0gO9yCwb3Eu6WBNbll0+R8I1TKKZSB5NFnCf8AhLMMNPak3fefGfisNG1zpL/fq/ha0eMyow01Hdc+ITuJn/aAtaCq6Wfdo6GHNIsmeNgyCQ+Nx5WDzWGhaKpsS6HSHT3RPqn/AP4nTjfBic3AeLk/SmxehjXM0al7xw6fcpv2+AreuuQUGh6hukfbxari3shpnb8xN4uuzVfH1PpTf4bhEH/TeZnkZXKfpu6sUVibrWjRQw90hd09ZqWyhtb3nch6+hWNNB0gy9tJA/7h81FiaSpLJhznt/EJHMia36LRv/H1e7JG6pNOhslcMCTbyF+SZNJiPO0D57Mmd485LIUXWaLDubDJ2mqax4uBmVOo+uLffhHiHA9CAstSMPpci7WaJkIG+bzyqz4d38xJULSmrkOLNzqsN2I2/iFgPq1NQNaoLxbE9nuLTP8AN3VKbSWHtMkfmJreuiWrSQlilxJGN0hoeLBmS0ubsc1pI8JjwVS6kbiePkujuJfOsXOxDZgc6v8AuKiUjViDEtLQwna2/IdnxVYZfKISxeGc/c9x3cE2aMNq1lM1Qe2Zhlrxh3XfUdVRRWFpIcJEbCDNXU0+CDi1yV4gnYEptGdgpJd82QSAwbXOPrgnZmghR+CCcqjA9UEWOjopBAt7QxNnS5KbFB28gkujDYJnM+uaae1x3b7j0kvNs9ETTaWW2NIaevrksDrMHsEQNc4woolEqGThaHHcWkgGR6LYaRoYvLp7tp4DbyCrIkOuJBtmLrPH7Jxk4ux8rY5c3RTT/Dew7ndh3Ww8ikUnQ8dothPliGkjMWLR6Z1YvLbfw3eSoP1eNBNhe3gXN8F6uPPqXJ52TDFPdfl/3+SmjwHA2tORUjR0B1Y9l12BVg7TNI/nRPznzUOLpCKb4rz/AFnzXUpyOd4oeWWbaBEq9wgYnsjMyVaNGgOm6IBbcztuzHZGaYDydhdxtWl1b0YHgvezstMrXSBOUzylxU8mWUVbN48MZSqKt/3xRP1T0S6I8BjHNZ77r3Oqicpyk31atrSdZYcHssa0m6TZHkXXZErLUjSTqtRnZZg2YaeU1DYF5U56nZ9Bi6LZa/yLqmawxn2Vi1p2NsHRVtYoNIK1Op+qH60S95IgtMjKwvN9UYbzvTjHU6idU5QwQ1PZFHozREakOqwmOedsrhxNw5lbHRv6NLjHiy+WGJn8xsyBWzgwWQ2BkNoYwXNAkPud5S2Fd0Oniudzws30nkltDZfMrqDqhQ4d0EOOLyXnI2dFYUyI2FCcGhrLCBIADIJ42AnxsUaKGRmlpc0mXu7OBN6n1E4xi8a5aOSLlkknkbaMvRtNRXCpCLgS6TpGRJzV9RaHEhtrPe55N0zaJcb07Qo8OG0Na0CVlgtHnxRUuM6U9k+i8uEFjhV3+x2pV7MVS/Uh6RjkuBIJnbPBHQHOEpTxs8RlckOjkgk7dmziFAg0uq6dYz94bBxU9b1KRvRtRu2xAic9psImN9qo4OkjaDsAt6fVSodOnsXt+vvR5yx7WHS9W6JF70GHPECqc2yKzukP0aQXWwYjoZwd22/QjqtK6l7D1TVKc9zew+q4GYwO47kp5IVvG/uLQy5sfuyZzHTGptKo4Jcyuz42doc9reYVGyOWmYJB3GS7qykLOayaiwaSC+GBCi3zA7Lj8wH/ALC3ilk6fa4noYPpS/Zyr8TDUPXGM2QcQ9o2Gw5jyV9o/WOFGIFYQ3YPsyNx5kLCaQob4ER0OI0te0yIPQjEHFMNirge3J6MunxZFcdvuOrlzcTEOAu8uqj0+jwogAitaJXD3+AuyWH0ZrFFhCrWJZtbPwN7Vq6BpBkVpMOqPirWuHEXniSnq8HnZumlj53Xkr6bqsHWwps3PtnwlaOYVHStGxIZk4HiJFuexbZjJ3TeN9jPoDmU5X2H8rLvD6LccjRxuCfBz+pxzCC3TtFQTb7GHbjOaCr6iMaGJNIlcOexEaztp5WDP7qnoes7CAHtbDdi502Hg7ZwMlbMgOcAQZg2ir3ZHhsyXG4tcnUmnwAQmtukDmUiLRQ+9s95v6KQIYb3pN339AUsRBsBO91gyWeBlc/QoJvJGCYi6utO1o3EEHK9W7452u5Cz7pp8TAfTrelaGrKN+p8LaGnj5WKK/U6F8LB/Sr51IwJO4ef3TkCiRH3NqjF309FGuXYeldzPwtUYM+6SBf7rZePVQNJQhV/dtDYYNVshfK87zdfiFuNI6MqQYhJEwxxEzbcbvQWIjONUNlMWy53/RVhf1js6WMfeRUFqIMUxs590cx5pVKa0uJaCG7J2mS06PRT3IzGLuGgqC2HQ4DG/A1x3lwDicyVxK5dW1C1gbSKO2ET+8hCrLa5gsa4Y2SB4b10dI1qdnlfSsZPGmuE9y5jtknGNqgEi9LpDJhORdnqyS7MraWx4GNJy3G2NLwQeSpqfoxwEmN4XA7lcmdhBSaTS2hpmbR6vXBmwxmt+TshlcHsYKHpGJR4v7wSBMiCZytsMs7votOzSkNzZ32XC/kqLTNMEb+HAdFfaA6XZE5ATdtCz376iNk/tWk1RPsAzMgZ2hcON6FVnTP29y/jxiwviXg3CZkOPRRmaWMSUNtWu4yGy3yVWzTLI4LWg1pXcEvVJv8A9yHWEzWPUGU1N4X5D1k9jc0OisgwnPcS8tPaLpi3gOIzQo+l2uIDCax92VgG3tE+E+CuKRB7BsBAvkqhtF7dcAfReksc1pSe397nnTdtsfpxnIGwzAzKRTKWGio3aL9sk3SWT23OnxSTBrEHdJdCVzMOVRJFCebJq3aoNGgyUsOXYiSMZ+lTRTXUdsewPhuDCdrmvnIciJ8yuVh66D+lzWJoayjMM3VhEifLIEMbxMyeQXOYEcO4rgzxTnse/wBDNxxJMkh6lUGnuhvDm3g7bQeO5Mw2qQ2GMFz6D01NSVM3lCp4isa8kkn3cCLxIWlTmTlbJo9bLlltX9J1QYJAquNcGQmCGyMjvAH5QroUxotbbvJn12ckmqPEzQ0TcUWEh/1DmgoP7Sd8PSfXaglqROmYUD8I9cFJotLiw5eziOAHuCZhn+mchxEkQhyu6BAtO9dDVkU2jQULWFpIDmezdibWk2+9eNlhlfepzn4m/D19VkfZbgkwXvhGcKIYW4d2cje02bcFCWC+C8c3k2cOixHd1tmMp9LB4qZC0ICK0R45kH7BZNn6RaQwBsVoIFlaF2Sd5BmBZO7otNQAKQwRGPrMdcbQbL5+8DuJ5KUsentZVT1FhDMCGbGzO+0ngLzyCW+lvfYG2ZdL85JEKitaMbdlk+NlvVKj0kNbOYAl6vT3B0it0hAmCHPqiRB2Tnz+pWNIHdM5tJExs8wVZxtKTJLQXGd5VRpOI5p9oZDETvG6d5ShJXR14cmh78CYjMTZLp5IjDnIzsvlhxRQqcHSIE2nZePsU/GAcOxlgtOL7HoKSI/6k5/aqktlsTcGlOgxGuhEse0zBF49YKVR9KRIAc1riARIjYVW0vSAc+ZvOAXRqhp9nkjbcmpVR1DV/X+HFFWkCo+4uHcO8i9vgtHFilwBbJzZd5to6LhX6yWmbbJK+0LrK4HsuLHYAyB5bVSOXWqkeXm6NJ6sZ0wNmO8d9t1yZpEKHe6btxJIyVHR9b3nvtZE3kSOYU6BrBAJm6E8H5XB4HIyKbx3wcbjNcltDc5wDWsDRkMlA01oGcMmRnt3qTB1ooo9+r+Njh1kU1pHWARIZbBjUaZBE3RHCUxfKraVjJhUlT5CMpRfByuj6EL47yx4ZJ5k4ulcZWYrWaraFiQ6WHvfXsvBBrXDpNSNGavMY2T40AnERAfFWlBhwobmudGg2GffHBZ9O1VGYt6rNU90mcVX+1q2bFFpWs1EF9Ih8pnwCqKXrhQh/qvf+GGfqVenQtDfYsywlxwuzVFSNNxGRHMEmyMt9lk7RzTMX9IUFv8ADgxHn5nBoyFqraRrXSnmsyFCgz9+qK35nfRRzYpZEtMqfwMPp8kvgbvR2k/3AfGPs5Xuf2Qd4nfyWW1l/SY1oLKJ2nS/iEWDe0beJsWC07p28vimPFnKRLi1u/fwsVDo6K5ziXEkldDlKGOr47l8XTxi1q3JMWI57yXms4mZJtJJvKbqVSJ2hO0hsiCnnwqzVy6+56iVEqjRBZbMG7yO9TxIXqlorHTkBPGdyshJjZvlyG3AbSU27OhKlbJtBm6IJAm+QEsN/EK+gQHTFbsjdaTz8goOiKAWtrvIBfIy+EXgTNk7STvKuIZqjsjm+7M2nqptHk58uudokCiM/lz3kCZ4zM0EyaS/aZcJS62o1nYnuZYRR/mSSI7ReckhsPBg5pwMdsA5LoMA9uNgcm3z2N9dU77F2JyReyxccwgCPEhON9yZhMfDNaFHdDcCHdl1hIxbcealuhs49fogKuwHJAcF7RNcy+TYzhCMu/I1HHcTYznZvUiJTWHuh0Y4i1v5z2clmnRJDu9QjbpCM2VR5AAlULnFhFlkp9nlIqE8V7otHLXJLjsiViHEQ8GttfnKeQ5pl2jxeR/U82+JPUKdRdLQnACKBAcZ90EsMpSnEIsnM3jZepRitDpNaXP3Tc7nfLmouLRdSTMxSNGPBrQ5h22Ykx3EX8796jinAvlE/dxNkzJp4OuzktRSaO93eLYY/M/oZDMqjptAZLssr4l0iMu6qwmuJDU5w93gREjbHie8KtjUWZsKYfRokK1r6o+E9puRu5JDNNC6Iwje20ZG1VjC947lo9TDvs/kTbbikuYhDpMN/diNJwPZPVPewcNh+iNOk64yjJbOyZQtIOFjiSMyPNXEKO4ibe0MWmcuIvHMLOBpF4knYb5GYJBG0GRzVFIlPCnwaIaVcPuidpNpvY08lUt0rF2uDvxtDuth6pLtKYwmHg5zfNUUjmeGuxamlwf5YTbo8D4OpVPE0o3+UeTx/wAVEi6VwhH84/4rSZNwrsy/dSoA/wBPqUxF0tCb7jRx+5WYj6SebmAcXE+SrY7ojrzLgJfdaVeTDT7Jmlp2ugZ3ZD8IAVTRNboro8N5ua9rpG2YaQZGd9ypv1Iqdo7Rji4Sbf6JW24pCjiyN78E3WKmikUmJHYwQxEdWLBcJ4KTQKNYDusQZo0A4ywtCdjU9kMSL2t3TmchauHJNz2idq6dQVydBUmFcApMFllypKTrOxvdaXHF3ZGV5UD9vGIZRS6rsazstO47VuHTTa3RKfV4IbJ2zR0jSzGdlv7x/wALbQDvI/yquLFjRHAu7OwXTE8Gzs4m1EyLEqgMa2CzYXXngLyVeasave0f7R9aIGnbY0n8N2arUcaOHL1E8u3CNJQI/ZDWAvcAATeRZiey1WMKA42uNuANv5r8gE+yhgWvLQBddMcNg5BONihncBO91pzvzXE35MxiG2gmXcGXmR4IIxSSdr+TRLkgs2imlmLo9JLrA+GdwdVOVVSTAftaeTp+SykXV8+7EdzARQ6FSGd2O4c5dF21HyTv4GoLAO80jkT4InUmHjLksy+JS/5tbg4go2aSpbdkQ5OHVGhdmFo0YjN3nnJCsMMyqFusMUd+ADyLfAy6JR1jhykYLm8//wAo0C28l4I34R1STSN+QCpWacg4OHB4+oTw05C2RC07wPoCloYV8SwiRJ4kdPBOUbSUWCA1hJYJ9h11s+YxsKrP2q0/6jDxJSm0kH3oZ/rl0IWZQY02uDQUfSEF4FpMTYx5aLdxsYeh3JceM49/sjL+4+SzjoM7mj+ksP8AuUui0l7Ze0Y97RdMOJb+E21RutXNLA+UdMcvZjlI0aHTLZu3mzxtKqKRol5Ngl4+Z5LX0SmUctLjELPkPZdwrHvcpJL6cx1kNrRP5gXHkPNYUpQ5NuMZGFiauG82KG4RIX8OI8cCf8Ld0jRTom0ncBdlYOZUOLq5ZbIDfb9h1XRDqX3ISwVujJQtaKS2+TxvaPEST7dcz78FvIkeato2hQe6C7fszP0VdSNXDeRl5roWXFLlGdWaPEmAa2wjfDI/q+yMa0QT7rxkqmLosbJnhdmoz9GOwVlHExf5XULv8i+OsUD58m+aafp2B8+Tf+SoHUAjei/Zz8JLXpY/Jl9Zn8IvHabgYRD+QfVJ/bkAf6bj/WB/tKpv2e7BH+znYI9LEJ9Znfj8i3i6zQh3IAG9z3O8GtUX/wCUxROpJk7DVEjmZqGNGv8AhKXD0Q87FrThRN9R1D+sNR9KxX95zjxJllcopJV3A1dcb+gVjRdVCbmkoefHHgi8c57yZlWwSdinULRsQkETC3FA1HcbT2RgLVoqDoNsK5oB+K/rsXNk61cIrDpmUWgdU2yDotYbtp5bBxWwgVgA1jQ1oFlUepKTQdGg2kjMS8ykaU05RKIP3sRs9jbydwYLTzXE5TyM6KjHkKBRaxsILsyOOClxILYba0WI1jRvHibOixOkdf48Xs0WAIbdj4jRP+llw5qki0GLHdWjvdFPzHsDg27xW44K94y8v2TaRv0g6Oa4iZfKysGvcDwO1BZZujwBsCCroh4/T+DGqRK/Uibmj1zRPokTYw8mrPNhUsXRDyLinDSKaPfPQLemPk3a8Fs9xBtET8pQJacTyP1CoHxKVea3/kQbTqU25vgUaF5ByRe1RhnZ9ERaNtTmZqpbrJShewI4mttIIkRLg0FP0/AtUSz/AGdDd/LyCbfoCFtA6KshaxxBfDc7+mX2Uka2HbAd65IWOXkG4Dj9XYG8c5JiJoCH7sR/inTra2VtHzHkFAj6eY4z9m0cnjwKemfkXsgfoF3uxDzam/2dSG91wzI+qDdLwgZ1R+aIPqlu05D2A/8Akd5LXt/1CpeQ/b01u08nTQ/atJHebPi1p+iDdNwvm/8AJ9k8zTkHB35x5I9rwNf7Dmj9LR4hqshNrbBKoTw7QmdwtVlEfSmy9pRoo23vJ4ytVYNMUfB+YKs6Nrq1gqiJFq7J1Xy4TtA3KclJ8RKxaXMg26wvuLIoli0GWbAoz9Pwnd5xnvaPo76Ke7X0ESL3FuBhtDeYBkeaDdc4BtMOE6XxQZ9a0lPQ+8DWpfaIDdIQT7zf7gfAp+G6A68jk4fWRVi/XOjOEn0ejn/tkfVMt0vQXWewA2yYXjh7p6SSeP4fMNQhkOBKzwB8CZoNocM2AAb3CqOQ29E67SNAnL2RBwMj4w5pdDhUZ0pw4hN/ZhECXIiYWHH7xWvgN/s2HdMOJ2NkScvqpELVeI60MqjEyHjYOqkQtEQHPDf3jQbJuEQGZOAdIDeVq6BRxDY1jP3gaAA5wulxMvAqUnXc0kn2MrB1Ke7YDvnJo5kdrkFNZqlDZY58zg0f5JWmfM9554C/zykjgQCe42Qxx57eqzqb2RrSlyU0LQbGjuBoxNvS4KfA0e3YJ+sNnFSqXFgwG148RrQNpMvvksZpX9JcOdWhwTEM++Zth/daWOcjLnGJsn0UNE3kADePHYszpTX6jQCWwz7R/wAMPtHm82NyKx1NpdJpNtIiOLf5bDUZ5lKo1HawSYxoV44ox5IPI3wP03WOl0iciIDD8M3RDxeVFoeimtM5EuN7nWuPO9T20d15IHIBEQARN/XyVVtstjDV8i2UfdmUuuBtagIbePrejAwHggBJiDHojS6rsB180E7AY/VCbyj/AFAb1N9mgWKVlaIX6g3DqjFAb8KlSRE8UAR/1Vo91KFGHBO1uST7QY+CBDfsQj/VggX8eqMPOxp8EUFif1RuHRIdRG4DJLLnYtHE/cJJd8+Q+yKFY07R7D7oyTbtFQ9rWdFII/Een1SQyXugcf8ACYiK/RED4Wckg6EgfBPgFNMSVhc0bgEmuMXHhZ4BO35DYhDV+Ef9Lqk/sKHg1vO1Tj+E8ylNY7Y0DP7J6n5FSK92h4cu86W0AFTNEsNH/hCs2cyyK1roZN1144iSdLXbSByH1RWbXk8D5JOVqhpVuXzdaIQb++gMgb4cMRZ8LLOYKvaNomDFAiMY2KHAEPMiLd8pDg1qw0mG8F3LzSaO0wogfBm0i8Emo7c5s+0OKi4JlVNnQ3UCEO9UINkmgDlXvPAEJsQGgShwmMHC3K89OKqdG61wzVbFY6HEPZrd6GbPinNs8DZbetGKK4ibnNY2+YIcZce6P7lCSktiyceSCzR8NvacATdbdlcecyrCFAe4WCq3E2ZC/OSzek9dqLRHENcY8UC5orO5uubykFl9Ja206lTFb9Xhn3YdryN7jdyW4YG95E55UuDd6Z03QqIJxogLtjQZuJ3NH1WRp/6RqRFm2iwzCZ8cS08mj6qgo9AYwzqlztrnGZPE2lSzEdgBmV0KEI8Ii5yZEdQDEdXjufGfi82Dg24KW0SFgA6pp0XF0skVcYk5rdtmNkSADtd4Iw4bXT5n6Jhgnc1SGNOACKCwy/AHLzTcJriZvttsukE4WHbZyCBYMeqaAdPJJ9pL3skgS2A5JwA4JgJrDF39yCXVO7qggB8xsEppJ2dUEFMoHEBxA5KPXb8ZPCf2QQQJiCQbmk8T/lLE/lHKaCCBBPiyveRw/wAJoyOwu4n7oIIAU0HY0Dn5ISdiOQ85okFmx0AwyL3GXIeCaLmTxPrFBBMTFiJg3qB9EPaH5RmUEEAGIbsTk0IiBtJPMoIIALsbBPl5lLD8G9fJEgmAv2h3dfNNTOJ6D6IIIAIxhcTPcZlRX0RpDg0OaHABwaaocAZyMjdNBBCEHBoYYJNYB624p4Mdtll90EE7CgexJ2nlYm3QWi/zQQQIW1g2N8E4IZwA5oIJ2AqUrz0QrN2klBBAB12/Ch7bcEEEDCMY4jJEYhxQQTATPeUEEExH/9k="/>
          <p:cNvSpPr>
            <a:spLocks noChangeAspect="1" noChangeArrowheads="1"/>
          </p:cNvSpPr>
          <p:nvPr/>
        </p:nvSpPr>
        <p:spPr bwMode="auto">
          <a:xfrm>
            <a:off x="77788" y="-779463"/>
            <a:ext cx="2409825" cy="1609726"/>
          </a:xfrm>
          <a:prstGeom prst="rect">
            <a:avLst/>
          </a:prstGeom>
          <a:noFill/>
          <a:ln w="9525">
            <a:noFill/>
            <a:miter lim="800000"/>
            <a:headEnd/>
            <a:tailEnd/>
          </a:ln>
        </p:spPr>
        <p:txBody>
          <a:bodyPr/>
          <a:lstStyle/>
          <a:p>
            <a:endParaRPr lang="en-US"/>
          </a:p>
        </p:txBody>
      </p:sp>
      <p:pic>
        <p:nvPicPr>
          <p:cNvPr id="37934" name="Imagem 52" descr="gioza - google.bmp"/>
          <p:cNvPicPr>
            <a:picLocks noChangeAspect="1"/>
          </p:cNvPicPr>
          <p:nvPr/>
        </p:nvPicPr>
        <p:blipFill>
          <a:blip r:embed="rId12" cstate="print"/>
          <a:srcRect/>
          <a:stretch>
            <a:fillRect/>
          </a:stretch>
        </p:blipFill>
        <p:spPr bwMode="auto">
          <a:xfrm>
            <a:off x="5393754" y="4121696"/>
            <a:ext cx="1438275" cy="957263"/>
          </a:xfrm>
          <a:prstGeom prst="rect">
            <a:avLst/>
          </a:prstGeom>
          <a:noFill/>
          <a:ln w="9525">
            <a:noFill/>
            <a:miter lim="800000"/>
            <a:headEnd/>
            <a:tailEnd/>
          </a:ln>
        </p:spPr>
      </p:pic>
      <p:pic>
        <p:nvPicPr>
          <p:cNvPr id="37935" name="Imagem 54" descr="sushi.jpg"/>
          <p:cNvPicPr>
            <a:picLocks noChangeAspect="1"/>
          </p:cNvPicPr>
          <p:nvPr/>
        </p:nvPicPr>
        <p:blipFill>
          <a:blip r:embed="rId13" cstate="print"/>
          <a:srcRect/>
          <a:stretch>
            <a:fillRect/>
          </a:stretch>
        </p:blipFill>
        <p:spPr bwMode="auto">
          <a:xfrm>
            <a:off x="7751192" y="3407321"/>
            <a:ext cx="1141412" cy="857250"/>
          </a:xfrm>
          <a:prstGeom prst="rect">
            <a:avLst/>
          </a:prstGeom>
          <a:noFill/>
          <a:ln w="9525">
            <a:noFill/>
            <a:miter lim="800000"/>
            <a:headEnd/>
            <a:tailEnd/>
          </a:ln>
        </p:spPr>
      </p:pic>
      <p:sp>
        <p:nvSpPr>
          <p:cNvPr id="58" name=" 3"/>
          <p:cNvSpPr/>
          <p:nvPr/>
        </p:nvSpPr>
        <p:spPr>
          <a:xfrm rot="1773561">
            <a:off x="838520" y="3535988"/>
            <a:ext cx="1033430" cy="441836"/>
          </a:xfrm>
          <a:prstGeom prst="swooshArrow">
            <a:avLst>
              <a:gd name="adj1" fmla="val 25000"/>
              <a:gd name="adj2" fmla="val 25000"/>
            </a:avLst>
          </a:prstGeom>
          <a:solidFill>
            <a:srgbClr val="FF0000"/>
          </a:solidFill>
          <a:ln>
            <a:noFill/>
          </a:ln>
          <a:effectLst>
            <a:outerShdw blurRad="50800" dist="38100" dir="2700000" algn="tl" rotWithShape="0">
              <a:prstClr val="black">
                <a:alpha val="40000"/>
              </a:prstClr>
            </a:outerShdw>
          </a:effectLst>
          <a:scene3d>
            <a:camera prst="orthographicFront"/>
            <a:lightRig rig="threePt" dir="t"/>
          </a:scene3d>
          <a:sp3d prstMaterial="dkEdge">
            <a:bevelB/>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9" name=" 3"/>
          <p:cNvSpPr/>
          <p:nvPr/>
        </p:nvSpPr>
        <p:spPr>
          <a:xfrm rot="10800000">
            <a:off x="4607942" y="1478496"/>
            <a:ext cx="3214710" cy="785817"/>
          </a:xfrm>
          <a:prstGeom prst="swooshArrow">
            <a:avLst>
              <a:gd name="adj1" fmla="val 25000"/>
              <a:gd name="adj2" fmla="val 25000"/>
            </a:avLst>
          </a:prstGeom>
          <a:solidFill>
            <a:srgbClr val="FF0000"/>
          </a:solidFill>
          <a:ln>
            <a:noFill/>
          </a:ln>
          <a:effectLst>
            <a:outerShdw blurRad="50800" dist="38100" dir="2700000" algn="tl" rotWithShape="0">
              <a:prstClr val="black">
                <a:alpha val="40000"/>
              </a:prstClr>
            </a:outerShdw>
          </a:effectLst>
          <a:scene3d>
            <a:camera prst="orthographicFront"/>
            <a:lightRig rig="threePt" dir="t"/>
          </a:scene3d>
          <a:sp3d prstMaterial="dkEdge">
            <a:bevelB/>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0" name=" 3"/>
          <p:cNvSpPr/>
          <p:nvPr/>
        </p:nvSpPr>
        <p:spPr>
          <a:xfrm rot="20199696">
            <a:off x="5656580" y="3025660"/>
            <a:ext cx="816117" cy="492010"/>
          </a:xfrm>
          <a:prstGeom prst="swooshArrow">
            <a:avLst>
              <a:gd name="adj1" fmla="val 25000"/>
              <a:gd name="adj2" fmla="val 25000"/>
            </a:avLst>
          </a:prstGeom>
          <a:solidFill>
            <a:srgbClr val="FF0000"/>
          </a:solidFill>
          <a:ln>
            <a:noFill/>
          </a:ln>
          <a:effectLst>
            <a:outerShdw blurRad="50800" dist="38100" dir="2700000" algn="tl" rotWithShape="0">
              <a:prstClr val="black">
                <a:alpha val="40000"/>
              </a:prstClr>
            </a:outerShdw>
          </a:effectLst>
          <a:scene3d>
            <a:camera prst="orthographicFront"/>
            <a:lightRig rig="threePt" dir="t"/>
          </a:scene3d>
          <a:sp3d prstMaterial="dkEdge">
            <a:bevelB/>
          </a:sp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xmlns="" val="3374055824"/>
              </p:ext>
            </p:extLst>
          </p:nvPr>
        </p:nvGraphicFramePr>
        <p:xfrm>
          <a:off x="467544" y="1556792"/>
          <a:ext cx="8208912" cy="4714875"/>
        </p:xfrm>
        <a:graphic>
          <a:graphicData uri="http://schemas.openxmlformats.org/drawingml/2006/table">
            <a:tbl>
              <a:tblPr>
                <a:effectLst>
                  <a:outerShdw blurRad="50800" dist="38100" dir="2700000" algn="tl" rotWithShape="0">
                    <a:prstClr val="black">
                      <a:alpha val="40000"/>
                    </a:prstClr>
                  </a:outerShdw>
                </a:effectLst>
                <a:tableStyleId>{284E427A-3D55-4303-BF80-6455036E1DE7}</a:tableStyleId>
              </a:tblPr>
              <a:tblGrid>
                <a:gridCol w="1824202"/>
                <a:gridCol w="2784310"/>
                <a:gridCol w="3600400"/>
              </a:tblGrid>
              <a:tr h="295275">
                <a:tc>
                  <a:txBody>
                    <a:bodyPr/>
                    <a:lstStyle/>
                    <a:p>
                      <a:pPr algn="ctr" rtl="0" fontAlgn="b"/>
                      <a:r>
                        <a:rPr lang="es-ES" sz="2400" u="none" strike="noStrike" noProof="0" dirty="0" smtClean="0">
                          <a:solidFill>
                            <a:schemeClr val="bg1"/>
                          </a:solidFill>
                          <a:effectLst/>
                        </a:rPr>
                        <a:t>País </a:t>
                      </a:r>
                      <a:endParaRPr lang="es-ES" sz="2400" b="1" i="0" u="none" strike="noStrike" noProof="0" dirty="0">
                        <a:solidFill>
                          <a:schemeClr val="bg1"/>
                        </a:solidFill>
                        <a:effectLst/>
                        <a:latin typeface="Calibri"/>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solidFill>
                  </a:tcPr>
                </a:tc>
                <a:tc>
                  <a:txBody>
                    <a:bodyPr/>
                    <a:lstStyle/>
                    <a:p>
                      <a:pPr algn="ctr" rtl="0" fontAlgn="b"/>
                      <a:r>
                        <a:rPr lang="es-ES" sz="2400" u="none" strike="noStrike" noProof="0" dirty="0" smtClean="0">
                          <a:solidFill>
                            <a:schemeClr val="bg1"/>
                          </a:solidFill>
                          <a:effectLst/>
                        </a:rPr>
                        <a:t>Consumo </a:t>
                      </a:r>
                      <a:r>
                        <a:rPr lang="es-ES" sz="2400" i="1" u="none" strike="noStrike" noProof="0" dirty="0" smtClean="0">
                          <a:solidFill>
                            <a:schemeClr val="bg1"/>
                          </a:solidFill>
                          <a:effectLst/>
                        </a:rPr>
                        <a:t>per </a:t>
                      </a:r>
                      <a:r>
                        <a:rPr lang="es-ES" sz="2400" i="1" u="none" strike="noStrike" noProof="0" dirty="0" err="1" smtClean="0">
                          <a:solidFill>
                            <a:schemeClr val="bg1"/>
                          </a:solidFill>
                          <a:effectLst/>
                        </a:rPr>
                        <a:t>capita</a:t>
                      </a:r>
                      <a:r>
                        <a:rPr lang="es-ES" sz="2400" i="1" u="none" strike="noStrike" noProof="0" dirty="0" smtClean="0">
                          <a:solidFill>
                            <a:schemeClr val="bg1"/>
                          </a:solidFill>
                          <a:effectLst/>
                        </a:rPr>
                        <a:t> </a:t>
                      </a:r>
                    </a:p>
                    <a:p>
                      <a:pPr algn="ctr" rtl="0" fontAlgn="b"/>
                      <a:r>
                        <a:rPr lang="es-ES" sz="2400" u="none" strike="noStrike" noProof="0" dirty="0" smtClean="0">
                          <a:solidFill>
                            <a:schemeClr val="bg1"/>
                          </a:solidFill>
                          <a:effectLst/>
                        </a:rPr>
                        <a:t>g/ano</a:t>
                      </a:r>
                      <a:endParaRPr lang="es-ES" sz="2400" b="1" i="0" u="none" strike="noStrike" noProof="0" dirty="0">
                        <a:solidFill>
                          <a:schemeClr val="bg1"/>
                        </a:solidFill>
                        <a:effectLst/>
                        <a:latin typeface="Calibri"/>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2400" u="none" strike="noStrike" noProof="0" dirty="0" smtClean="0">
                          <a:solidFill>
                            <a:schemeClr val="bg1"/>
                          </a:solidFill>
                          <a:effectLst/>
                        </a:rPr>
                        <a:t>Consumo </a:t>
                      </a:r>
                      <a:r>
                        <a:rPr lang="es-ES" sz="2400" i="1" u="none" strike="noStrike" noProof="0" dirty="0" smtClean="0">
                          <a:solidFill>
                            <a:schemeClr val="bg1"/>
                          </a:solidFill>
                          <a:effectLst/>
                        </a:rPr>
                        <a:t>per </a:t>
                      </a:r>
                      <a:r>
                        <a:rPr lang="es-ES" sz="2400" i="1" u="none" strike="noStrike" noProof="0" dirty="0" err="1" smtClean="0">
                          <a:solidFill>
                            <a:schemeClr val="bg1"/>
                          </a:solidFill>
                          <a:effectLst/>
                        </a:rPr>
                        <a:t>capita</a:t>
                      </a:r>
                      <a:r>
                        <a:rPr lang="es-ES" sz="2400" i="1" u="none" strike="noStrike" noProof="0" dirty="0" smtClean="0">
                          <a:solidFill>
                            <a:schemeClr val="bg1"/>
                          </a:solidFill>
                          <a:effectLst/>
                        </a:rPr>
                        <a:t> </a:t>
                      </a:r>
                    </a:p>
                    <a:p>
                      <a:pPr algn="ctr" rtl="0" fontAlgn="b"/>
                      <a:r>
                        <a:rPr lang="es-ES" sz="2400" u="none" strike="noStrike" noProof="0" dirty="0" smtClean="0">
                          <a:solidFill>
                            <a:schemeClr val="bg1"/>
                          </a:solidFill>
                          <a:effectLst/>
                        </a:rPr>
                        <a:t>g/día</a:t>
                      </a:r>
                      <a:endParaRPr lang="es-ES" sz="2400" b="1" i="0" u="none" strike="noStrike" noProof="0" dirty="0">
                        <a:solidFill>
                          <a:schemeClr val="bg1"/>
                        </a:solidFill>
                        <a:effectLst/>
                        <a:latin typeface="Calibri"/>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solidFill>
                  </a:tcPr>
                </a:tc>
              </a:tr>
              <a:tr h="238125">
                <a:tc>
                  <a:txBody>
                    <a:bodyPr/>
                    <a:lstStyle/>
                    <a:p>
                      <a:pPr algn="ctr" rtl="0" fontAlgn="b"/>
                      <a:r>
                        <a:rPr lang="es-ES" sz="1800" u="none" strike="noStrike" noProof="0" smtClean="0">
                          <a:effectLst/>
                        </a:rPr>
                        <a:t>Taiwan </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r>
                        <a:rPr lang="es-ES" sz="1800" u="none" strike="noStrike" noProof="0" smtClean="0">
                          <a:effectLst/>
                        </a:rPr>
                        <a:t>1.674</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r>
                        <a:rPr lang="es-ES" sz="1800" u="none" strike="noStrike" noProof="0" smtClean="0">
                          <a:effectLst/>
                        </a:rPr>
                        <a:t>4,59</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r>
              <a:tr h="238125">
                <a:tc>
                  <a:txBody>
                    <a:bodyPr/>
                    <a:lstStyle/>
                    <a:p>
                      <a:pPr algn="ctr" rtl="0" fontAlgn="b"/>
                      <a:r>
                        <a:rPr lang="es-ES" sz="1800" u="none" strike="noStrike" noProof="0" smtClean="0">
                          <a:effectLst/>
                        </a:rPr>
                        <a:t>Tailandia </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s-ES" sz="1800" u="none" strike="noStrike" noProof="0" smtClean="0">
                          <a:effectLst/>
                        </a:rPr>
                        <a:t>1.588</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s-ES" sz="1800" u="none" strike="noStrike" noProof="0" smtClean="0">
                          <a:effectLst/>
                        </a:rPr>
                        <a:t>4,35</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lumMod val="20000"/>
                        <a:lumOff val="80000"/>
                      </a:schemeClr>
                    </a:solidFill>
                  </a:tcPr>
                </a:tc>
              </a:tr>
              <a:tr h="238125">
                <a:tc>
                  <a:txBody>
                    <a:bodyPr/>
                    <a:lstStyle/>
                    <a:p>
                      <a:pPr algn="ctr" rtl="0" fontAlgn="b"/>
                      <a:r>
                        <a:rPr lang="es-ES" sz="1800" u="none" strike="noStrike" noProof="0" smtClean="0">
                          <a:effectLst/>
                        </a:rPr>
                        <a:t>Vietnam</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r>
                        <a:rPr lang="es-ES" sz="1800" u="none" strike="noStrike" noProof="0" smtClean="0">
                          <a:effectLst/>
                        </a:rPr>
                        <a:t>1.507</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r>
                        <a:rPr lang="es-ES" sz="1800" u="none" strike="noStrike" noProof="0" smtClean="0">
                          <a:effectLst/>
                        </a:rPr>
                        <a:t>4,13</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r>
              <a:tr h="238125">
                <a:tc>
                  <a:txBody>
                    <a:bodyPr/>
                    <a:lstStyle/>
                    <a:p>
                      <a:pPr algn="ctr" rtl="0" fontAlgn="b"/>
                      <a:r>
                        <a:rPr lang="es-ES" sz="1800" u="none" strike="noStrike" noProof="0" smtClean="0">
                          <a:effectLst/>
                        </a:rPr>
                        <a:t>Japón</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s-ES" sz="1800" u="none" strike="noStrike" noProof="0" smtClean="0">
                          <a:effectLst/>
                        </a:rPr>
                        <a:t>827</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s-ES" sz="1800" u="none" strike="noStrike" noProof="0" smtClean="0">
                          <a:effectLst/>
                        </a:rPr>
                        <a:t>2,27</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lumMod val="20000"/>
                        <a:lumOff val="80000"/>
                      </a:schemeClr>
                    </a:solidFill>
                  </a:tcPr>
                </a:tc>
              </a:tr>
              <a:tr h="238125">
                <a:tc>
                  <a:txBody>
                    <a:bodyPr/>
                    <a:lstStyle/>
                    <a:p>
                      <a:pPr algn="ctr" rtl="0" fontAlgn="b"/>
                      <a:r>
                        <a:rPr lang="es-ES" sz="1800" u="none" strike="noStrike" noProof="0" smtClean="0">
                          <a:effectLst/>
                        </a:rPr>
                        <a:t>China </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r>
                        <a:rPr lang="es-ES" sz="1800" u="none" strike="noStrike" noProof="0" smtClean="0">
                          <a:effectLst/>
                        </a:rPr>
                        <a:t>686</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r>
                        <a:rPr lang="es-ES" sz="1800" u="none" strike="noStrike" noProof="0" smtClean="0">
                          <a:effectLst/>
                        </a:rPr>
                        <a:t>1,88</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r>
              <a:tr h="238125">
                <a:tc>
                  <a:txBody>
                    <a:bodyPr/>
                    <a:lstStyle/>
                    <a:p>
                      <a:pPr algn="ctr" rtl="0" fontAlgn="b"/>
                      <a:r>
                        <a:rPr lang="es-ES" sz="1800" u="none" strike="noStrike" noProof="0" smtClean="0">
                          <a:effectLst/>
                        </a:rPr>
                        <a:t>Nigeria </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ES" sz="1800" u="none" strike="noStrike" noProof="0" smtClean="0">
                          <a:effectLst/>
                        </a:rPr>
                        <a:t>510</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ES" sz="1800" u="none" strike="noStrike" noProof="0" smtClean="0">
                          <a:effectLst/>
                        </a:rPr>
                        <a:t>1,40</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r>
              <a:tr h="238125">
                <a:tc>
                  <a:txBody>
                    <a:bodyPr/>
                    <a:lstStyle/>
                    <a:p>
                      <a:pPr algn="ctr" rtl="0" fontAlgn="b"/>
                      <a:r>
                        <a:rPr lang="es-ES" sz="1800" u="none" strike="noStrike" noProof="0" smtClean="0">
                          <a:effectLst/>
                        </a:rPr>
                        <a:t>Perú</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r>
                        <a:rPr lang="es-ES" sz="1800" u="none" strike="noStrike" noProof="0" smtClean="0">
                          <a:effectLst/>
                        </a:rPr>
                        <a:t>378</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r>
                        <a:rPr lang="es-ES" sz="1800" u="none" strike="noStrike" noProof="0" smtClean="0">
                          <a:effectLst/>
                        </a:rPr>
                        <a:t>1,04</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r>
              <a:tr h="238125">
                <a:tc>
                  <a:txBody>
                    <a:bodyPr/>
                    <a:lstStyle/>
                    <a:p>
                      <a:pPr algn="ctr" rtl="0" fontAlgn="b"/>
                      <a:r>
                        <a:rPr lang="es-ES" sz="1800" u="none" strike="noStrike" noProof="0" smtClean="0">
                          <a:effectLst/>
                        </a:rPr>
                        <a:t>Rep. Dominicana </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ES" sz="1800" u="none" strike="noStrike" noProof="0" smtClean="0">
                          <a:effectLst/>
                        </a:rPr>
                        <a:t>332</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ES" sz="1800" u="none" strike="noStrike" noProof="0" smtClean="0">
                          <a:effectLst/>
                        </a:rPr>
                        <a:t>0,91</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r>
              <a:tr h="238125">
                <a:tc>
                  <a:txBody>
                    <a:bodyPr/>
                    <a:lstStyle/>
                    <a:p>
                      <a:pPr algn="ctr" rtl="0" fontAlgn="b"/>
                      <a:r>
                        <a:rPr lang="es-ES" sz="1800" u="none" strike="noStrike" noProof="0" smtClean="0">
                          <a:effectLst/>
                        </a:rPr>
                        <a:t>Guatemala </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r>
                        <a:rPr lang="es-ES" sz="1800" u="none" strike="noStrike" noProof="0" smtClean="0">
                          <a:effectLst/>
                        </a:rPr>
                        <a:t>277</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r>
                        <a:rPr lang="es-ES" sz="1800" u="none" strike="noStrike" noProof="0" smtClean="0">
                          <a:effectLst/>
                        </a:rPr>
                        <a:t>0,76</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r>
              <a:tr h="238125">
                <a:tc>
                  <a:txBody>
                    <a:bodyPr/>
                    <a:lstStyle/>
                    <a:p>
                      <a:pPr algn="ctr" rtl="0" fontAlgn="b"/>
                      <a:r>
                        <a:rPr lang="es-ES" sz="1800" u="none" strike="noStrike" noProof="0" smtClean="0">
                          <a:effectLst/>
                        </a:rPr>
                        <a:t>Alemania </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ES" sz="1800" u="none" strike="noStrike" noProof="0" smtClean="0">
                          <a:effectLst/>
                        </a:rPr>
                        <a:t>258</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ES" sz="1800" u="none" strike="noStrike" noProof="0" smtClean="0">
                          <a:effectLst/>
                        </a:rPr>
                        <a:t>0,71</a:t>
                      </a:r>
                      <a:endParaRPr lang="es-ES" sz="1800" b="0" i="0" u="none" strike="noStrike" noProof="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r>
              <a:tr h="238125">
                <a:tc>
                  <a:txBody>
                    <a:bodyPr/>
                    <a:lstStyle/>
                    <a:p>
                      <a:pPr algn="ctr" rtl="0" fontAlgn="b"/>
                      <a:r>
                        <a:rPr lang="es-ES" sz="1800" u="none" strike="noStrike" noProof="0" dirty="0" smtClean="0">
                          <a:effectLst/>
                        </a:rPr>
                        <a:t>EUA</a:t>
                      </a:r>
                      <a:endParaRPr lang="es-ES" sz="1800" b="0" i="0" u="none" strike="noStrike" noProof="0" dirty="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r>
                        <a:rPr lang="es-ES" sz="1800" u="none" strike="noStrike" noProof="0" dirty="0" smtClean="0">
                          <a:effectLst/>
                        </a:rPr>
                        <a:t>248</a:t>
                      </a:r>
                      <a:endParaRPr lang="es-ES" sz="1800" b="0" i="0" u="none" strike="noStrike" noProof="0" dirty="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fontAlgn="b"/>
                      <a:r>
                        <a:rPr lang="es-ES" sz="1800" u="none" strike="noStrike" noProof="0" dirty="0" smtClean="0">
                          <a:effectLst/>
                        </a:rPr>
                        <a:t>0,68</a:t>
                      </a:r>
                      <a:endParaRPr lang="es-ES" sz="1800" b="0" i="0" u="none" strike="noStrike" noProof="0" dirty="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r>
              <a:tr h="238125">
                <a:tc>
                  <a:txBody>
                    <a:bodyPr/>
                    <a:lstStyle/>
                    <a:p>
                      <a:pPr marL="0" algn="ctr" defTabSz="914400" rtl="0" eaLnBrk="1" fontAlgn="b" latinLnBrk="0" hangingPunct="1"/>
                      <a:r>
                        <a:rPr lang="pt-BR" sz="1800" u="none" strike="noStrike" kern="1200" noProof="0" dirty="0" smtClean="0">
                          <a:solidFill>
                            <a:schemeClr val="dk1"/>
                          </a:solidFill>
                          <a:effectLst/>
                          <a:latin typeface="+mn-lt"/>
                          <a:ea typeface="+mn-ea"/>
                          <a:cs typeface="+mn-cs"/>
                        </a:rPr>
                        <a:t>Costa Rica</a:t>
                      </a:r>
                      <a:endParaRPr lang="es-ES" sz="1800" u="none" strike="noStrike" kern="1200" noProof="0" dirty="0">
                        <a:solidFill>
                          <a:schemeClr val="dk1"/>
                        </a:solidFill>
                        <a:effectLst/>
                        <a:latin typeface="+mn-lt"/>
                        <a:ea typeface="+mn-ea"/>
                        <a:cs typeface="+mn-cs"/>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pt-BR" sz="1800" u="none" strike="noStrike" kern="1200" noProof="0" dirty="0" smtClean="0">
                          <a:solidFill>
                            <a:schemeClr val="dk1"/>
                          </a:solidFill>
                          <a:effectLst/>
                          <a:latin typeface="+mn-lt"/>
                          <a:ea typeface="+mn-ea"/>
                          <a:cs typeface="+mn-cs"/>
                        </a:rPr>
                        <a:t>190</a:t>
                      </a:r>
                      <a:endParaRPr lang="es-ES" sz="1800" u="none" strike="noStrike" kern="1200" noProof="0" dirty="0">
                        <a:solidFill>
                          <a:schemeClr val="dk1"/>
                        </a:solidFill>
                        <a:effectLst/>
                        <a:latin typeface="+mn-lt"/>
                        <a:ea typeface="+mn-ea"/>
                        <a:cs typeface="+mn-cs"/>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pt-BR" sz="1800" u="none" strike="noStrike" kern="1200" noProof="0" dirty="0" smtClean="0">
                          <a:solidFill>
                            <a:schemeClr val="dk1"/>
                          </a:solidFill>
                          <a:effectLst/>
                          <a:latin typeface="+mn-lt"/>
                          <a:ea typeface="+mn-ea"/>
                          <a:cs typeface="+mn-cs"/>
                        </a:rPr>
                        <a:t>0,52</a:t>
                      </a:r>
                      <a:endParaRPr lang="es-ES" sz="1800" u="none" strike="noStrike" kern="1200" noProof="0" dirty="0">
                        <a:solidFill>
                          <a:schemeClr val="dk1"/>
                        </a:solidFill>
                        <a:effectLst/>
                        <a:latin typeface="+mn-lt"/>
                        <a:ea typeface="+mn-ea"/>
                        <a:cs typeface="+mn-cs"/>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r>
              <a:tr h="238125">
                <a:tc>
                  <a:txBody>
                    <a:bodyPr/>
                    <a:lstStyle/>
                    <a:p>
                      <a:pPr marL="0" algn="ctr" defTabSz="914400" rtl="0" eaLnBrk="1" fontAlgn="b" latinLnBrk="0" hangingPunct="1"/>
                      <a:r>
                        <a:rPr lang="es-ES" sz="1800" u="none" strike="noStrike" kern="1200" noProof="0" dirty="0" smtClean="0">
                          <a:solidFill>
                            <a:schemeClr val="dk1"/>
                          </a:solidFill>
                          <a:effectLst/>
                          <a:latin typeface="+mn-lt"/>
                          <a:ea typeface="+mn-ea"/>
                          <a:cs typeface="+mn-cs"/>
                        </a:rPr>
                        <a:t>Brasil </a:t>
                      </a:r>
                      <a:endParaRPr lang="es-ES" sz="1800" u="none" strike="noStrike" kern="1200" noProof="0" dirty="0">
                        <a:solidFill>
                          <a:schemeClr val="dk1"/>
                        </a:solidFill>
                        <a:effectLst/>
                        <a:latin typeface="+mn-lt"/>
                        <a:ea typeface="+mn-ea"/>
                        <a:cs typeface="+mn-cs"/>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s-ES" sz="1800" u="none" strike="noStrike" kern="1200" noProof="0" dirty="0" smtClean="0">
                          <a:solidFill>
                            <a:schemeClr val="dk1"/>
                          </a:solidFill>
                          <a:effectLst/>
                          <a:latin typeface="+mn-lt"/>
                          <a:ea typeface="+mn-ea"/>
                          <a:cs typeface="+mn-cs"/>
                        </a:rPr>
                        <a:t>147</a:t>
                      </a:r>
                      <a:endParaRPr lang="es-ES" sz="1800" u="none" strike="noStrike" kern="1200" noProof="0" dirty="0">
                        <a:solidFill>
                          <a:schemeClr val="dk1"/>
                        </a:solidFill>
                        <a:effectLst/>
                        <a:latin typeface="+mn-lt"/>
                        <a:ea typeface="+mn-ea"/>
                        <a:cs typeface="+mn-cs"/>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s-ES" sz="1800" u="none" strike="noStrike" kern="1200" noProof="0" dirty="0" smtClean="0">
                          <a:solidFill>
                            <a:schemeClr val="dk1"/>
                          </a:solidFill>
                          <a:effectLst/>
                          <a:latin typeface="+mn-lt"/>
                          <a:ea typeface="+mn-ea"/>
                          <a:cs typeface="+mn-cs"/>
                        </a:rPr>
                        <a:t>0,40</a:t>
                      </a:r>
                      <a:endParaRPr lang="es-ES" sz="1800" u="none" strike="noStrike" kern="1200" noProof="0" dirty="0">
                        <a:solidFill>
                          <a:schemeClr val="dk1"/>
                        </a:solidFill>
                        <a:effectLst/>
                        <a:latin typeface="+mn-lt"/>
                        <a:ea typeface="+mn-ea"/>
                        <a:cs typeface="+mn-cs"/>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FFFF"/>
                    </a:solidFill>
                  </a:tcPr>
                </a:tc>
              </a:tr>
              <a:tr h="238125">
                <a:tc>
                  <a:txBody>
                    <a:bodyPr/>
                    <a:lstStyle/>
                    <a:p>
                      <a:pPr algn="ctr" rtl="0" fontAlgn="b"/>
                      <a:r>
                        <a:rPr lang="es-ES" sz="1800" u="none" strike="noStrike" noProof="0" dirty="0" err="1" smtClean="0">
                          <a:effectLst/>
                        </a:rPr>
                        <a:t>Colômbia</a:t>
                      </a:r>
                      <a:endParaRPr lang="es-ES" sz="1800" b="0" i="0" u="none" strike="noStrike" noProof="0" dirty="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ES" sz="1800" u="none" strike="noStrike" noProof="0" dirty="0" smtClean="0">
                          <a:effectLst/>
                        </a:rPr>
                        <a:t>80</a:t>
                      </a:r>
                      <a:endParaRPr lang="es-ES" sz="1800" b="0" i="0" u="none" strike="noStrike" noProof="0" dirty="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s-ES" sz="1800" u="none" strike="noStrike" noProof="0" dirty="0" smtClean="0">
                          <a:effectLst/>
                        </a:rPr>
                        <a:t>0,22</a:t>
                      </a:r>
                      <a:endParaRPr lang="es-ES" sz="1800" b="0" i="0" u="none" strike="noStrike" noProof="0" dirty="0">
                        <a:solidFill>
                          <a:srgbClr val="000000"/>
                        </a:solidFill>
                        <a:effectLst/>
                        <a:latin typeface="Calibri"/>
                      </a:endParaRPr>
                    </a:p>
                  </a:txBody>
                  <a:tcPr marL="9525" marR="9525" marT="9525"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7" name="6 CuadroTexto"/>
          <p:cNvSpPr txBox="1"/>
          <p:nvPr/>
        </p:nvSpPr>
        <p:spPr>
          <a:xfrm>
            <a:off x="8387661" y="0"/>
            <a:ext cx="761747" cy="369332"/>
          </a:xfrm>
          <a:prstGeom prst="rect">
            <a:avLst/>
          </a:prstGeom>
          <a:noFill/>
        </p:spPr>
        <p:txBody>
          <a:bodyPr wrap="none" rtlCol="0">
            <a:spAutoFit/>
          </a:bodyPr>
          <a:lstStyle/>
          <a:p>
            <a:r>
              <a:rPr lang="en-US" dirty="0" smtClean="0">
                <a:solidFill>
                  <a:schemeClr val="bg1"/>
                </a:solidFill>
              </a:rPr>
              <a:t>25/40</a:t>
            </a:r>
            <a:endParaRPr lang="en-US" dirty="0">
              <a:solidFill>
                <a:schemeClr val="bg1"/>
              </a:solidFill>
            </a:endParaRPr>
          </a:p>
        </p:txBody>
      </p:sp>
      <p:sp>
        <p:nvSpPr>
          <p:cNvPr id="2" name="Título 1"/>
          <p:cNvSpPr>
            <a:spLocks noGrp="1"/>
          </p:cNvSpPr>
          <p:nvPr>
            <p:ph type="title"/>
          </p:nvPr>
        </p:nvSpPr>
        <p:spPr/>
        <p:txBody>
          <a:bodyPr/>
          <a:lstStyle/>
          <a:p>
            <a:pPr lvl="0"/>
            <a:r>
              <a:rPr lang="pt-BR" b="1" kern="0" dirty="0"/>
              <a:t>Consumo per capita – MSG (2013) </a:t>
            </a:r>
            <a:endParaRPr lang="es-ES" dirty="0"/>
          </a:p>
        </p:txBody>
      </p:sp>
    </p:spTree>
    <p:extLst>
      <p:ext uri="{BB962C8B-B14F-4D97-AF65-F5344CB8AC3E}">
        <p14:creationId xmlns:p14="http://schemas.microsoft.com/office/powerpoint/2010/main" xmlns="" val="25621526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ítulo 1"/>
          <p:cNvSpPr>
            <a:spLocks noGrp="1"/>
          </p:cNvSpPr>
          <p:nvPr>
            <p:ph type="title"/>
          </p:nvPr>
        </p:nvSpPr>
        <p:spPr>
          <a:xfrm>
            <a:off x="57802" y="44624"/>
            <a:ext cx="3515706" cy="584775"/>
          </a:xfrm>
          <a:noFill/>
          <a:ln w="9525">
            <a:noFill/>
            <a:miter lim="800000"/>
            <a:headEnd/>
            <a:tailEnd/>
          </a:ln>
        </p:spPr>
        <p:txBody>
          <a:bodyPr vert="horz" wrap="none" lIns="91440" tIns="45720" rIns="91440" bIns="45720" numCol="1" anchor="ctr" anchorCtr="0" compatLnSpc="1">
            <a:prstTxWarp prst="textNoShape">
              <a:avLst/>
            </a:prstTxWarp>
            <a:spAutoFit/>
          </a:bodyPr>
          <a:lstStyle/>
          <a:p>
            <a:r>
              <a:rPr kumimoji="1" lang="es-ES" altLang="ja-JP" sz="3200" b="1" kern="1200" dirty="0" smtClean="0">
                <a:latin typeface="+mn-lt"/>
                <a:ea typeface="HGP創英角ﾎﾟｯﾌﾟ体" pitchFamily="50" charset="-128"/>
                <a:cs typeface="Times New Roman" pitchFamily="18" charset="0"/>
              </a:rPr>
              <a:t>Umami – Seguridad</a:t>
            </a:r>
          </a:p>
        </p:txBody>
      </p:sp>
      <p:sp>
        <p:nvSpPr>
          <p:cNvPr id="4" name="Rectangle 2"/>
          <p:cNvSpPr txBox="1">
            <a:spLocks noChangeArrowheads="1"/>
          </p:cNvSpPr>
          <p:nvPr/>
        </p:nvSpPr>
        <p:spPr bwMode="auto">
          <a:xfrm>
            <a:off x="179512" y="1412652"/>
            <a:ext cx="8787632" cy="4392612"/>
          </a:xfrm>
          <a:prstGeom prst="rect">
            <a:avLst/>
          </a:prstGeom>
          <a:solidFill>
            <a:schemeClr val="bg1">
              <a:alpha val="41176"/>
            </a:schemeClr>
          </a:solidFill>
          <a:ln w="9525">
            <a:noFill/>
            <a:miter lim="800000"/>
            <a:headEnd/>
            <a:tailEnd/>
          </a:ln>
        </p:spPr>
        <p:txBody>
          <a:bodyPr/>
          <a:lstStyle/>
          <a:p>
            <a:pPr marL="342900" indent="-342900" eaLnBrk="0" hangingPunct="0">
              <a:lnSpc>
                <a:spcPct val="80000"/>
              </a:lnSpc>
              <a:spcBef>
                <a:spcPct val="20000"/>
              </a:spcBef>
              <a:defRPr/>
            </a:pPr>
            <a:r>
              <a:rPr lang="pt-BR" sz="2700" kern="0" dirty="0">
                <a:latin typeface="+mn-lt"/>
                <a:cs typeface="+mn-cs"/>
              </a:rPr>
              <a:t>	</a:t>
            </a:r>
            <a:r>
              <a:rPr lang="es-ES" sz="2700" kern="0" dirty="0" smtClean="0">
                <a:latin typeface="+mn-lt"/>
                <a:cs typeface="+mn-cs"/>
              </a:rPr>
              <a:t>Las sustancias Umami, las evaluaron y fueron reconocidas como seguras por los principales organismos reguladores en el mercado mundial de alimentos</a:t>
            </a:r>
            <a:r>
              <a:rPr lang="es-ES" sz="2600" kern="0" dirty="0" smtClean="0">
                <a:solidFill>
                  <a:srgbClr val="000000"/>
                </a:solidFill>
                <a:latin typeface="+mn-lt"/>
              </a:rPr>
              <a:t>:</a:t>
            </a:r>
            <a:r>
              <a:rPr lang="es-ES" sz="2600" kern="0" dirty="0" smtClean="0">
                <a:latin typeface="+mn-lt"/>
                <a:cs typeface="+mn-cs"/>
              </a:rPr>
              <a:t> </a:t>
            </a:r>
          </a:p>
          <a:p>
            <a:pPr marL="342900" indent="-342900" eaLnBrk="0" hangingPunct="0">
              <a:lnSpc>
                <a:spcPct val="80000"/>
              </a:lnSpc>
              <a:spcBef>
                <a:spcPct val="20000"/>
              </a:spcBef>
              <a:defRPr/>
            </a:pPr>
            <a:endParaRPr lang="es-ES" sz="1700" kern="0" dirty="0" smtClean="0">
              <a:latin typeface="+mn-lt"/>
              <a:cs typeface="+mn-cs"/>
            </a:endParaRPr>
          </a:p>
          <a:p>
            <a:pPr marL="742950" lvl="1" indent="-285750" eaLnBrk="0" hangingPunct="0">
              <a:lnSpc>
                <a:spcPct val="80000"/>
              </a:lnSpc>
              <a:spcBef>
                <a:spcPct val="20000"/>
              </a:spcBef>
              <a:buClr>
                <a:schemeClr val="tx1"/>
              </a:buClr>
              <a:buFont typeface="Wingdings" pitchFamily="2" charset="2"/>
              <a:buChar char="§"/>
              <a:defRPr/>
            </a:pPr>
            <a:r>
              <a:rPr lang="es-ES" sz="2200" kern="0" dirty="0" smtClean="0">
                <a:latin typeface="+mn-lt"/>
                <a:cs typeface="+mn-cs"/>
              </a:rPr>
              <a:t>FDA ....................... </a:t>
            </a:r>
            <a:r>
              <a:rPr lang="es-ES" sz="2200" b="1" kern="0" dirty="0" smtClean="0">
                <a:latin typeface="+mn-lt"/>
                <a:sym typeface="Wingdings 3" pitchFamily="18" charset="2"/>
              </a:rPr>
              <a:t>GRAS</a:t>
            </a:r>
            <a:r>
              <a:rPr lang="es-ES" sz="2200" kern="0" dirty="0" smtClean="0">
                <a:latin typeface="+mn-lt"/>
                <a:sym typeface="Wingdings 3" pitchFamily="18" charset="2"/>
              </a:rPr>
              <a:t> = Reconocidos como Seguros </a:t>
            </a:r>
            <a:br>
              <a:rPr lang="es-ES" sz="2200" kern="0" dirty="0" smtClean="0">
                <a:latin typeface="+mn-lt"/>
                <a:sym typeface="Wingdings 3" pitchFamily="18" charset="2"/>
              </a:rPr>
            </a:br>
            <a:r>
              <a:rPr lang="es-ES" sz="2200" kern="0" dirty="0" smtClean="0">
                <a:latin typeface="+mn-lt"/>
                <a:sym typeface="Wingdings 3" pitchFamily="18" charset="2"/>
              </a:rPr>
              <a:t>			                     </a:t>
            </a:r>
            <a:r>
              <a:rPr lang="es-ES" kern="0" dirty="0" smtClean="0">
                <a:latin typeface="+mn-lt"/>
                <a:sym typeface="Wingdings 3" pitchFamily="18" charset="2"/>
              </a:rPr>
              <a:t>( sal, pimienta y vinagre)</a:t>
            </a:r>
          </a:p>
          <a:p>
            <a:pPr marL="742950" lvl="1" indent="-285750" eaLnBrk="0" hangingPunct="0">
              <a:lnSpc>
                <a:spcPct val="80000"/>
              </a:lnSpc>
              <a:spcBef>
                <a:spcPct val="20000"/>
              </a:spcBef>
              <a:buClr>
                <a:schemeClr val="tx1"/>
              </a:buClr>
              <a:buFont typeface="Wingdings" pitchFamily="2" charset="2"/>
              <a:buChar char="§"/>
              <a:defRPr/>
            </a:pPr>
            <a:endParaRPr lang="es-ES" sz="2200" kern="0" dirty="0" smtClean="0">
              <a:latin typeface="+mn-lt"/>
              <a:cs typeface="+mn-cs"/>
            </a:endParaRPr>
          </a:p>
          <a:p>
            <a:pPr marL="742950" lvl="1" indent="-285750" eaLnBrk="0" hangingPunct="0">
              <a:lnSpc>
                <a:spcPct val="80000"/>
              </a:lnSpc>
              <a:spcBef>
                <a:spcPct val="20000"/>
              </a:spcBef>
              <a:buClr>
                <a:schemeClr val="tx1"/>
              </a:buClr>
              <a:buFont typeface="Wingdings" pitchFamily="2" charset="2"/>
              <a:buChar char="§"/>
              <a:defRPr/>
            </a:pPr>
            <a:r>
              <a:rPr lang="es-ES" sz="2200" kern="0" dirty="0" smtClean="0">
                <a:latin typeface="+mn-lt"/>
                <a:cs typeface="+mn-cs"/>
              </a:rPr>
              <a:t>Codex </a:t>
            </a:r>
            <a:r>
              <a:rPr lang="es-ES" sz="2200" kern="0" dirty="0" err="1" smtClean="0">
                <a:latin typeface="+mn-lt"/>
                <a:cs typeface="+mn-cs"/>
              </a:rPr>
              <a:t>Alimentarius</a:t>
            </a:r>
            <a:r>
              <a:rPr lang="es-ES" sz="2200" kern="0" dirty="0" smtClean="0">
                <a:latin typeface="+mn-lt"/>
                <a:cs typeface="+mn-cs"/>
              </a:rPr>
              <a:t> – FAO/WHO (JECFA) ........ </a:t>
            </a:r>
            <a:r>
              <a:rPr lang="es-ES" sz="2200" b="1" kern="0" dirty="0" smtClean="0">
                <a:latin typeface="+mn-lt"/>
                <a:cs typeface="+mn-cs"/>
                <a:sym typeface="Wingdings 3" pitchFamily="18" charset="2"/>
              </a:rPr>
              <a:t>IDA</a:t>
            </a:r>
            <a:r>
              <a:rPr lang="es-ES" sz="2200" kern="0" dirty="0" smtClean="0">
                <a:latin typeface="+mn-lt"/>
                <a:cs typeface="+mn-cs"/>
                <a:sym typeface="Wingdings 3" pitchFamily="18" charset="2"/>
              </a:rPr>
              <a:t> no determinada</a:t>
            </a:r>
          </a:p>
          <a:p>
            <a:pPr lvl="1" eaLnBrk="0" hangingPunct="0">
              <a:lnSpc>
                <a:spcPct val="80000"/>
              </a:lnSpc>
              <a:spcBef>
                <a:spcPct val="20000"/>
              </a:spcBef>
              <a:buClr>
                <a:schemeClr val="tx1"/>
              </a:buClr>
              <a:defRPr/>
            </a:pPr>
            <a:r>
              <a:rPr lang="es-ES" sz="2200" kern="0" dirty="0" smtClean="0">
                <a:latin typeface="+mn-lt"/>
                <a:cs typeface="+mn-cs"/>
                <a:sym typeface="Wingdings 3" pitchFamily="18" charset="2"/>
              </a:rPr>
              <a:t>					</a:t>
            </a:r>
            <a:r>
              <a:rPr lang="es-ES" sz="2200" kern="0" dirty="0" smtClean="0">
                <a:latin typeface="+mn-lt"/>
                <a:sym typeface="Wingdings 3" pitchFamily="18" charset="2"/>
              </a:rPr>
              <a:t>          </a:t>
            </a:r>
            <a:r>
              <a:rPr lang="es-ES" kern="0" dirty="0" smtClean="0">
                <a:latin typeface="+mn-lt"/>
                <a:sym typeface="Wingdings 3" pitchFamily="18" charset="2"/>
              </a:rPr>
              <a:t>(Ingestión al día Aceptable)</a:t>
            </a:r>
            <a:endParaRPr lang="es-ES" kern="0" dirty="0" smtClean="0">
              <a:latin typeface="+mn-lt"/>
              <a:cs typeface="+mn-cs"/>
              <a:sym typeface="Wingdings 3" pitchFamily="18" charset="2"/>
            </a:endParaRPr>
          </a:p>
          <a:p>
            <a:pPr marL="742950" lvl="1" indent="-285750" eaLnBrk="0" hangingPunct="0">
              <a:lnSpc>
                <a:spcPct val="80000"/>
              </a:lnSpc>
              <a:spcBef>
                <a:spcPct val="20000"/>
              </a:spcBef>
              <a:buFont typeface="Wingdings" pitchFamily="2" charset="2"/>
              <a:buNone/>
              <a:defRPr/>
            </a:pPr>
            <a:endParaRPr lang="es-ES" sz="2200" kern="0" dirty="0">
              <a:latin typeface="+mn-lt"/>
              <a:cs typeface="+mn-cs"/>
              <a:sym typeface="Wingdings 3" pitchFamily="18" charset="2"/>
            </a:endParaRPr>
          </a:p>
        </p:txBody>
      </p:sp>
      <p:sp>
        <p:nvSpPr>
          <p:cNvPr id="5" name="Text Box 3"/>
          <p:cNvSpPr txBox="1">
            <a:spLocks noChangeArrowheads="1"/>
          </p:cNvSpPr>
          <p:nvPr/>
        </p:nvSpPr>
        <p:spPr bwMode="auto">
          <a:xfrm rot="1015453">
            <a:off x="6249674" y="4771057"/>
            <a:ext cx="1888564" cy="923330"/>
          </a:xfrm>
          <a:prstGeom prst="rect">
            <a:avLst/>
          </a:prstGeom>
          <a:solidFill>
            <a:schemeClr val="accent2"/>
          </a:solidFill>
          <a:ln w="15875" cmpd="dbl" algn="ctr">
            <a:noFill/>
            <a:round/>
            <a:headEnd/>
            <a:tailEnd/>
          </a:ln>
          <a:effectLst>
            <a:outerShdw blurRad="50800" dist="38100" dir="2700000" algn="tl" rotWithShape="0">
              <a:prstClr val="black">
                <a:alpha val="40000"/>
              </a:prstClr>
            </a:outerShdw>
          </a:effectLst>
          <a:scene3d>
            <a:camera prst="orthographicFront"/>
            <a:lightRig rig="threePt" dir="t"/>
          </a:scene3d>
          <a:sp3d extrusionH="76200" contourW="12700" prstMaterial="dkEdge">
            <a:bevelB/>
            <a:extrusionClr>
              <a:schemeClr val="bg1"/>
            </a:extrusionClr>
            <a:contourClr>
              <a:schemeClr val="bg1"/>
            </a:contourClr>
          </a:sp3d>
        </p:spPr>
        <p:txBody>
          <a:bodyPr>
            <a:spAutoFit/>
          </a:bodyPr>
          <a:lstStyle/>
          <a:p>
            <a:pPr algn="ctr">
              <a:spcBef>
                <a:spcPct val="50000"/>
              </a:spcBef>
              <a:defRPr/>
            </a:pPr>
            <a:r>
              <a:rPr lang="pt-BR" b="1" dirty="0">
                <a:solidFill>
                  <a:schemeClr val="bg1"/>
                </a:solidFill>
                <a:latin typeface="+mn-lt"/>
              </a:rPr>
              <a:t>Seguro para </a:t>
            </a:r>
            <a:r>
              <a:rPr lang="pt-BR" b="1" dirty="0" err="1" smtClean="0">
                <a:solidFill>
                  <a:schemeClr val="bg1"/>
                </a:solidFill>
                <a:latin typeface="+mn-lt"/>
              </a:rPr>
              <a:t>el</a:t>
            </a:r>
            <a:r>
              <a:rPr lang="pt-BR" b="1" dirty="0" smtClean="0">
                <a:solidFill>
                  <a:schemeClr val="bg1"/>
                </a:solidFill>
                <a:latin typeface="+mn-lt"/>
              </a:rPr>
              <a:t> </a:t>
            </a:r>
            <a:r>
              <a:rPr lang="pt-BR" b="1" dirty="0">
                <a:solidFill>
                  <a:schemeClr val="bg1"/>
                </a:solidFill>
                <a:latin typeface="+mn-lt"/>
              </a:rPr>
              <a:t>Consumo Humano!</a:t>
            </a:r>
          </a:p>
        </p:txBody>
      </p:sp>
      <p:sp>
        <p:nvSpPr>
          <p:cNvPr id="6" name="Text Box 5"/>
          <p:cNvSpPr txBox="1">
            <a:spLocks noChangeArrowheads="1"/>
          </p:cNvSpPr>
          <p:nvPr/>
        </p:nvSpPr>
        <p:spPr bwMode="auto">
          <a:xfrm>
            <a:off x="108520" y="6093296"/>
            <a:ext cx="4535488" cy="276225"/>
          </a:xfrm>
          <a:prstGeom prst="rect">
            <a:avLst/>
          </a:prstGeom>
          <a:noFill/>
          <a:ln w="9525">
            <a:noFill/>
            <a:miter lim="800000"/>
            <a:headEnd/>
            <a:tailEnd/>
          </a:ln>
        </p:spPr>
        <p:txBody>
          <a:bodyPr>
            <a:spAutoFit/>
          </a:bodyPr>
          <a:lstStyle/>
          <a:p>
            <a:pPr>
              <a:spcBef>
                <a:spcPct val="50000"/>
              </a:spcBef>
              <a:defRPr/>
            </a:pPr>
            <a:r>
              <a:rPr lang="pt-BR" sz="1200" dirty="0">
                <a:latin typeface="+mn-lt"/>
              </a:rPr>
              <a:t>Fontes: FASEB (1995) e FAO/WHO (1988)</a:t>
            </a:r>
          </a:p>
        </p:txBody>
      </p:sp>
    </p:spTree>
    <p:extLst>
      <p:ext uri="{BB962C8B-B14F-4D97-AF65-F5344CB8AC3E}">
        <p14:creationId xmlns:p14="http://schemas.microsoft.com/office/powerpoint/2010/main" xmlns="" val="7045479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ângulo de cantos arredondados 22"/>
          <p:cNvSpPr/>
          <p:nvPr/>
        </p:nvSpPr>
        <p:spPr>
          <a:xfrm>
            <a:off x="6516216" y="3717032"/>
            <a:ext cx="2448272" cy="2376264"/>
          </a:xfrm>
          <a:prstGeom prst="roundRect">
            <a:avLst/>
          </a:prstGeom>
          <a:solidFill>
            <a:schemeClr val="bg1"/>
          </a:solidFill>
          <a:ln w="12699" cap="flat" cmpd="sng" algn="ctr">
            <a:noFill/>
            <a:prstDash val="solid"/>
            <a:round/>
            <a:headEnd type="none" w="sm" len="sm"/>
            <a:tailEnd type="none" w="sm" len="sm"/>
          </a:ln>
          <a:effectLst>
            <a:outerShdw blurRad="50800" dist="38100" dir="2700000" sx="102000" sy="102000" algn="tl" rotWithShape="0">
              <a:schemeClr val="accent2">
                <a:alpha val="40000"/>
              </a:schemeClr>
            </a:outerShdw>
          </a:effectLst>
        </p:spPr>
        <p:txBody>
          <a:bodyPr vert="horz" wrap="none" lIns="91440" tIns="45720" rIns="91440" bIns="45720" numCol="1" rtlCol="0" anchor="t" anchorCtr="0" compatLnSpc="1">
            <a:prstTxWarp prst="textNoShape">
              <a:avLst/>
            </a:prstTxWarp>
          </a:bodyPr>
          <a:lstStyle/>
          <a:p>
            <a:pPr algn="ctr"/>
            <a:r>
              <a:rPr lang="pt-BR" sz="3200" b="1" dirty="0" smtClean="0">
                <a:solidFill>
                  <a:schemeClr val="accent2"/>
                </a:solidFill>
                <a:latin typeface="Calibri" pitchFamily="34" charset="0"/>
                <a:cs typeface="Arial" pitchFamily="34" charset="0"/>
              </a:rPr>
              <a:t>UMAMI</a:t>
            </a:r>
          </a:p>
        </p:txBody>
      </p:sp>
      <p:pic>
        <p:nvPicPr>
          <p:cNvPr id="118788" name="Picture 4" descr="Fotografia de stock: Portrait of a smiling four month old…"/>
          <p:cNvPicPr>
            <a:picLocks noChangeAspect="1" noChangeArrowheads="1"/>
          </p:cNvPicPr>
          <p:nvPr/>
        </p:nvPicPr>
        <p:blipFill>
          <a:blip r:embed="rId3" cstate="email"/>
          <a:srcRect/>
          <a:stretch>
            <a:fillRect/>
          </a:stretch>
        </p:blipFill>
        <p:spPr bwMode="auto">
          <a:xfrm>
            <a:off x="2975124" y="3793076"/>
            <a:ext cx="1656184" cy="2069682"/>
          </a:xfrm>
          <a:prstGeom prst="rect">
            <a:avLst/>
          </a:prstGeom>
          <a:ln>
            <a:noFill/>
          </a:ln>
          <a:effectLst>
            <a:softEdge rad="112500"/>
          </a:effectLst>
        </p:spPr>
      </p:pic>
      <p:sp>
        <p:nvSpPr>
          <p:cNvPr id="8194" name="Título 1"/>
          <p:cNvSpPr>
            <a:spLocks noGrp="1"/>
          </p:cNvSpPr>
          <p:nvPr>
            <p:ph type="title"/>
          </p:nvPr>
        </p:nvSpPr>
        <p:spPr>
          <a:xfrm>
            <a:off x="25152" y="44624"/>
            <a:ext cx="8147248" cy="432048"/>
          </a:xfrm>
        </p:spPr>
        <p:txBody>
          <a:bodyPr/>
          <a:lstStyle/>
          <a:p>
            <a:r>
              <a:rPr lang="es-ES" b="1" dirty="0" smtClean="0"/>
              <a:t>Gustos básicos | Sentido Fisiológico</a:t>
            </a:r>
            <a:endParaRPr lang="es-ES" dirty="0" smtClean="0"/>
          </a:p>
        </p:txBody>
      </p:sp>
      <p:sp>
        <p:nvSpPr>
          <p:cNvPr id="8226" name="Text Box 6"/>
          <p:cNvSpPr txBox="1">
            <a:spLocks noChangeArrowheads="1"/>
          </p:cNvSpPr>
          <p:nvPr/>
        </p:nvSpPr>
        <p:spPr bwMode="auto">
          <a:xfrm>
            <a:off x="55710" y="6158743"/>
            <a:ext cx="1453343" cy="276225"/>
          </a:xfrm>
          <a:prstGeom prst="rect">
            <a:avLst/>
          </a:prstGeom>
          <a:noFill/>
          <a:ln w="9525">
            <a:noFill/>
            <a:miter lim="800000"/>
            <a:headEnd/>
            <a:tailEnd/>
          </a:ln>
        </p:spPr>
        <p:txBody>
          <a:bodyPr wrap="square">
            <a:spAutoFit/>
          </a:bodyPr>
          <a:lstStyle/>
          <a:p>
            <a:pPr>
              <a:spcBef>
                <a:spcPct val="50000"/>
              </a:spcBef>
            </a:pPr>
            <a:r>
              <a:rPr lang="pt-BR" sz="1200" dirty="0">
                <a:latin typeface="+mn-lt"/>
              </a:rPr>
              <a:t>Fonte: IGIS (2011)</a:t>
            </a:r>
          </a:p>
        </p:txBody>
      </p:sp>
      <p:sp>
        <p:nvSpPr>
          <p:cNvPr id="25" name="Texto explicativo em forma de nuvem 24"/>
          <p:cNvSpPr/>
          <p:nvPr/>
        </p:nvSpPr>
        <p:spPr bwMode="auto">
          <a:xfrm>
            <a:off x="568580" y="3141530"/>
            <a:ext cx="1296144" cy="792088"/>
          </a:xfrm>
          <a:prstGeom prst="cloudCallout">
            <a:avLst>
              <a:gd name="adj1" fmla="val 143275"/>
              <a:gd name="adj2" fmla="val 94033"/>
            </a:avLst>
          </a:prstGeom>
          <a:solidFill>
            <a:schemeClr val="bg1"/>
          </a:solidFill>
          <a:ln w="12699" cap="flat" cmpd="sng" algn="ctr">
            <a:solidFill>
              <a:schemeClr val="bg1">
                <a:lumMod val="95000"/>
              </a:schemeClr>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s-ES" sz="1400" b="0" i="0" dirty="0" smtClean="0">
                <a:latin typeface="Calibri" pitchFamily="34" charset="0"/>
              </a:rPr>
              <a:t>Energía</a:t>
            </a:r>
            <a:endParaRPr lang="es-ES" sz="1400" b="0" i="0" dirty="0">
              <a:latin typeface="Calibri" pitchFamily="34" charset="0"/>
            </a:endParaRPr>
          </a:p>
        </p:txBody>
      </p:sp>
      <p:sp>
        <p:nvSpPr>
          <p:cNvPr id="26" name="Texto explicativo em forma de nuvem 25"/>
          <p:cNvSpPr/>
          <p:nvPr/>
        </p:nvSpPr>
        <p:spPr bwMode="auto">
          <a:xfrm>
            <a:off x="2411760" y="2709482"/>
            <a:ext cx="1584176" cy="792088"/>
          </a:xfrm>
          <a:prstGeom prst="cloudCallout">
            <a:avLst>
              <a:gd name="adj1" fmla="val 19402"/>
              <a:gd name="adj2" fmla="val 86820"/>
            </a:avLst>
          </a:prstGeom>
          <a:solidFill>
            <a:schemeClr val="bg1"/>
          </a:solidFill>
          <a:ln w="12699" cap="flat" cmpd="sng" algn="ctr">
            <a:solidFill>
              <a:schemeClr val="bg1">
                <a:lumMod val="95000"/>
              </a:schemeClr>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s-ES" sz="1400" b="0" i="0" dirty="0" smtClean="0">
                <a:latin typeface="Calibri" pitchFamily="34" charset="0"/>
              </a:rPr>
              <a:t>Minerales </a:t>
            </a:r>
          </a:p>
          <a:p>
            <a:pPr algn="ctr"/>
            <a:r>
              <a:rPr lang="es-ES" sz="1400" b="0" i="0" dirty="0" smtClean="0">
                <a:latin typeface="Calibri" pitchFamily="34" charset="0"/>
              </a:rPr>
              <a:t>esenciales</a:t>
            </a:r>
            <a:endParaRPr lang="es-ES" sz="1400" b="0" i="0" dirty="0">
              <a:latin typeface="Calibri" pitchFamily="34" charset="0"/>
            </a:endParaRPr>
          </a:p>
        </p:txBody>
      </p:sp>
      <p:sp>
        <p:nvSpPr>
          <p:cNvPr id="27" name="Texto explicativo em forma de nuvem 26"/>
          <p:cNvSpPr/>
          <p:nvPr/>
        </p:nvSpPr>
        <p:spPr bwMode="auto">
          <a:xfrm>
            <a:off x="4427984" y="2739072"/>
            <a:ext cx="1440160" cy="792088"/>
          </a:xfrm>
          <a:prstGeom prst="cloudCallout">
            <a:avLst>
              <a:gd name="adj1" fmla="val -68265"/>
              <a:gd name="adj2" fmla="val 94665"/>
            </a:avLst>
          </a:prstGeom>
          <a:solidFill>
            <a:schemeClr val="bg1"/>
          </a:solidFill>
          <a:ln w="12699" cap="flat" cmpd="sng" algn="ctr">
            <a:solidFill>
              <a:schemeClr val="bg1">
                <a:lumMod val="95000"/>
              </a:schemeClr>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s-ES" sz="1400" b="0" i="0" dirty="0" smtClean="0">
                <a:latin typeface="Calibri" pitchFamily="34" charset="0"/>
              </a:rPr>
              <a:t>Maduraci</a:t>
            </a:r>
            <a:r>
              <a:rPr lang="es-ES" sz="1400" dirty="0" smtClean="0">
                <a:latin typeface="Calibri" pitchFamily="34" charset="0"/>
              </a:rPr>
              <a:t>ón</a:t>
            </a:r>
            <a:endParaRPr lang="es-ES" sz="1400" b="0" i="0" dirty="0" smtClean="0">
              <a:latin typeface="Calibri" pitchFamily="34" charset="0"/>
            </a:endParaRPr>
          </a:p>
          <a:p>
            <a:pPr algn="ctr"/>
            <a:r>
              <a:rPr lang="es-ES" sz="1400" b="0" i="0" dirty="0" smtClean="0">
                <a:latin typeface="Calibri" pitchFamily="34" charset="0"/>
              </a:rPr>
              <a:t>de frutas</a:t>
            </a:r>
            <a:endParaRPr lang="es-ES" sz="1400" b="0" i="0" dirty="0">
              <a:latin typeface="Calibri" pitchFamily="34" charset="0"/>
            </a:endParaRPr>
          </a:p>
        </p:txBody>
      </p:sp>
      <p:sp>
        <p:nvSpPr>
          <p:cNvPr id="28" name="Texto explicativo em forma de nuvem 27"/>
          <p:cNvSpPr/>
          <p:nvPr/>
        </p:nvSpPr>
        <p:spPr bwMode="auto">
          <a:xfrm>
            <a:off x="7020272" y="2708920"/>
            <a:ext cx="1296144" cy="792088"/>
          </a:xfrm>
          <a:prstGeom prst="cloudCallout">
            <a:avLst>
              <a:gd name="adj1" fmla="val -252298"/>
              <a:gd name="adj2" fmla="val 129710"/>
            </a:avLst>
          </a:prstGeom>
          <a:solidFill>
            <a:schemeClr val="bg1"/>
          </a:solidFill>
          <a:ln w="12699" cap="flat" cmpd="sng" algn="ctr">
            <a:solidFill>
              <a:schemeClr val="bg1">
                <a:lumMod val="95000"/>
              </a:schemeClr>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pt-BR" sz="1400" dirty="0" smtClean="0">
                <a:latin typeface="Calibri" pitchFamily="34" charset="0"/>
              </a:rPr>
              <a:t>Veneno</a:t>
            </a:r>
            <a:r>
              <a:rPr lang="pt-BR" sz="1400" b="0" i="0" dirty="0" smtClean="0">
                <a:latin typeface="Calibri" pitchFamily="34" charset="0"/>
              </a:rPr>
              <a:t>s</a:t>
            </a:r>
            <a:endParaRPr lang="pt-BR" sz="1400" b="0" i="0" dirty="0">
              <a:latin typeface="Calibri" pitchFamily="34" charset="0"/>
            </a:endParaRPr>
          </a:p>
        </p:txBody>
      </p:sp>
      <p:sp>
        <p:nvSpPr>
          <p:cNvPr id="29" name="Texto explicativo em forma de nuvem 28"/>
          <p:cNvSpPr/>
          <p:nvPr/>
        </p:nvSpPr>
        <p:spPr bwMode="auto">
          <a:xfrm>
            <a:off x="5076056" y="4653136"/>
            <a:ext cx="1296144" cy="792088"/>
          </a:xfrm>
          <a:prstGeom prst="cloudCallout">
            <a:avLst>
              <a:gd name="adj1" fmla="val -101544"/>
              <a:gd name="adj2" fmla="val -81016"/>
            </a:avLst>
          </a:prstGeom>
          <a:solidFill>
            <a:schemeClr val="bg1"/>
          </a:solidFill>
          <a:ln w="12699" cap="flat" cmpd="sng" algn="ctr">
            <a:solidFill>
              <a:schemeClr val="bg1">
                <a:lumMod val="95000"/>
              </a:schemeClr>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r>
              <a:rPr lang="es-ES" sz="1400" b="1" dirty="0" smtClean="0">
                <a:solidFill>
                  <a:schemeClr val="accent2"/>
                </a:solidFill>
              </a:rPr>
              <a:t>Proteínas </a:t>
            </a:r>
            <a:endParaRPr lang="es-ES" sz="1400" b="1" i="0" dirty="0">
              <a:solidFill>
                <a:schemeClr val="accent2"/>
              </a:solidFill>
              <a:latin typeface="Calibri" pitchFamily="34" charset="0"/>
            </a:endParaRPr>
          </a:p>
        </p:txBody>
      </p:sp>
      <p:pic>
        <p:nvPicPr>
          <p:cNvPr id="30" name="Imagem 9" descr="carne vermelha.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689260" y="5220567"/>
            <a:ext cx="1067757" cy="643901"/>
          </a:xfrm>
          <a:prstGeom prst="rect">
            <a:avLst/>
          </a:prstGeom>
          <a:ln>
            <a:noFill/>
          </a:ln>
          <a:effectLst>
            <a:softEdge rad="112500"/>
          </a:effectLst>
        </p:spPr>
      </p:pic>
      <p:pic>
        <p:nvPicPr>
          <p:cNvPr id="8230" name="Imagem 13" descr="Tomate inteiro.jpg"/>
          <p:cNvPicPr>
            <a:picLocks noChangeAspect="1"/>
          </p:cNvPicPr>
          <p:nvPr/>
        </p:nvPicPr>
        <p:blipFill>
          <a:blip r:embed="rId5" cstate="email"/>
          <a:srcRect/>
          <a:stretch>
            <a:fillRect/>
          </a:stretch>
        </p:blipFill>
        <p:spPr bwMode="auto">
          <a:xfrm>
            <a:off x="7804176" y="4509282"/>
            <a:ext cx="1010209" cy="673472"/>
          </a:xfrm>
          <a:prstGeom prst="rect">
            <a:avLst/>
          </a:prstGeom>
          <a:ln>
            <a:noFill/>
          </a:ln>
          <a:effectLst>
            <a:softEdge rad="112500"/>
          </a:effectLst>
        </p:spPr>
      </p:pic>
      <p:pic>
        <p:nvPicPr>
          <p:cNvPr id="43" name="Imagem 8" descr="Milho.jpg"/>
          <p:cNvPicPr>
            <a:picLocks noChangeAspect="1"/>
          </p:cNvPicPr>
          <p:nvPr/>
        </p:nvPicPr>
        <p:blipFill>
          <a:blip r:embed="rId6" cstate="email"/>
          <a:srcRect/>
          <a:stretch>
            <a:fillRect/>
          </a:stretch>
        </p:blipFill>
        <p:spPr bwMode="auto">
          <a:xfrm>
            <a:off x="6687942" y="4523634"/>
            <a:ext cx="1064540" cy="659120"/>
          </a:xfrm>
          <a:prstGeom prst="rect">
            <a:avLst/>
          </a:prstGeom>
          <a:ln>
            <a:noFill/>
          </a:ln>
          <a:effectLst>
            <a:softEdge rad="112500"/>
          </a:effectLst>
        </p:spPr>
      </p:pic>
      <p:pic>
        <p:nvPicPr>
          <p:cNvPr id="44" name="Picture 12" descr="http://t0.gstatic.com/images?q=tbn:ANd9GcR4Eo5nAwGyP18_v80RjtzO0otZyw9TYP1iLOVkB3gacMU88LiZYg"/>
          <p:cNvPicPr>
            <a:picLocks noChangeAspect="1" noChangeArrowheads="1"/>
          </p:cNvPicPr>
          <p:nvPr/>
        </p:nvPicPr>
        <p:blipFill>
          <a:blip r:embed="rId7" cstate="email"/>
          <a:srcRect/>
          <a:stretch>
            <a:fillRect/>
          </a:stretch>
        </p:blipFill>
        <p:spPr bwMode="auto">
          <a:xfrm>
            <a:off x="7806145" y="5223424"/>
            <a:ext cx="964074" cy="648072"/>
          </a:xfrm>
          <a:prstGeom prst="rect">
            <a:avLst/>
          </a:prstGeom>
          <a:ln>
            <a:noFill/>
          </a:ln>
          <a:effectLst>
            <a:softEdge rad="112500"/>
          </a:effectLst>
        </p:spPr>
      </p:pic>
      <p:sp>
        <p:nvSpPr>
          <p:cNvPr id="46" name="Retângulo 45"/>
          <p:cNvSpPr/>
          <p:nvPr/>
        </p:nvSpPr>
        <p:spPr>
          <a:xfrm>
            <a:off x="2768243" y="2363956"/>
            <a:ext cx="849592" cy="338554"/>
          </a:xfrm>
          <a:prstGeom prst="rect">
            <a:avLst/>
          </a:prstGeom>
        </p:spPr>
        <p:txBody>
          <a:bodyPr wrap="none">
            <a:spAutoFit/>
          </a:bodyPr>
          <a:lstStyle/>
          <a:p>
            <a:r>
              <a:rPr lang="es-ES" sz="1600" b="1" smtClean="0">
                <a:solidFill>
                  <a:srgbClr val="000000"/>
                </a:solidFill>
              </a:rPr>
              <a:t>Salado</a:t>
            </a:r>
            <a:endParaRPr lang="es-ES" b="1"/>
          </a:p>
        </p:txBody>
      </p:sp>
      <p:sp>
        <p:nvSpPr>
          <p:cNvPr id="47" name="Retângulo 46"/>
          <p:cNvSpPr/>
          <p:nvPr/>
        </p:nvSpPr>
        <p:spPr>
          <a:xfrm>
            <a:off x="4850285" y="2363956"/>
            <a:ext cx="667170" cy="338554"/>
          </a:xfrm>
          <a:prstGeom prst="rect">
            <a:avLst/>
          </a:prstGeom>
        </p:spPr>
        <p:txBody>
          <a:bodyPr wrap="none">
            <a:spAutoFit/>
          </a:bodyPr>
          <a:lstStyle/>
          <a:p>
            <a:r>
              <a:rPr lang="pt-BR" sz="1600" b="1" dirty="0" smtClean="0">
                <a:solidFill>
                  <a:srgbClr val="000000"/>
                </a:solidFill>
              </a:rPr>
              <a:t>Ácido</a:t>
            </a:r>
            <a:endParaRPr lang="pt-BR" b="1" dirty="0"/>
          </a:p>
        </p:txBody>
      </p:sp>
      <p:pic>
        <p:nvPicPr>
          <p:cNvPr id="118790" name="Picture 6" descr="http://cache4.asset-cache.net/xr/200486021-001.jpg?v=1&amp;c=IWSAsset&amp;k=3&amp;d=EDF6F2F4F969CEBD92852F5AD8E81A0EE47ADEC7FBB32857C6259B6DC23023E0A081453AC027F70D"/>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511086" y="1002222"/>
            <a:ext cx="1512168" cy="1354192"/>
          </a:xfrm>
          <a:prstGeom prst="rect">
            <a:avLst/>
          </a:prstGeom>
          <a:ln>
            <a:noFill/>
          </a:ln>
          <a:effectLst>
            <a:softEdge rad="112500"/>
          </a:effectLst>
        </p:spPr>
      </p:pic>
      <p:sp>
        <p:nvSpPr>
          <p:cNvPr id="49" name="Retângulo 48"/>
          <p:cNvSpPr/>
          <p:nvPr/>
        </p:nvSpPr>
        <p:spPr>
          <a:xfrm>
            <a:off x="833067" y="2370928"/>
            <a:ext cx="742511" cy="338554"/>
          </a:xfrm>
          <a:prstGeom prst="rect">
            <a:avLst/>
          </a:prstGeom>
        </p:spPr>
        <p:txBody>
          <a:bodyPr wrap="none">
            <a:spAutoFit/>
          </a:bodyPr>
          <a:lstStyle/>
          <a:p>
            <a:pPr lvl="0" algn="ctr"/>
            <a:r>
              <a:rPr lang="pt-BR" sz="1600" b="1" dirty="0" smtClean="0">
                <a:solidFill>
                  <a:srgbClr val="000000"/>
                </a:solidFill>
              </a:rPr>
              <a:t>Dulce</a:t>
            </a:r>
          </a:p>
        </p:txBody>
      </p:sp>
      <p:sp>
        <p:nvSpPr>
          <p:cNvPr id="118792" name="AutoShape 8" descr="http://cache3.asset-cache.net/xr/200526956-001.jpg?v=1&amp;c=IWSAsset&amp;k=3&amp;d=91F5CCEF208281FD187C526E6226570B6490EB44CB516C670D4F21EE3E697948C6CC075933F4EAF6"/>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18793" name="Picture 9"/>
          <p:cNvPicPr>
            <a:picLocks noChangeAspect="1" noChangeArrowheads="1"/>
          </p:cNvPicPr>
          <p:nvPr/>
        </p:nvPicPr>
        <p:blipFill>
          <a:blip r:embed="rId9" cstate="email"/>
          <a:srcRect/>
          <a:stretch>
            <a:fillRect/>
          </a:stretch>
        </p:blipFill>
        <p:spPr bwMode="auto">
          <a:xfrm>
            <a:off x="2696235" y="1009756"/>
            <a:ext cx="991635" cy="1331218"/>
          </a:xfrm>
          <a:prstGeom prst="rect">
            <a:avLst/>
          </a:prstGeom>
          <a:ln>
            <a:noFill/>
          </a:ln>
          <a:effectLst>
            <a:softEdge rad="112500"/>
          </a:effectLst>
        </p:spPr>
      </p:pic>
      <p:pic>
        <p:nvPicPr>
          <p:cNvPr id="118795" name="Picture 11" descr="http://cache3.asset-cache.net/xr/91324283.jpg?v=1&amp;c=IWSAsset&amp;k=3&amp;d=91F5CCEF208281FD1DD3569DC43FAB43B51E331D801ACCAA6EAC8622386B00A0E30A760B0D811297"/>
          <p:cNvPicPr>
            <a:picLocks noChangeAspect="1" noChangeArrowheads="1"/>
          </p:cNvPicPr>
          <p:nvPr/>
        </p:nvPicPr>
        <p:blipFill>
          <a:blip r:embed="rId10" cstate="email"/>
          <a:srcRect/>
          <a:stretch>
            <a:fillRect/>
          </a:stretch>
        </p:blipFill>
        <p:spPr bwMode="auto">
          <a:xfrm>
            <a:off x="7072246" y="988270"/>
            <a:ext cx="1244170" cy="1366293"/>
          </a:xfrm>
          <a:prstGeom prst="rect">
            <a:avLst/>
          </a:prstGeom>
          <a:ln>
            <a:noFill/>
          </a:ln>
          <a:effectLst>
            <a:softEdge rad="112500"/>
          </a:effectLst>
        </p:spPr>
      </p:pic>
      <p:sp>
        <p:nvSpPr>
          <p:cNvPr id="53" name="Retângulo 52"/>
          <p:cNvSpPr/>
          <p:nvPr/>
        </p:nvSpPr>
        <p:spPr>
          <a:xfrm>
            <a:off x="7236296" y="2356422"/>
            <a:ext cx="855106" cy="338554"/>
          </a:xfrm>
          <a:prstGeom prst="rect">
            <a:avLst/>
          </a:prstGeom>
        </p:spPr>
        <p:txBody>
          <a:bodyPr wrap="none">
            <a:spAutoFit/>
          </a:bodyPr>
          <a:lstStyle/>
          <a:p>
            <a:r>
              <a:rPr lang="pt-BR" sz="1600" b="1" dirty="0" smtClean="0">
                <a:solidFill>
                  <a:srgbClr val="000000"/>
                </a:solidFill>
              </a:rPr>
              <a:t>Amargo</a:t>
            </a:r>
            <a:endParaRPr lang="pt-BR" b="1" dirty="0"/>
          </a:p>
        </p:txBody>
      </p:sp>
      <p:pic>
        <p:nvPicPr>
          <p:cNvPr id="116738" name="Picture 2" descr="http://cache1.asset-cache.net/xr/122631324.jpg?v=1&amp;c=IWSAsset&amp;k=3&amp;d=43E1FBA58EEC67E7A958F76A4E5661E41D539681F9F2BDE5326977D45FE1544400123AA3B5A18ED0"/>
          <p:cNvPicPr>
            <a:picLocks noChangeAspect="1" noChangeArrowheads="1"/>
          </p:cNvPicPr>
          <p:nvPr/>
        </p:nvPicPr>
        <p:blipFill>
          <a:blip r:embed="rId11" cstate="email"/>
          <a:srcRect/>
          <a:stretch>
            <a:fillRect/>
          </a:stretch>
        </p:blipFill>
        <p:spPr bwMode="auto">
          <a:xfrm>
            <a:off x="4388647" y="908720"/>
            <a:ext cx="1645897" cy="1440160"/>
          </a:xfrm>
          <a:prstGeom prst="rect">
            <a:avLst/>
          </a:prstGeom>
          <a:ln>
            <a:noFill/>
          </a:ln>
          <a:effectLst>
            <a:softEdge rad="112500"/>
          </a:effectLst>
        </p:spPr>
      </p:pic>
    </p:spTree>
    <p:extLst>
      <p:ext uri="{BB962C8B-B14F-4D97-AF65-F5344CB8AC3E}">
        <p14:creationId xmlns:p14="http://schemas.microsoft.com/office/powerpoint/2010/main" xmlns="" val="2034278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18788"/>
                                        </p:tgtEl>
                                        <p:attrNameLst>
                                          <p:attrName>style.visibility</p:attrName>
                                        </p:attrNameLst>
                                      </p:cBhvr>
                                      <p:to>
                                        <p:strVal val="visible"/>
                                      </p:to>
                                    </p:set>
                                    <p:animEffect transition="in" filter="fade">
                                      <p:cBhvr>
                                        <p:cTn id="10" dur="500"/>
                                        <p:tgtEl>
                                          <p:spTgt spid="1187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8230"/>
                                        </p:tgtEl>
                                        <p:attrNameLst>
                                          <p:attrName>style.visibility</p:attrName>
                                        </p:attrNameLst>
                                      </p:cBhvr>
                                      <p:to>
                                        <p:strVal val="visible"/>
                                      </p:to>
                                    </p:set>
                                    <p:animEffect transition="in" filter="fade">
                                      <p:cBhvr>
                                        <p:cTn id="31" dur="500"/>
                                        <p:tgtEl>
                                          <p:spTgt spid="8230"/>
                                        </p:tgtEl>
                                      </p:cBhvr>
                                    </p:animEffect>
                                  </p:childTnLst>
                                </p:cTn>
                              </p:par>
                              <p:par>
                                <p:cTn id="32" presetID="10"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35496" y="-27946"/>
            <a:ext cx="7646664" cy="558800"/>
          </a:xfrm>
        </p:spPr>
        <p:txBody>
          <a:bodyPr/>
          <a:lstStyle/>
          <a:p>
            <a:pPr eaLnBrk="1" hangingPunct="1"/>
            <a:r>
              <a:rPr lang="es-ES" b="1" dirty="0" smtClean="0"/>
              <a:t>Reducción de Sodio | Glutamato Monosodico</a:t>
            </a:r>
          </a:p>
        </p:txBody>
      </p:sp>
      <p:pic>
        <p:nvPicPr>
          <p:cNvPr id="20483" name="Picture 5" descr="Sendi Morais/ÉPOCA"/>
          <p:cNvPicPr>
            <a:picLocks noChangeAspect="1" noChangeArrowheads="1"/>
          </p:cNvPicPr>
          <p:nvPr/>
        </p:nvPicPr>
        <p:blipFill>
          <a:blip r:embed="rId3" cstate="email">
            <a:extLst>
              <a:ext uri="{28A0092B-C50C-407E-A947-70E740481C1C}">
                <a14:useLocalDpi xmlns:a14="http://schemas.microsoft.com/office/drawing/2010/main" xmlns=""/>
              </a:ext>
            </a:extLst>
          </a:blip>
          <a:srcRect l="28773" r="47948" b="57549"/>
          <a:stretch>
            <a:fillRect/>
          </a:stretch>
        </p:blipFill>
        <p:spPr bwMode="auto">
          <a:xfrm>
            <a:off x="3068067" y="3298936"/>
            <a:ext cx="593725" cy="1081087"/>
          </a:xfrm>
          <a:prstGeom prst="rect">
            <a:avLst/>
          </a:prstGeom>
          <a:noFill/>
          <a:ln w="9525">
            <a:noFill/>
            <a:miter lim="800000"/>
            <a:headEnd/>
            <a:tailEnd/>
          </a:ln>
        </p:spPr>
      </p:pic>
      <p:sp>
        <p:nvSpPr>
          <p:cNvPr id="20484" name="Text Box 6"/>
          <p:cNvSpPr txBox="1">
            <a:spLocks noChangeArrowheads="1"/>
          </p:cNvSpPr>
          <p:nvPr/>
        </p:nvSpPr>
        <p:spPr bwMode="auto">
          <a:xfrm>
            <a:off x="2479104" y="4373673"/>
            <a:ext cx="1828800" cy="1000274"/>
          </a:xfrm>
          <a:prstGeom prst="rect">
            <a:avLst/>
          </a:prstGeom>
          <a:solidFill>
            <a:schemeClr val="bg1"/>
          </a:solidFill>
          <a:ln w="9525">
            <a:noFill/>
            <a:miter lim="800000"/>
            <a:headEnd/>
            <a:tailEnd/>
          </a:ln>
        </p:spPr>
        <p:txBody>
          <a:bodyPr>
            <a:spAutoFit/>
          </a:bodyPr>
          <a:lstStyle/>
          <a:p>
            <a:pPr algn="ctr">
              <a:spcBef>
                <a:spcPct val="50000"/>
              </a:spcBef>
            </a:pPr>
            <a:r>
              <a:rPr lang="es-ES" sz="1400" smtClean="0">
                <a:latin typeface="+mn-lt"/>
              </a:rPr>
              <a:t>sal</a:t>
            </a:r>
          </a:p>
          <a:p>
            <a:pPr algn="ctr">
              <a:spcBef>
                <a:spcPct val="50000"/>
              </a:spcBef>
            </a:pPr>
            <a:r>
              <a:rPr lang="es-ES" sz="1400" smtClean="0">
                <a:latin typeface="+mn-lt"/>
              </a:rPr>
              <a:t>1 cuchara 5g</a:t>
            </a:r>
          </a:p>
          <a:p>
            <a:pPr algn="ctr">
              <a:spcBef>
                <a:spcPct val="50000"/>
              </a:spcBef>
            </a:pPr>
            <a:r>
              <a:rPr lang="es-ES" sz="1600" b="1" smtClean="0">
                <a:solidFill>
                  <a:srgbClr val="FF130D"/>
                </a:solidFill>
                <a:latin typeface="+mn-lt"/>
              </a:rPr>
              <a:t>1980 mg</a:t>
            </a:r>
            <a:endParaRPr lang="es-ES" sz="1600">
              <a:solidFill>
                <a:srgbClr val="FF130D"/>
              </a:solidFill>
              <a:latin typeface="+mn-lt"/>
            </a:endParaRPr>
          </a:p>
        </p:txBody>
      </p:sp>
      <p:pic>
        <p:nvPicPr>
          <p:cNvPr id="20485" name="Picture 13" descr="Sendi Morais/ÉPOCA"/>
          <p:cNvPicPr>
            <a:picLocks noChangeAspect="1" noChangeArrowheads="1"/>
          </p:cNvPicPr>
          <p:nvPr/>
        </p:nvPicPr>
        <p:blipFill>
          <a:blip r:embed="rId3" cstate="email">
            <a:extLst>
              <a:ext uri="{28A0092B-C50C-407E-A947-70E740481C1C}">
                <a14:useLocalDpi xmlns:a14="http://schemas.microsoft.com/office/drawing/2010/main" xmlns=""/>
              </a:ext>
            </a:extLst>
          </a:blip>
          <a:srcRect l="28773" r="47948" b="57549"/>
          <a:stretch>
            <a:fillRect/>
          </a:stretch>
        </p:blipFill>
        <p:spPr bwMode="auto">
          <a:xfrm>
            <a:off x="6306567" y="3370373"/>
            <a:ext cx="593725" cy="1081088"/>
          </a:xfrm>
          <a:prstGeom prst="rect">
            <a:avLst/>
          </a:prstGeom>
          <a:noFill/>
          <a:ln w="9525">
            <a:noFill/>
            <a:miter lim="800000"/>
            <a:headEnd/>
            <a:tailEnd/>
          </a:ln>
        </p:spPr>
      </p:pic>
      <p:sp>
        <p:nvSpPr>
          <p:cNvPr id="20486" name="Text Box 14"/>
          <p:cNvSpPr txBox="1">
            <a:spLocks noChangeArrowheads="1"/>
          </p:cNvSpPr>
          <p:nvPr/>
        </p:nvSpPr>
        <p:spPr bwMode="auto">
          <a:xfrm>
            <a:off x="5536629" y="4445111"/>
            <a:ext cx="2130425" cy="1022350"/>
          </a:xfrm>
          <a:prstGeom prst="rect">
            <a:avLst/>
          </a:prstGeom>
          <a:noFill/>
          <a:ln w="9525">
            <a:noFill/>
            <a:miter lim="800000"/>
            <a:headEnd/>
            <a:tailEnd/>
          </a:ln>
        </p:spPr>
        <p:txBody>
          <a:bodyPr>
            <a:spAutoFit/>
          </a:bodyPr>
          <a:lstStyle/>
          <a:p>
            <a:pPr algn="ctr">
              <a:spcBef>
                <a:spcPct val="50000"/>
              </a:spcBef>
            </a:pPr>
            <a:r>
              <a:rPr lang="pt-BR" sz="1600" b="1" dirty="0">
                <a:latin typeface="+mn-lt"/>
              </a:rPr>
              <a:t>2,5g Sal + 1,5g MSG</a:t>
            </a:r>
            <a:endParaRPr lang="pt-BR" sz="1400" dirty="0">
              <a:latin typeface="+mn-lt"/>
            </a:endParaRPr>
          </a:p>
          <a:p>
            <a:pPr algn="ctr">
              <a:spcBef>
                <a:spcPct val="50000"/>
              </a:spcBef>
            </a:pPr>
            <a:r>
              <a:rPr lang="pt-BR" sz="1400" dirty="0">
                <a:latin typeface="+mn-lt"/>
              </a:rPr>
              <a:t>(4g)</a:t>
            </a:r>
          </a:p>
          <a:p>
            <a:pPr algn="ctr">
              <a:spcBef>
                <a:spcPct val="50000"/>
              </a:spcBef>
            </a:pPr>
            <a:r>
              <a:rPr lang="pt-BR" sz="1600" b="1" dirty="0" smtClean="0">
                <a:latin typeface="+mn-lt"/>
              </a:rPr>
              <a:t>1175 </a:t>
            </a:r>
            <a:r>
              <a:rPr lang="pt-BR" sz="1600" b="1" dirty="0">
                <a:latin typeface="+mn-lt"/>
              </a:rPr>
              <a:t>mg</a:t>
            </a:r>
            <a:endParaRPr lang="pt-BR" sz="1600" dirty="0">
              <a:latin typeface="+mn-lt"/>
            </a:endParaRPr>
          </a:p>
        </p:txBody>
      </p:sp>
      <p:sp>
        <p:nvSpPr>
          <p:cNvPr id="369679" name="Text Box 15"/>
          <p:cNvSpPr txBox="1">
            <a:spLocks noChangeArrowheads="1"/>
          </p:cNvSpPr>
          <p:nvPr/>
        </p:nvSpPr>
        <p:spPr bwMode="auto">
          <a:xfrm>
            <a:off x="5595366" y="5467461"/>
            <a:ext cx="2086794" cy="646331"/>
          </a:xfrm>
          <a:prstGeom prst="rect">
            <a:avLst/>
          </a:prstGeom>
          <a:solidFill>
            <a:schemeClr val="tx2">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defPPr>
              <a:defRPr lang="pt-BR"/>
            </a:defPPr>
            <a:lvl1pPr algn="ctr">
              <a:defRPr sz="2400" b="1" i="1">
                <a:effectLst>
                  <a:outerShdw blurRad="38100" dist="38100" dir="2700000" algn="tl">
                    <a:srgbClr val="C0C0C0"/>
                  </a:outerShdw>
                </a:effectLst>
                <a:latin typeface="+mn-lt"/>
              </a:defRPr>
            </a:lvl1pPr>
          </a:lstStyle>
          <a:p>
            <a:r>
              <a:rPr lang="es-ES" sz="1800" i="0" dirty="0" smtClean="0">
                <a:solidFill>
                  <a:schemeClr val="bg1"/>
                </a:solidFill>
                <a:effectLst/>
              </a:rPr>
              <a:t>Reducción de sodio</a:t>
            </a:r>
          </a:p>
          <a:p>
            <a:r>
              <a:rPr lang="es-ES" sz="1800" i="0" dirty="0" smtClean="0">
                <a:solidFill>
                  <a:schemeClr val="bg1"/>
                </a:solidFill>
                <a:effectLst/>
              </a:rPr>
              <a:t>41%</a:t>
            </a:r>
            <a:endParaRPr lang="es-ES" sz="1800" i="0" dirty="0">
              <a:solidFill>
                <a:schemeClr val="bg1"/>
              </a:solidFill>
              <a:effectLst/>
            </a:endParaRPr>
          </a:p>
        </p:txBody>
      </p:sp>
      <p:sp>
        <p:nvSpPr>
          <p:cNvPr id="369680" name="AutoShape 16"/>
          <p:cNvSpPr>
            <a:spLocks noChangeArrowheads="1"/>
          </p:cNvSpPr>
          <p:nvPr/>
        </p:nvSpPr>
        <p:spPr bwMode="auto">
          <a:xfrm>
            <a:off x="4218310" y="4727016"/>
            <a:ext cx="1317799" cy="458539"/>
          </a:xfrm>
          <a:prstGeom prst="rightArrow">
            <a:avLst>
              <a:gd name="adj1" fmla="val 53365"/>
              <a:gd name="adj2" fmla="val 71543"/>
            </a:avLst>
          </a:prstGeom>
          <a:solidFill>
            <a:schemeClr val="tx2">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defRPr/>
            </a:pPr>
            <a:endParaRPr lang="en-US" sz="2400" b="1" i="1">
              <a:effectLst>
                <a:outerShdw blurRad="38100" dist="38100" dir="2700000" algn="tl">
                  <a:srgbClr val="C0C0C0"/>
                </a:outerShdw>
              </a:effectLst>
              <a:latin typeface="+mn-lt"/>
            </a:endParaRPr>
          </a:p>
        </p:txBody>
      </p:sp>
      <p:sp>
        <p:nvSpPr>
          <p:cNvPr id="20490" name="Text Box 6"/>
          <p:cNvSpPr txBox="1">
            <a:spLocks noChangeArrowheads="1"/>
          </p:cNvSpPr>
          <p:nvPr/>
        </p:nvSpPr>
        <p:spPr bwMode="auto">
          <a:xfrm>
            <a:off x="466154" y="4828145"/>
            <a:ext cx="1368425" cy="492443"/>
          </a:xfrm>
          <a:prstGeom prst="rect">
            <a:avLst/>
          </a:prstGeom>
          <a:solidFill>
            <a:schemeClr val="bg1"/>
          </a:solidFill>
          <a:ln w="9525">
            <a:noFill/>
            <a:miter lim="800000"/>
            <a:headEnd/>
            <a:tailEnd/>
          </a:ln>
        </p:spPr>
        <p:txBody>
          <a:bodyPr>
            <a:spAutoFit/>
          </a:bodyPr>
          <a:lstStyle/>
          <a:p>
            <a:pPr algn="ctr">
              <a:spcBef>
                <a:spcPct val="50000"/>
              </a:spcBef>
            </a:pPr>
            <a:r>
              <a:rPr lang="pt-BR" sz="1400" b="1" dirty="0" smtClean="0">
                <a:solidFill>
                  <a:srgbClr val="FF130D"/>
                </a:solidFill>
                <a:latin typeface="+mn-lt"/>
              </a:rPr>
              <a:t>Carne de res </a:t>
            </a:r>
            <a:r>
              <a:rPr lang="pt-BR" sz="1200" dirty="0">
                <a:latin typeface="+mn-lt"/>
              </a:rPr>
              <a:t>500g</a:t>
            </a:r>
            <a:endParaRPr lang="pt-BR" sz="1400" dirty="0">
              <a:solidFill>
                <a:srgbClr val="FF130D"/>
              </a:solidFill>
              <a:latin typeface="+mn-lt"/>
            </a:endParaRPr>
          </a:p>
        </p:txBody>
      </p:sp>
      <p:sp>
        <p:nvSpPr>
          <p:cNvPr id="14370" name="Oval 34"/>
          <p:cNvSpPr>
            <a:spLocks noChangeArrowheads="1"/>
          </p:cNvSpPr>
          <p:nvPr/>
        </p:nvSpPr>
        <p:spPr bwMode="auto">
          <a:xfrm>
            <a:off x="5724128" y="4373674"/>
            <a:ext cx="743802" cy="508000"/>
          </a:xfrm>
          <a:prstGeom prst="ellipse">
            <a:avLst/>
          </a:prstGeom>
          <a:noFill/>
          <a:ln w="28575">
            <a:solidFill>
              <a:schemeClr val="tx2">
                <a:lumMod val="60000"/>
                <a:lumOff val="40000"/>
              </a:schemeClr>
            </a:solidFill>
            <a:round/>
            <a:headEnd type="none" w="sm" len="sm"/>
            <a:tailEnd type="none" w="sm" len="sm"/>
          </a:ln>
        </p:spPr>
        <p:txBody>
          <a:bodyPr wrap="none" anchor="ctr"/>
          <a:lstStyle/>
          <a:p>
            <a:endParaRPr lang="pt-BR">
              <a:latin typeface="+mn-lt"/>
            </a:endParaRPr>
          </a:p>
        </p:txBody>
      </p:sp>
      <p:sp>
        <p:nvSpPr>
          <p:cNvPr id="14371" name="Line 35"/>
          <p:cNvSpPr>
            <a:spLocks noChangeShapeType="1"/>
          </p:cNvSpPr>
          <p:nvPr/>
        </p:nvSpPr>
        <p:spPr bwMode="auto">
          <a:xfrm flipV="1">
            <a:off x="6300217" y="3787659"/>
            <a:ext cx="935037" cy="641350"/>
          </a:xfrm>
          <a:prstGeom prst="line">
            <a:avLst/>
          </a:prstGeom>
          <a:noFill/>
          <a:ln w="28575">
            <a:solidFill>
              <a:schemeClr val="tx2">
                <a:lumMod val="60000"/>
                <a:lumOff val="40000"/>
              </a:schemeClr>
            </a:solidFill>
            <a:round/>
            <a:headEnd type="none" w="sm" len="sm"/>
            <a:tailEnd type="triangle" w="lg" len="lg"/>
          </a:ln>
        </p:spPr>
        <p:txBody>
          <a:bodyPr wrap="none" anchor="ctr"/>
          <a:lstStyle/>
          <a:p>
            <a:endParaRPr lang="pt-BR">
              <a:latin typeface="+mn-lt"/>
            </a:endParaRPr>
          </a:p>
        </p:txBody>
      </p:sp>
      <p:sp>
        <p:nvSpPr>
          <p:cNvPr id="14372" name="Text Box 36"/>
          <p:cNvSpPr txBox="1">
            <a:spLocks noChangeArrowheads="1"/>
          </p:cNvSpPr>
          <p:nvPr/>
        </p:nvSpPr>
        <p:spPr bwMode="auto">
          <a:xfrm>
            <a:off x="7327329" y="3616436"/>
            <a:ext cx="1781175" cy="830997"/>
          </a:xfrm>
          <a:prstGeom prst="rect">
            <a:avLst/>
          </a:prstGeom>
          <a:noFill/>
          <a:ln w="9525">
            <a:noFill/>
            <a:miter lim="800000"/>
            <a:headEnd/>
            <a:tailEnd/>
          </a:ln>
        </p:spPr>
        <p:txBody>
          <a:bodyPr>
            <a:spAutoFit/>
          </a:bodyPr>
          <a:lstStyle>
            <a:defPPr>
              <a:defRPr lang="pt-BR"/>
            </a:defPPr>
            <a:lvl1pPr algn="ctr">
              <a:defRPr sz="1600" b="1">
                <a:solidFill>
                  <a:schemeClr val="accent1"/>
                </a:solidFill>
                <a:latin typeface="+mn-lt"/>
              </a:defRPr>
            </a:lvl1pPr>
          </a:lstStyle>
          <a:p>
            <a:r>
              <a:rPr lang="es-ES" dirty="0" smtClean="0"/>
              <a:t>Mitad de sal</a:t>
            </a:r>
          </a:p>
          <a:p>
            <a:r>
              <a:rPr lang="es-ES" dirty="0" smtClean="0"/>
              <a:t>Misma aceptabilidad</a:t>
            </a:r>
            <a:endParaRPr lang="es-ES" dirty="0"/>
          </a:p>
        </p:txBody>
      </p:sp>
      <p:pic>
        <p:nvPicPr>
          <p:cNvPr id="8196" name="Picture 4" descr="MSG.pn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xmlns=""/>
              </a:ext>
            </a:extLst>
          </a:blip>
          <a:srcRect/>
          <a:stretch>
            <a:fillRect/>
          </a:stretch>
        </p:blipFill>
        <p:spPr bwMode="auto">
          <a:xfrm>
            <a:off x="4993447" y="978678"/>
            <a:ext cx="2688713" cy="119647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ângulo 1"/>
          <p:cNvSpPr/>
          <p:nvPr/>
        </p:nvSpPr>
        <p:spPr>
          <a:xfrm>
            <a:off x="5102530" y="2297152"/>
            <a:ext cx="2439001" cy="369332"/>
          </a:xfrm>
          <a:prstGeom prst="rect">
            <a:avLst/>
          </a:prstGeom>
        </p:spPr>
        <p:txBody>
          <a:bodyPr wrap="none">
            <a:spAutoFit/>
          </a:bodyPr>
          <a:lstStyle/>
          <a:p>
            <a:r>
              <a:rPr lang="pt-BR" dirty="0" smtClean="0">
                <a:solidFill>
                  <a:prstClr val="black"/>
                </a:solidFill>
                <a:latin typeface="Calibri"/>
              </a:rPr>
              <a:t>glutamato Monosodico</a:t>
            </a:r>
            <a:endParaRPr lang="pt-BR" dirty="0"/>
          </a:p>
        </p:txBody>
      </p:sp>
      <p:sp>
        <p:nvSpPr>
          <p:cNvPr id="23" name="Retângulo 22"/>
          <p:cNvSpPr/>
          <p:nvPr/>
        </p:nvSpPr>
        <p:spPr>
          <a:xfrm>
            <a:off x="1648092" y="2297152"/>
            <a:ext cx="437940" cy="369332"/>
          </a:xfrm>
          <a:prstGeom prst="rect">
            <a:avLst/>
          </a:prstGeom>
        </p:spPr>
        <p:txBody>
          <a:bodyPr wrap="none">
            <a:spAutoFit/>
          </a:bodyPr>
          <a:lstStyle/>
          <a:p>
            <a:r>
              <a:rPr lang="pt-BR" dirty="0" smtClean="0">
                <a:solidFill>
                  <a:prstClr val="black"/>
                </a:solidFill>
                <a:latin typeface="Calibri"/>
              </a:rPr>
              <a:t>sal</a:t>
            </a:r>
            <a:endParaRPr lang="pt-BR" dirty="0"/>
          </a:p>
        </p:txBody>
      </p:sp>
      <p:sp>
        <p:nvSpPr>
          <p:cNvPr id="5" name="CaixaDeTexto 4"/>
          <p:cNvSpPr txBox="1"/>
          <p:nvPr/>
        </p:nvSpPr>
        <p:spPr>
          <a:xfrm>
            <a:off x="1584169" y="1910024"/>
            <a:ext cx="1584176" cy="369332"/>
          </a:xfrm>
          <a:prstGeom prst="rect">
            <a:avLst/>
          </a:prstGeom>
          <a:noFill/>
        </p:spPr>
        <p:txBody>
          <a:bodyPr wrap="square" rtlCol="0">
            <a:spAutoFit/>
          </a:bodyPr>
          <a:lstStyle/>
          <a:p>
            <a:pPr algn="ctr"/>
            <a:r>
              <a:rPr lang="pt-BR" dirty="0" err="1" smtClean="0">
                <a:latin typeface="+mn-lt"/>
              </a:rPr>
              <a:t>NaCl</a:t>
            </a:r>
            <a:endParaRPr lang="pt-BR" dirty="0">
              <a:latin typeface="+mn-lt"/>
            </a:endParaRPr>
          </a:p>
        </p:txBody>
      </p:sp>
      <p:pic>
        <p:nvPicPr>
          <p:cNvPr id="8200" name="Picture 8"/>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1554666" y="836712"/>
            <a:ext cx="1612900" cy="1073312"/>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Retângulo 25"/>
          <p:cNvSpPr>
            <a:spLocks noChangeArrowheads="1"/>
          </p:cNvSpPr>
          <p:nvPr/>
        </p:nvSpPr>
        <p:spPr bwMode="auto">
          <a:xfrm>
            <a:off x="1331640" y="2634862"/>
            <a:ext cx="2143125" cy="338137"/>
          </a:xfrm>
          <a:prstGeom prst="rect">
            <a:avLst/>
          </a:prstGeom>
          <a:noFill/>
          <a:ln w="9525">
            <a:noFill/>
            <a:miter lim="800000"/>
            <a:headEnd/>
            <a:tailEnd/>
          </a:ln>
        </p:spPr>
        <p:txBody>
          <a:bodyPr>
            <a:spAutoFit/>
          </a:bodyPr>
          <a:lstStyle/>
          <a:p>
            <a:pPr algn="ctr"/>
            <a:r>
              <a:rPr lang="en-US" sz="1600" b="1" dirty="0" err="1" smtClean="0">
                <a:solidFill>
                  <a:srgbClr val="FF0000"/>
                </a:solidFill>
                <a:latin typeface="+mn-lt"/>
              </a:rPr>
              <a:t>NaCl</a:t>
            </a:r>
            <a:r>
              <a:rPr lang="en-US" sz="1600" b="1" dirty="0" smtClean="0">
                <a:solidFill>
                  <a:srgbClr val="FF0000"/>
                </a:solidFill>
                <a:latin typeface="+mn-lt"/>
              </a:rPr>
              <a:t>:  </a:t>
            </a:r>
            <a:r>
              <a:rPr lang="en-US" sz="1600" b="1" dirty="0">
                <a:solidFill>
                  <a:srgbClr val="FF0000"/>
                </a:solidFill>
                <a:latin typeface="+mn-lt"/>
              </a:rPr>
              <a:t>39,6 g/100g</a:t>
            </a:r>
            <a:endParaRPr lang="pt-BR" sz="2000" b="1" dirty="0">
              <a:solidFill>
                <a:srgbClr val="FF0000"/>
              </a:solidFill>
              <a:latin typeface="+mn-lt"/>
            </a:endParaRPr>
          </a:p>
        </p:txBody>
      </p:sp>
      <p:sp>
        <p:nvSpPr>
          <p:cNvPr id="27" name="Retângulo 26"/>
          <p:cNvSpPr>
            <a:spLocks noChangeArrowheads="1"/>
          </p:cNvSpPr>
          <p:nvPr/>
        </p:nvSpPr>
        <p:spPr bwMode="auto">
          <a:xfrm>
            <a:off x="5143310" y="2636912"/>
            <a:ext cx="2357438" cy="584775"/>
          </a:xfrm>
          <a:prstGeom prst="rect">
            <a:avLst/>
          </a:prstGeom>
          <a:noFill/>
          <a:ln w="9525">
            <a:noFill/>
            <a:miter lim="800000"/>
            <a:headEnd/>
            <a:tailEnd/>
          </a:ln>
        </p:spPr>
        <p:txBody>
          <a:bodyPr>
            <a:spAutoFit/>
          </a:bodyPr>
          <a:lstStyle/>
          <a:p>
            <a:pPr algn="ctr"/>
            <a:r>
              <a:rPr lang="es-ES" sz="1600" b="1" dirty="0" smtClean="0">
                <a:solidFill>
                  <a:schemeClr val="accent1"/>
                </a:solidFill>
                <a:latin typeface="+mn-lt"/>
              </a:rPr>
              <a:t>MSG:  12,3 g/100g</a:t>
            </a:r>
          </a:p>
          <a:p>
            <a:pPr algn="ctr"/>
            <a:r>
              <a:rPr lang="es-ES" sz="1600" b="1" dirty="0" smtClean="0">
                <a:solidFill>
                  <a:schemeClr val="accent1"/>
                </a:solidFill>
                <a:latin typeface="+mn-lt"/>
              </a:rPr>
              <a:t>(69% menos que la sal)</a:t>
            </a:r>
            <a:endParaRPr lang="es-ES" sz="2000" b="1" dirty="0">
              <a:solidFill>
                <a:schemeClr val="accent1"/>
              </a:solidFill>
              <a:latin typeface="+mn-lt"/>
            </a:endParaRPr>
          </a:p>
        </p:txBody>
      </p:sp>
      <p:pic>
        <p:nvPicPr>
          <p:cNvPr id="8201" name="Picture 9"/>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62932" y="3351968"/>
            <a:ext cx="1788788" cy="153114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2407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500"/>
                                        <p:tgtEl>
                                          <p:spTgt spid="204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4"/>
                                        </p:tgtEl>
                                        <p:attrNameLst>
                                          <p:attrName>style.visibility</p:attrName>
                                        </p:attrNameLst>
                                      </p:cBhvr>
                                      <p:to>
                                        <p:strVal val="visible"/>
                                      </p:to>
                                    </p:set>
                                    <p:animEffect transition="in" filter="fade">
                                      <p:cBhvr>
                                        <p:cTn id="10" dur="500"/>
                                        <p:tgtEl>
                                          <p:spTgt spid="204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490"/>
                                        </p:tgtEl>
                                        <p:attrNameLst>
                                          <p:attrName>style.visibility</p:attrName>
                                        </p:attrNameLst>
                                      </p:cBhvr>
                                      <p:to>
                                        <p:strVal val="visible"/>
                                      </p:to>
                                    </p:set>
                                    <p:animEffect transition="in" filter="fade">
                                      <p:cBhvr>
                                        <p:cTn id="13" dur="500"/>
                                        <p:tgtEl>
                                          <p:spTgt spid="20490"/>
                                        </p:tgtEl>
                                      </p:cBhvr>
                                    </p:animEffect>
                                  </p:childTnLst>
                                </p:cTn>
                              </p:par>
                              <p:par>
                                <p:cTn id="14" presetID="10" presetClass="entr" presetSubtype="0" fill="hold" nodeType="withEffect">
                                  <p:stCondLst>
                                    <p:cond delay="0"/>
                                  </p:stCondLst>
                                  <p:childTnLst>
                                    <p:set>
                                      <p:cBhvr>
                                        <p:cTn id="15" dur="1" fill="hold">
                                          <p:stCondLst>
                                            <p:cond delay="0"/>
                                          </p:stCondLst>
                                        </p:cTn>
                                        <p:tgtEl>
                                          <p:spTgt spid="8201"/>
                                        </p:tgtEl>
                                        <p:attrNameLst>
                                          <p:attrName>style.visibility</p:attrName>
                                        </p:attrNameLst>
                                      </p:cBhvr>
                                      <p:to>
                                        <p:strVal val="visible"/>
                                      </p:to>
                                    </p:set>
                                    <p:animEffect transition="in" filter="fade">
                                      <p:cBhvr>
                                        <p:cTn id="16" dur="500"/>
                                        <p:tgtEl>
                                          <p:spTgt spid="820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69680"/>
                                        </p:tgtEl>
                                        <p:attrNameLst>
                                          <p:attrName>style.visibility</p:attrName>
                                        </p:attrNameLst>
                                      </p:cBhvr>
                                      <p:to>
                                        <p:strVal val="visible"/>
                                      </p:to>
                                    </p:set>
                                    <p:animEffect transition="in" filter="fade">
                                      <p:cBhvr>
                                        <p:cTn id="21" dur="500"/>
                                        <p:tgtEl>
                                          <p:spTgt spid="369680"/>
                                        </p:tgtEl>
                                      </p:cBhvr>
                                    </p:animEffect>
                                  </p:childTnLst>
                                </p:cTn>
                              </p:par>
                              <p:par>
                                <p:cTn id="22" presetID="10" presetClass="entr" presetSubtype="0" fill="hold" nodeType="withEffect">
                                  <p:stCondLst>
                                    <p:cond delay="0"/>
                                  </p:stCondLst>
                                  <p:childTnLst>
                                    <p:set>
                                      <p:cBhvr>
                                        <p:cTn id="23" dur="1" fill="hold">
                                          <p:stCondLst>
                                            <p:cond delay="0"/>
                                          </p:stCondLst>
                                        </p:cTn>
                                        <p:tgtEl>
                                          <p:spTgt spid="20485"/>
                                        </p:tgtEl>
                                        <p:attrNameLst>
                                          <p:attrName>style.visibility</p:attrName>
                                        </p:attrNameLst>
                                      </p:cBhvr>
                                      <p:to>
                                        <p:strVal val="visible"/>
                                      </p:to>
                                    </p:set>
                                    <p:animEffect transition="in" filter="fade">
                                      <p:cBhvr>
                                        <p:cTn id="24" dur="500"/>
                                        <p:tgtEl>
                                          <p:spTgt spid="2048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486"/>
                                        </p:tgtEl>
                                        <p:attrNameLst>
                                          <p:attrName>style.visibility</p:attrName>
                                        </p:attrNameLst>
                                      </p:cBhvr>
                                      <p:to>
                                        <p:strVal val="visible"/>
                                      </p:to>
                                    </p:set>
                                    <p:animEffect transition="in" filter="fade">
                                      <p:cBhvr>
                                        <p:cTn id="27" dur="500"/>
                                        <p:tgtEl>
                                          <p:spTgt spid="2048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370"/>
                                        </p:tgtEl>
                                        <p:attrNameLst>
                                          <p:attrName>style.visibility</p:attrName>
                                        </p:attrNameLst>
                                      </p:cBhvr>
                                      <p:to>
                                        <p:strVal val="visible"/>
                                      </p:to>
                                    </p:set>
                                    <p:animEffect transition="in" filter="fade">
                                      <p:cBhvr>
                                        <p:cTn id="30" dur="500"/>
                                        <p:tgtEl>
                                          <p:spTgt spid="1437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371"/>
                                        </p:tgtEl>
                                        <p:attrNameLst>
                                          <p:attrName>style.visibility</p:attrName>
                                        </p:attrNameLst>
                                      </p:cBhvr>
                                      <p:to>
                                        <p:strVal val="visible"/>
                                      </p:to>
                                    </p:set>
                                    <p:animEffect transition="in" filter="fade">
                                      <p:cBhvr>
                                        <p:cTn id="35" dur="500"/>
                                        <p:tgtEl>
                                          <p:spTgt spid="1437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372"/>
                                        </p:tgtEl>
                                        <p:attrNameLst>
                                          <p:attrName>style.visibility</p:attrName>
                                        </p:attrNameLst>
                                      </p:cBhvr>
                                      <p:to>
                                        <p:strVal val="visible"/>
                                      </p:to>
                                    </p:set>
                                    <p:animEffect transition="in" filter="fade">
                                      <p:cBhvr>
                                        <p:cTn id="38" dur="500"/>
                                        <p:tgtEl>
                                          <p:spTgt spid="1437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9679"/>
                                        </p:tgtEl>
                                        <p:attrNameLst>
                                          <p:attrName>style.visibility</p:attrName>
                                        </p:attrNameLst>
                                      </p:cBhvr>
                                      <p:to>
                                        <p:strVal val="visible"/>
                                      </p:to>
                                    </p:set>
                                    <p:animEffect transition="in" filter="fade">
                                      <p:cBhvr>
                                        <p:cTn id="41" dur="500"/>
                                        <p:tgtEl>
                                          <p:spTgt spid="369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6" grpId="0"/>
      <p:bldP spid="369679" grpId="0" animBg="1"/>
      <p:bldP spid="369680" grpId="0" animBg="1"/>
      <p:bldP spid="20490" grpId="0" animBg="1"/>
      <p:bldP spid="14370" grpId="0" animBg="1"/>
      <p:bldP spid="14371" grpId="0" animBg="1"/>
      <p:bldP spid="1437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35496" y="-27384"/>
            <a:ext cx="5472856" cy="558800"/>
          </a:xfrm>
        </p:spPr>
        <p:txBody>
          <a:bodyPr/>
          <a:lstStyle/>
          <a:p>
            <a:pPr eaLnBrk="1" hangingPunct="1"/>
            <a:r>
              <a:rPr lang="es-ES" b="1" dirty="0" smtClean="0"/>
              <a:t>Reducción de Sodio | Papa Chips</a:t>
            </a:r>
            <a:endParaRPr lang="es-ES" sz="2000" dirty="0" smtClean="0"/>
          </a:p>
        </p:txBody>
      </p:sp>
      <p:sp>
        <p:nvSpPr>
          <p:cNvPr id="23555" name="Text Box 38"/>
          <p:cNvSpPr txBox="1">
            <a:spLocks noChangeArrowheads="1"/>
          </p:cNvSpPr>
          <p:nvPr/>
        </p:nvSpPr>
        <p:spPr bwMode="auto">
          <a:xfrm>
            <a:off x="107950" y="6203950"/>
            <a:ext cx="4464050" cy="276225"/>
          </a:xfrm>
          <a:prstGeom prst="rect">
            <a:avLst/>
          </a:prstGeom>
          <a:noFill/>
          <a:ln w="9525">
            <a:noFill/>
            <a:miter lim="800000"/>
            <a:headEnd/>
            <a:tailEnd/>
          </a:ln>
        </p:spPr>
        <p:txBody>
          <a:bodyPr wrap="square">
            <a:spAutoFit/>
          </a:bodyPr>
          <a:lstStyle>
            <a:defPPr>
              <a:defRPr lang="pt-BR"/>
            </a:defPPr>
            <a:lvl1pPr>
              <a:spcBef>
                <a:spcPct val="50000"/>
              </a:spcBef>
              <a:defRPr sz="1200">
                <a:latin typeface="+mn-lt"/>
              </a:defRPr>
            </a:lvl1pPr>
          </a:lstStyle>
          <a:p>
            <a:r>
              <a:rPr lang="pt-BR" dirty="0"/>
              <a:t>Fonte: AJINOMOTO (2011)</a:t>
            </a:r>
          </a:p>
        </p:txBody>
      </p:sp>
      <p:graphicFrame>
        <p:nvGraphicFramePr>
          <p:cNvPr id="8" name="Gráfico 7"/>
          <p:cNvGraphicFramePr/>
          <p:nvPr>
            <p:extLst>
              <p:ext uri="{D42A27DB-BD31-4B8C-83A1-F6EECF244321}">
                <p14:modId xmlns:p14="http://schemas.microsoft.com/office/powerpoint/2010/main" xmlns="" val="3070171642"/>
              </p:ext>
            </p:extLst>
          </p:nvPr>
        </p:nvGraphicFramePr>
        <p:xfrm>
          <a:off x="539552" y="2924944"/>
          <a:ext cx="5328592" cy="3071834"/>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11" descr="http://articles.mercola.com/images/newsletter/2005/07/07/potato_chips.jpg"/>
          <p:cNvPicPr>
            <a:picLocks noChangeAspect="1" noChangeArrowheads="1"/>
          </p:cNvPicPr>
          <p:nvPr/>
        </p:nvPicPr>
        <p:blipFill>
          <a:blip r:embed="rId4" cstate="email"/>
          <a:srcRect/>
          <a:stretch>
            <a:fillRect/>
          </a:stretch>
        </p:blipFill>
        <p:spPr bwMode="auto">
          <a:xfrm>
            <a:off x="6352852" y="3544208"/>
            <a:ext cx="1766887" cy="1614488"/>
          </a:xfrm>
          <a:prstGeom prst="rect">
            <a:avLst/>
          </a:prstGeom>
          <a:noFill/>
          <a:ln w="9525">
            <a:noFill/>
            <a:miter lim="800000"/>
            <a:headEnd/>
            <a:tailEnd/>
          </a:ln>
        </p:spPr>
      </p:pic>
      <p:sp>
        <p:nvSpPr>
          <p:cNvPr id="11" name="Retângulo de cantos arredondados 10"/>
          <p:cNvSpPr/>
          <p:nvPr/>
        </p:nvSpPr>
        <p:spPr>
          <a:xfrm>
            <a:off x="6228184" y="1654954"/>
            <a:ext cx="2016224" cy="1021556"/>
          </a:xfrm>
          <a:prstGeom prst="roundRect">
            <a:avLst/>
          </a:prstGeom>
          <a:solidFill>
            <a:schemeClr val="tx2">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es-ES" b="1" dirty="0" smtClean="0">
                <a:solidFill>
                  <a:schemeClr val="bg1"/>
                </a:solidFill>
                <a:latin typeface="+mn-lt"/>
                <a:cs typeface="Arial" pitchFamily="34" charset="0"/>
              </a:rPr>
              <a:t>Reducción de sodio</a:t>
            </a:r>
          </a:p>
          <a:p>
            <a:pPr algn="ctr"/>
            <a:r>
              <a:rPr lang="es-ES" b="1" dirty="0" smtClean="0">
                <a:solidFill>
                  <a:schemeClr val="bg1"/>
                </a:solidFill>
                <a:latin typeface="+mn-lt"/>
                <a:cs typeface="Arial" pitchFamily="34" charset="0"/>
              </a:rPr>
              <a:t>25%</a:t>
            </a:r>
            <a:endParaRPr lang="es-ES" b="1" dirty="0">
              <a:solidFill>
                <a:schemeClr val="bg1"/>
              </a:solidFill>
              <a:latin typeface="+mn-lt"/>
              <a:cs typeface="Arial" pitchFamily="34" charset="0"/>
            </a:endParaRPr>
          </a:p>
        </p:txBody>
      </p:sp>
      <p:graphicFrame>
        <p:nvGraphicFramePr>
          <p:cNvPr id="12" name="Tabela 11"/>
          <p:cNvGraphicFramePr>
            <a:graphicFrameLocks noGrp="1"/>
          </p:cNvGraphicFramePr>
          <p:nvPr>
            <p:extLst>
              <p:ext uri="{D42A27DB-BD31-4B8C-83A1-F6EECF244321}">
                <p14:modId xmlns:p14="http://schemas.microsoft.com/office/powerpoint/2010/main" xmlns="" val="325070691"/>
              </p:ext>
            </p:extLst>
          </p:nvPr>
        </p:nvGraphicFramePr>
        <p:xfrm>
          <a:off x="617260" y="1268760"/>
          <a:ext cx="5007037" cy="2225040"/>
        </p:xfrm>
        <a:graphic>
          <a:graphicData uri="http://schemas.openxmlformats.org/drawingml/2006/table">
            <a:tbl>
              <a:tblPr firstRow="1" bandRow="1">
                <a:tableStyleId>{5C22544A-7EE6-4342-B048-85BDC9FD1C3A}</a:tableStyleId>
              </a:tblPr>
              <a:tblGrid>
                <a:gridCol w="2486036"/>
                <a:gridCol w="1264518"/>
                <a:gridCol w="1256483"/>
              </a:tblGrid>
              <a:tr h="370840">
                <a:tc>
                  <a:txBody>
                    <a:bodyPr/>
                    <a:lstStyle/>
                    <a:p>
                      <a:pPr algn="ctr"/>
                      <a:r>
                        <a:rPr lang="es-ES" noProof="0" smtClean="0"/>
                        <a:t>Ingredientes</a:t>
                      </a:r>
                      <a:endParaRPr lang="es-ES" noProof="0"/>
                    </a:p>
                  </a:txBody>
                  <a:tcPr anchor="ctr"/>
                </a:tc>
                <a:tc>
                  <a:txBody>
                    <a:bodyPr/>
                    <a:lstStyle/>
                    <a:p>
                      <a:pPr algn="ctr"/>
                      <a:r>
                        <a:rPr lang="es-ES" noProof="0" smtClean="0"/>
                        <a:t>Patrón</a:t>
                      </a:r>
                      <a:endParaRPr lang="es-ES" noProof="0"/>
                    </a:p>
                  </a:txBody>
                  <a:tcPr anchor="ctr"/>
                </a:tc>
                <a:tc>
                  <a:txBody>
                    <a:bodyPr/>
                    <a:lstStyle/>
                    <a:p>
                      <a:pPr algn="ctr"/>
                      <a:r>
                        <a:rPr lang="es-ES" noProof="0" smtClean="0"/>
                        <a:t>Prueba</a:t>
                      </a:r>
                      <a:endParaRPr lang="es-ES" noProof="0"/>
                    </a:p>
                  </a:txBody>
                  <a:tcPr anchor="ctr"/>
                </a:tc>
              </a:tr>
              <a:tr h="370840">
                <a:tc>
                  <a:txBody>
                    <a:bodyPr/>
                    <a:lstStyle/>
                    <a:p>
                      <a:pPr algn="l"/>
                      <a:r>
                        <a:rPr lang="es-ES" sz="1200" noProof="0" smtClean="0"/>
                        <a:t>Base papa chips</a:t>
                      </a:r>
                      <a:endParaRPr lang="es-ES" sz="1200" noProof="0"/>
                    </a:p>
                  </a:txBody>
                  <a:tcPr anchor="ctr"/>
                </a:tc>
                <a:tc>
                  <a:txBody>
                    <a:bodyPr/>
                    <a:lstStyle/>
                    <a:p>
                      <a:pPr algn="ctr"/>
                      <a:r>
                        <a:rPr lang="es-ES" sz="1200" noProof="0" smtClean="0"/>
                        <a:t>98,0%</a:t>
                      </a:r>
                      <a:endParaRPr lang="es-ES" sz="1200" noProof="0"/>
                    </a:p>
                  </a:txBody>
                  <a:tcPr anchor="ctr"/>
                </a:tc>
                <a:tc>
                  <a:txBody>
                    <a:bodyPr/>
                    <a:lstStyle/>
                    <a:p>
                      <a:pPr algn="ctr"/>
                      <a:r>
                        <a:rPr lang="es-ES" sz="1200" noProof="0" smtClean="0"/>
                        <a:t>98,2%</a:t>
                      </a:r>
                      <a:endParaRPr lang="es-ES" sz="1200" noProof="0"/>
                    </a:p>
                  </a:txBody>
                  <a:tcPr anchor="ctr"/>
                </a:tc>
              </a:tr>
              <a:tr h="370840">
                <a:tc>
                  <a:txBody>
                    <a:bodyPr/>
                    <a:lstStyle/>
                    <a:p>
                      <a:pPr algn="l"/>
                      <a:r>
                        <a:rPr lang="es-ES" sz="1200" noProof="0" smtClean="0"/>
                        <a:t>Sal</a:t>
                      </a:r>
                      <a:endParaRPr lang="es-ES" sz="1200" noProof="0"/>
                    </a:p>
                  </a:txBody>
                  <a:tcPr anchor="ctr"/>
                </a:tc>
                <a:tc>
                  <a:txBody>
                    <a:bodyPr/>
                    <a:lstStyle/>
                    <a:p>
                      <a:pPr algn="ctr"/>
                      <a:r>
                        <a:rPr lang="es-ES" sz="1200" noProof="0" smtClean="0"/>
                        <a:t>1,73%</a:t>
                      </a:r>
                      <a:endParaRPr lang="es-ES" sz="1200" noProof="0"/>
                    </a:p>
                  </a:txBody>
                  <a:tcPr anchor="ctr"/>
                </a:tc>
                <a:tc>
                  <a:txBody>
                    <a:bodyPr/>
                    <a:lstStyle/>
                    <a:p>
                      <a:pPr algn="ctr"/>
                      <a:r>
                        <a:rPr lang="es-ES" sz="1200" noProof="0" smtClean="0"/>
                        <a:t>1,17%</a:t>
                      </a:r>
                      <a:endParaRPr lang="es-ES" sz="1200" noProof="0"/>
                    </a:p>
                  </a:txBody>
                  <a:tcPr anchor="ctr"/>
                </a:tc>
              </a:tr>
              <a:tr h="370840">
                <a:tc>
                  <a:txBody>
                    <a:bodyPr/>
                    <a:lstStyle/>
                    <a:p>
                      <a:pPr algn="l"/>
                      <a:r>
                        <a:rPr lang="es-ES" sz="1200" noProof="0" smtClean="0"/>
                        <a:t>Glutamato monosodico</a:t>
                      </a:r>
                      <a:endParaRPr lang="es-ES" sz="1200" noProof="0"/>
                    </a:p>
                  </a:txBody>
                  <a:tcPr anchor="ctr"/>
                </a:tc>
                <a:tc>
                  <a:txBody>
                    <a:bodyPr/>
                    <a:lstStyle/>
                    <a:p>
                      <a:pPr algn="ctr"/>
                      <a:r>
                        <a:rPr lang="es-ES" sz="1200" noProof="0" smtClean="0"/>
                        <a:t>0,23%</a:t>
                      </a:r>
                      <a:endParaRPr lang="es-ES" sz="1200" noProof="0"/>
                    </a:p>
                  </a:txBody>
                  <a:tcPr anchor="ctr"/>
                </a:tc>
                <a:tc>
                  <a:txBody>
                    <a:bodyPr/>
                    <a:lstStyle/>
                    <a:p>
                      <a:pPr algn="ctr"/>
                      <a:r>
                        <a:rPr lang="es-ES" sz="1200" noProof="0" smtClean="0"/>
                        <a:t>0,60%</a:t>
                      </a:r>
                      <a:endParaRPr lang="es-ES" sz="1200" noProof="0"/>
                    </a:p>
                  </a:txBody>
                  <a:tcPr anchor="ctr"/>
                </a:tc>
              </a:tr>
              <a:tr h="370840">
                <a:tc>
                  <a:txBody>
                    <a:bodyPr/>
                    <a:lstStyle/>
                    <a:p>
                      <a:pPr algn="l"/>
                      <a:r>
                        <a:rPr lang="es-ES" sz="1200" noProof="0" smtClean="0"/>
                        <a:t>Inosinato disodico – IMP </a:t>
                      </a:r>
                      <a:endParaRPr lang="es-ES" sz="1200" noProof="0"/>
                    </a:p>
                  </a:txBody>
                  <a:tcPr anchor="ctr"/>
                </a:tc>
                <a:tc>
                  <a:txBody>
                    <a:bodyPr/>
                    <a:lstStyle/>
                    <a:p>
                      <a:pPr algn="ctr"/>
                      <a:r>
                        <a:rPr lang="es-ES" sz="1200" noProof="0" smtClean="0"/>
                        <a:t>-</a:t>
                      </a:r>
                      <a:endParaRPr lang="es-ES" sz="1200" noProof="0"/>
                    </a:p>
                  </a:txBody>
                  <a:tcPr anchor="ctr"/>
                </a:tc>
                <a:tc>
                  <a:txBody>
                    <a:bodyPr/>
                    <a:lstStyle/>
                    <a:p>
                      <a:pPr algn="ctr"/>
                      <a:r>
                        <a:rPr lang="es-ES" sz="1200" noProof="0" smtClean="0"/>
                        <a:t>0,04%</a:t>
                      </a:r>
                      <a:endParaRPr lang="es-ES" sz="1200" noProof="0"/>
                    </a:p>
                  </a:txBody>
                  <a:tcPr anchor="ctr"/>
                </a:tc>
              </a:tr>
              <a:tr h="370840">
                <a:tc>
                  <a:txBody>
                    <a:bodyPr/>
                    <a:lstStyle/>
                    <a:p>
                      <a:pPr marL="0" algn="ctr" defTabSz="914400" rtl="0" eaLnBrk="1" latinLnBrk="0" hangingPunct="1"/>
                      <a:r>
                        <a:rPr lang="es-ES" sz="1400" b="1" kern="1200" noProof="0" smtClean="0">
                          <a:solidFill>
                            <a:schemeClr val="bg1"/>
                          </a:solidFill>
                        </a:rPr>
                        <a:t>Cantidad de sodio (mg/100g)</a:t>
                      </a:r>
                      <a:endParaRPr lang="es-ES" sz="1400" b="1" kern="1200" noProof="0">
                        <a:solidFill>
                          <a:schemeClr val="bg1"/>
                        </a:solidFill>
                        <a:latin typeface="+mn-lt"/>
                        <a:ea typeface="+mn-ea"/>
                        <a:cs typeface="+mn-cs"/>
                      </a:endParaRPr>
                    </a:p>
                  </a:txBody>
                  <a:tcPr anchor="ctr">
                    <a:solidFill>
                      <a:schemeClr val="accent1"/>
                    </a:solidFill>
                  </a:tcPr>
                </a:tc>
                <a:tc>
                  <a:txBody>
                    <a:bodyPr/>
                    <a:lstStyle/>
                    <a:p>
                      <a:pPr marL="0" algn="ctr" defTabSz="914400" rtl="0" eaLnBrk="1" latinLnBrk="0" hangingPunct="1"/>
                      <a:r>
                        <a:rPr lang="es-ES" sz="1400" b="1" kern="1200" noProof="0" smtClean="0">
                          <a:solidFill>
                            <a:schemeClr val="bg1"/>
                          </a:solidFill>
                        </a:rPr>
                        <a:t>720</a:t>
                      </a:r>
                      <a:endParaRPr lang="es-ES" sz="1400" b="1" kern="1200" noProof="0">
                        <a:solidFill>
                          <a:schemeClr val="bg1"/>
                        </a:solidFill>
                        <a:latin typeface="+mn-lt"/>
                        <a:ea typeface="+mn-ea"/>
                        <a:cs typeface="+mn-cs"/>
                      </a:endParaRPr>
                    </a:p>
                  </a:txBody>
                  <a:tcPr anchor="ctr">
                    <a:solidFill>
                      <a:schemeClr val="accent1"/>
                    </a:solidFill>
                  </a:tcPr>
                </a:tc>
                <a:tc>
                  <a:txBody>
                    <a:bodyPr/>
                    <a:lstStyle/>
                    <a:p>
                      <a:pPr marL="0" algn="ctr" defTabSz="914400" rtl="0" eaLnBrk="1" latinLnBrk="0" hangingPunct="1"/>
                      <a:r>
                        <a:rPr lang="es-ES" sz="1400" b="1" kern="1200" noProof="0" dirty="0" smtClean="0">
                          <a:solidFill>
                            <a:schemeClr val="bg1"/>
                          </a:solidFill>
                        </a:rPr>
                        <a:t>540</a:t>
                      </a:r>
                      <a:endParaRPr lang="es-ES" sz="1400" b="1" kern="1200" noProof="0" dirty="0">
                        <a:solidFill>
                          <a:schemeClr val="bg1"/>
                        </a:solidFill>
                        <a:latin typeface="+mn-lt"/>
                        <a:ea typeface="+mn-ea"/>
                        <a:cs typeface="+mn-cs"/>
                      </a:endParaRPr>
                    </a:p>
                  </a:txBody>
                  <a:tcPr anchor="ctr">
                    <a:solidFill>
                      <a:schemeClr val="accent1"/>
                    </a:solidFill>
                  </a:tcPr>
                </a:tc>
              </a:tr>
            </a:tbl>
          </a:graphicData>
        </a:graphic>
      </p:graphicFrame>
    </p:spTree>
    <p:extLst>
      <p:ext uri="{BB962C8B-B14F-4D97-AF65-F5344CB8AC3E}">
        <p14:creationId xmlns:p14="http://schemas.microsoft.com/office/powerpoint/2010/main" xmlns="" val="3111834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p:cNvSpPr>
            <a:spLocks noGrp="1"/>
          </p:cNvSpPr>
          <p:nvPr>
            <p:ph type="title"/>
          </p:nvPr>
        </p:nvSpPr>
        <p:spPr/>
        <p:txBody>
          <a:bodyPr/>
          <a:lstStyle/>
          <a:p>
            <a:r>
              <a:rPr lang="pt-BR" b="1" dirty="0" err="1"/>
              <a:t>Reducción</a:t>
            </a:r>
            <a:r>
              <a:rPr lang="pt-BR" b="1" dirty="0"/>
              <a:t> de </a:t>
            </a:r>
            <a:r>
              <a:rPr lang="pt-BR" b="1" dirty="0" err="1" smtClean="0"/>
              <a:t>Sodio</a:t>
            </a:r>
            <a:r>
              <a:rPr lang="pt-BR" b="1" dirty="0" smtClean="0"/>
              <a:t> </a:t>
            </a:r>
            <a:r>
              <a:rPr lang="es-ES" b="1" dirty="0"/>
              <a:t>| </a:t>
            </a:r>
            <a:r>
              <a:rPr lang="pt-BR" b="1" dirty="0" smtClean="0"/>
              <a:t>Sopa</a:t>
            </a:r>
          </a:p>
        </p:txBody>
      </p:sp>
      <p:sp>
        <p:nvSpPr>
          <p:cNvPr id="4" name="Rectangle 2"/>
          <p:cNvSpPr txBox="1">
            <a:spLocks noChangeArrowheads="1"/>
          </p:cNvSpPr>
          <p:nvPr/>
        </p:nvSpPr>
        <p:spPr bwMode="auto">
          <a:xfrm>
            <a:off x="323850" y="1844253"/>
            <a:ext cx="8001000" cy="4537075"/>
          </a:xfrm>
          <a:prstGeom prst="rect">
            <a:avLst/>
          </a:prstGeom>
          <a:solidFill>
            <a:schemeClr val="bg1">
              <a:alpha val="72940"/>
            </a:schemeClr>
          </a:solidFill>
          <a:ln w="9525">
            <a:noFill/>
            <a:miter lim="800000"/>
            <a:headEnd/>
            <a:tailEnd/>
          </a:ln>
        </p:spPr>
        <p:txBody>
          <a:bodyPr/>
          <a:lstStyle/>
          <a:p>
            <a:pPr marL="342900" indent="-342900" eaLnBrk="0" hangingPunct="0">
              <a:spcBef>
                <a:spcPct val="20000"/>
              </a:spcBef>
              <a:defRPr/>
            </a:pPr>
            <a:endParaRPr lang="pt-BR" sz="2800" kern="0">
              <a:latin typeface="Arial" pitchFamily="34" charset="0"/>
              <a:cs typeface="Arial" pitchFamily="34" charset="0"/>
            </a:endParaRPr>
          </a:p>
          <a:p>
            <a:pPr marL="342900" indent="-342900" eaLnBrk="0" hangingPunct="0">
              <a:spcBef>
                <a:spcPct val="20000"/>
              </a:spcBef>
              <a:buFont typeface="Arial" charset="0"/>
              <a:buChar char="•"/>
              <a:defRPr/>
            </a:pPr>
            <a:endParaRPr lang="pt-BR" sz="2800" kern="0">
              <a:latin typeface="Arial" pitchFamily="34" charset="0"/>
              <a:cs typeface="Arial" pitchFamily="34" charset="0"/>
            </a:endParaRPr>
          </a:p>
          <a:p>
            <a:pPr marL="342900" indent="-342900" eaLnBrk="0" hangingPunct="0">
              <a:spcBef>
                <a:spcPct val="20000"/>
              </a:spcBef>
              <a:buFont typeface="Arial" charset="0"/>
              <a:buChar char="•"/>
              <a:defRPr/>
            </a:pPr>
            <a:endParaRPr lang="pt-BR" sz="2800" kern="0">
              <a:latin typeface="Arial" pitchFamily="34" charset="0"/>
              <a:cs typeface="Arial" pitchFamily="34" charset="0"/>
            </a:endParaRPr>
          </a:p>
          <a:p>
            <a:pPr marL="342900" indent="-342900" eaLnBrk="0" hangingPunct="0">
              <a:spcBef>
                <a:spcPct val="20000"/>
              </a:spcBef>
              <a:buFont typeface="Arial" charset="0"/>
              <a:buChar char="•"/>
              <a:defRPr/>
            </a:pPr>
            <a:endParaRPr lang="pt-BR" sz="2800" kern="0">
              <a:latin typeface="Arial" pitchFamily="34" charset="0"/>
              <a:cs typeface="Arial" pitchFamily="34" charset="0"/>
            </a:endParaRPr>
          </a:p>
          <a:p>
            <a:pPr marL="342900" indent="-342900" eaLnBrk="0" hangingPunct="0">
              <a:spcBef>
                <a:spcPct val="20000"/>
              </a:spcBef>
              <a:buFont typeface="Arial" charset="0"/>
              <a:buChar char="•"/>
              <a:defRPr/>
            </a:pPr>
            <a:endParaRPr lang="pt-BR" sz="2800" kern="0">
              <a:latin typeface="Arial" pitchFamily="34" charset="0"/>
              <a:cs typeface="Arial" pitchFamily="34" charset="0"/>
            </a:endParaRPr>
          </a:p>
          <a:p>
            <a:pPr marL="342900" indent="-342900" eaLnBrk="0" hangingPunct="0">
              <a:spcBef>
                <a:spcPct val="20000"/>
              </a:spcBef>
              <a:buFont typeface="Arial" charset="0"/>
              <a:buChar char="•"/>
              <a:defRPr/>
            </a:pPr>
            <a:endParaRPr lang="pt-BR" sz="2800" kern="0">
              <a:latin typeface="Arial" pitchFamily="34" charset="0"/>
              <a:cs typeface="Arial" pitchFamily="34" charset="0"/>
            </a:endParaRPr>
          </a:p>
          <a:p>
            <a:pPr marL="342900" indent="-342900" eaLnBrk="0" hangingPunct="0">
              <a:spcBef>
                <a:spcPct val="20000"/>
              </a:spcBef>
              <a:defRPr/>
            </a:pPr>
            <a:endParaRPr lang="pt-BR" sz="2800" kern="0">
              <a:latin typeface="Arial" pitchFamily="34" charset="0"/>
              <a:cs typeface="Arial" pitchFamily="34" charset="0"/>
            </a:endParaRPr>
          </a:p>
        </p:txBody>
      </p:sp>
      <p:sp>
        <p:nvSpPr>
          <p:cNvPr id="50180" name="Rectangle 3"/>
          <p:cNvSpPr>
            <a:spLocks noChangeArrowheads="1"/>
          </p:cNvSpPr>
          <p:nvPr/>
        </p:nvSpPr>
        <p:spPr bwMode="auto">
          <a:xfrm>
            <a:off x="2908300" y="5949528"/>
            <a:ext cx="3789363" cy="427038"/>
          </a:xfrm>
          <a:prstGeom prst="rect">
            <a:avLst/>
          </a:prstGeom>
          <a:noFill/>
          <a:ln w="9525" algn="ctr">
            <a:noFill/>
            <a:miter lim="800000"/>
            <a:headEnd/>
            <a:tailEnd/>
          </a:ln>
        </p:spPr>
        <p:txBody>
          <a:bodyPr wrap="none">
            <a:spAutoFit/>
          </a:bodyPr>
          <a:lstStyle/>
          <a:p>
            <a:pPr marL="342900" indent="-342900" eaLnBrk="0" hangingPunct="0">
              <a:spcBef>
                <a:spcPct val="20000"/>
              </a:spcBef>
            </a:pPr>
            <a:r>
              <a:rPr lang="pt-BR" sz="2200"/>
              <a:t>Concentración de la SAL (%)</a:t>
            </a:r>
          </a:p>
        </p:txBody>
      </p:sp>
      <p:pic>
        <p:nvPicPr>
          <p:cNvPr id="50181" name="Picture 8" descr="001"/>
          <p:cNvPicPr>
            <a:picLocks noChangeAspect="1" noChangeArrowheads="1"/>
          </p:cNvPicPr>
          <p:nvPr/>
        </p:nvPicPr>
        <p:blipFill>
          <a:blip r:embed="rId3" cstate="email"/>
          <a:srcRect/>
          <a:stretch>
            <a:fillRect/>
          </a:stretch>
        </p:blipFill>
        <p:spPr bwMode="auto">
          <a:xfrm>
            <a:off x="2528888" y="2571328"/>
            <a:ext cx="4038600" cy="2871788"/>
          </a:xfrm>
          <a:prstGeom prst="rect">
            <a:avLst/>
          </a:prstGeom>
          <a:noFill/>
          <a:ln w="9525">
            <a:noFill/>
            <a:miter lim="800000"/>
            <a:headEnd/>
            <a:tailEnd/>
          </a:ln>
        </p:spPr>
      </p:pic>
      <p:sp>
        <p:nvSpPr>
          <p:cNvPr id="50182" name="Rectangle 9"/>
          <p:cNvSpPr>
            <a:spLocks noChangeArrowheads="1"/>
          </p:cNvSpPr>
          <p:nvPr/>
        </p:nvSpPr>
        <p:spPr bwMode="auto">
          <a:xfrm>
            <a:off x="6788150" y="5206578"/>
            <a:ext cx="1377950" cy="290513"/>
          </a:xfrm>
          <a:prstGeom prst="rect">
            <a:avLst/>
          </a:prstGeom>
          <a:noFill/>
          <a:ln w="9525" algn="ctr">
            <a:noFill/>
            <a:miter lim="800000"/>
            <a:headEnd/>
            <a:tailEnd/>
          </a:ln>
        </p:spPr>
        <p:txBody>
          <a:bodyPr wrap="none">
            <a:spAutoFit/>
          </a:bodyPr>
          <a:lstStyle/>
          <a:p>
            <a:pPr marL="342900" indent="-342900" eaLnBrk="0" hangingPunct="0">
              <a:spcBef>
                <a:spcPct val="20000"/>
              </a:spcBef>
            </a:pPr>
            <a:r>
              <a:rPr lang="pt-BR" sz="1300"/>
              <a:t>Baja Aceptación</a:t>
            </a:r>
          </a:p>
        </p:txBody>
      </p:sp>
      <p:sp>
        <p:nvSpPr>
          <p:cNvPr id="50183" name="Rectangle 10"/>
          <p:cNvSpPr>
            <a:spLocks noChangeArrowheads="1"/>
          </p:cNvSpPr>
          <p:nvPr/>
        </p:nvSpPr>
        <p:spPr bwMode="auto">
          <a:xfrm>
            <a:off x="6891338" y="2636416"/>
            <a:ext cx="1331912" cy="290512"/>
          </a:xfrm>
          <a:prstGeom prst="rect">
            <a:avLst/>
          </a:prstGeom>
          <a:noFill/>
          <a:ln w="9525" algn="ctr">
            <a:noFill/>
            <a:miter lim="800000"/>
            <a:headEnd/>
            <a:tailEnd/>
          </a:ln>
        </p:spPr>
        <p:txBody>
          <a:bodyPr wrap="none">
            <a:spAutoFit/>
          </a:bodyPr>
          <a:lstStyle/>
          <a:p>
            <a:pPr marL="342900" indent="-342900" eaLnBrk="0" hangingPunct="0">
              <a:spcBef>
                <a:spcPct val="20000"/>
              </a:spcBef>
            </a:pPr>
            <a:r>
              <a:rPr lang="pt-BR" sz="1300"/>
              <a:t>Alta Aceptación</a:t>
            </a:r>
          </a:p>
        </p:txBody>
      </p:sp>
      <p:sp>
        <p:nvSpPr>
          <p:cNvPr id="50184" name="Rectangle 11"/>
          <p:cNvSpPr>
            <a:spLocks noChangeArrowheads="1"/>
          </p:cNvSpPr>
          <p:nvPr/>
        </p:nvSpPr>
        <p:spPr bwMode="auto">
          <a:xfrm rot="-5400000">
            <a:off x="227012" y="3823866"/>
            <a:ext cx="1566863" cy="427038"/>
          </a:xfrm>
          <a:prstGeom prst="rect">
            <a:avLst/>
          </a:prstGeom>
          <a:noFill/>
          <a:ln w="9525" algn="ctr">
            <a:noFill/>
            <a:miter lim="800000"/>
            <a:headEnd/>
            <a:tailEnd/>
          </a:ln>
        </p:spPr>
        <p:txBody>
          <a:bodyPr wrap="none">
            <a:spAutoFit/>
          </a:bodyPr>
          <a:lstStyle/>
          <a:p>
            <a:pPr marL="342900" indent="-342900" eaLnBrk="0" hangingPunct="0">
              <a:spcBef>
                <a:spcPct val="20000"/>
              </a:spcBef>
            </a:pPr>
            <a:r>
              <a:rPr lang="pt-BR" sz="2200"/>
              <a:t>Aceptación</a:t>
            </a:r>
          </a:p>
        </p:txBody>
      </p:sp>
      <p:sp>
        <p:nvSpPr>
          <p:cNvPr id="50185" name="Rectangle 12"/>
          <p:cNvSpPr>
            <a:spLocks noChangeArrowheads="1"/>
          </p:cNvSpPr>
          <p:nvPr/>
        </p:nvSpPr>
        <p:spPr bwMode="auto">
          <a:xfrm>
            <a:off x="2425700" y="5430416"/>
            <a:ext cx="466725" cy="336550"/>
          </a:xfrm>
          <a:prstGeom prst="rect">
            <a:avLst/>
          </a:prstGeom>
          <a:noFill/>
          <a:ln w="9525" algn="ctr">
            <a:noFill/>
            <a:miter lim="800000"/>
            <a:headEnd/>
            <a:tailEnd/>
          </a:ln>
        </p:spPr>
        <p:txBody>
          <a:bodyPr wrap="none">
            <a:spAutoFit/>
          </a:bodyPr>
          <a:lstStyle/>
          <a:p>
            <a:pPr marL="342900" indent="-342900" eaLnBrk="0" hangingPunct="0">
              <a:spcBef>
                <a:spcPct val="20000"/>
              </a:spcBef>
            </a:pPr>
            <a:r>
              <a:rPr lang="pt-BR" sz="1600"/>
              <a:t>0,4</a:t>
            </a:r>
          </a:p>
        </p:txBody>
      </p:sp>
      <p:sp>
        <p:nvSpPr>
          <p:cNvPr id="11" name="Line 13"/>
          <p:cNvSpPr>
            <a:spLocks noChangeShapeType="1"/>
          </p:cNvSpPr>
          <p:nvPr/>
        </p:nvSpPr>
        <p:spPr bwMode="auto">
          <a:xfrm>
            <a:off x="5762625" y="2707853"/>
            <a:ext cx="0" cy="2736850"/>
          </a:xfrm>
          <a:prstGeom prst="line">
            <a:avLst/>
          </a:prstGeom>
          <a:noFill/>
          <a:ln w="38100">
            <a:solidFill>
              <a:schemeClr val="tx1"/>
            </a:solidFill>
            <a:round/>
            <a:headEnd/>
            <a:tailEnd/>
          </a:ln>
          <a:effectLst/>
        </p:spPr>
        <p:txBody>
          <a:bodyP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12" name="Line 14"/>
          <p:cNvSpPr>
            <a:spLocks noChangeShapeType="1"/>
          </p:cNvSpPr>
          <p:nvPr/>
        </p:nvSpPr>
        <p:spPr bwMode="auto">
          <a:xfrm>
            <a:off x="6567488" y="2696741"/>
            <a:ext cx="0" cy="2736850"/>
          </a:xfrm>
          <a:prstGeom prst="line">
            <a:avLst/>
          </a:prstGeom>
          <a:noFill/>
          <a:ln w="38100">
            <a:solidFill>
              <a:schemeClr val="tx1"/>
            </a:solidFill>
            <a:round/>
            <a:headEnd type="stealth" w="lg" len="lg"/>
            <a:tailEnd/>
          </a:ln>
          <a:effectLst/>
        </p:spPr>
        <p:txBody>
          <a:bodyP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13" name="Line 15"/>
          <p:cNvSpPr>
            <a:spLocks noChangeShapeType="1"/>
          </p:cNvSpPr>
          <p:nvPr/>
        </p:nvSpPr>
        <p:spPr bwMode="auto">
          <a:xfrm>
            <a:off x="2638425" y="2707853"/>
            <a:ext cx="0" cy="2736850"/>
          </a:xfrm>
          <a:prstGeom prst="line">
            <a:avLst/>
          </a:prstGeom>
          <a:noFill/>
          <a:ln w="38100">
            <a:solidFill>
              <a:schemeClr val="tx1"/>
            </a:solidFill>
            <a:round/>
            <a:headEnd/>
            <a:tailEnd/>
          </a:ln>
          <a:effectLst/>
        </p:spPr>
        <p:txBody>
          <a:bodyP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14" name="Line 16"/>
          <p:cNvSpPr>
            <a:spLocks noChangeShapeType="1"/>
          </p:cNvSpPr>
          <p:nvPr/>
        </p:nvSpPr>
        <p:spPr bwMode="auto">
          <a:xfrm>
            <a:off x="3411538" y="2696741"/>
            <a:ext cx="0" cy="2736850"/>
          </a:xfrm>
          <a:prstGeom prst="line">
            <a:avLst/>
          </a:prstGeom>
          <a:noFill/>
          <a:ln w="38100">
            <a:solidFill>
              <a:schemeClr val="tx1"/>
            </a:solidFill>
            <a:round/>
            <a:headEnd/>
            <a:tailEnd/>
          </a:ln>
          <a:effectLst/>
        </p:spPr>
        <p:txBody>
          <a:bodyP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15" name="Line 17"/>
          <p:cNvSpPr>
            <a:spLocks noChangeShapeType="1"/>
          </p:cNvSpPr>
          <p:nvPr/>
        </p:nvSpPr>
        <p:spPr bwMode="auto">
          <a:xfrm>
            <a:off x="4192588" y="2696741"/>
            <a:ext cx="0" cy="2736850"/>
          </a:xfrm>
          <a:prstGeom prst="line">
            <a:avLst/>
          </a:prstGeom>
          <a:noFill/>
          <a:ln w="38100">
            <a:solidFill>
              <a:schemeClr val="tx1"/>
            </a:solidFill>
            <a:round/>
            <a:headEnd/>
            <a:tailEnd/>
          </a:ln>
          <a:effectLst/>
        </p:spPr>
        <p:txBody>
          <a:bodyP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16" name="Line 18"/>
          <p:cNvSpPr>
            <a:spLocks noChangeShapeType="1"/>
          </p:cNvSpPr>
          <p:nvPr/>
        </p:nvSpPr>
        <p:spPr bwMode="auto">
          <a:xfrm>
            <a:off x="4956175" y="2707853"/>
            <a:ext cx="0" cy="2736850"/>
          </a:xfrm>
          <a:prstGeom prst="line">
            <a:avLst/>
          </a:prstGeom>
          <a:noFill/>
          <a:ln w="38100">
            <a:solidFill>
              <a:schemeClr val="tx1"/>
            </a:solidFill>
            <a:round/>
            <a:headEnd/>
            <a:tailEnd/>
          </a:ln>
          <a:effectLst/>
        </p:spPr>
        <p:txBody>
          <a:bodyP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17" name="Line 19"/>
          <p:cNvSpPr>
            <a:spLocks noChangeShapeType="1"/>
          </p:cNvSpPr>
          <p:nvPr/>
        </p:nvSpPr>
        <p:spPr bwMode="auto">
          <a:xfrm>
            <a:off x="1892300" y="5395491"/>
            <a:ext cx="4679950" cy="38100"/>
          </a:xfrm>
          <a:prstGeom prst="line">
            <a:avLst/>
          </a:prstGeom>
          <a:noFill/>
          <a:ln w="31750">
            <a:solidFill>
              <a:schemeClr val="tx1"/>
            </a:solidFill>
            <a:round/>
            <a:headEnd type="stealth" w="lg" len="lg"/>
            <a:tailEnd/>
          </a:ln>
          <a:effectLst/>
        </p:spPr>
        <p:txBody>
          <a:bodyPr anchor="ct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18" name="Line 20"/>
          <p:cNvSpPr>
            <a:spLocks noChangeShapeType="1"/>
          </p:cNvSpPr>
          <p:nvPr/>
        </p:nvSpPr>
        <p:spPr bwMode="auto">
          <a:xfrm flipH="1">
            <a:off x="1881188" y="3898478"/>
            <a:ext cx="4824412" cy="0"/>
          </a:xfrm>
          <a:prstGeom prst="line">
            <a:avLst/>
          </a:prstGeom>
          <a:noFill/>
          <a:ln w="38100">
            <a:solidFill>
              <a:schemeClr val="hlink"/>
            </a:solidFill>
            <a:round/>
            <a:headEnd/>
            <a:tailEnd/>
          </a:ln>
          <a:effectLst/>
        </p:spPr>
        <p:txBody>
          <a:bodyPr anchor="ct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19" name="Line 21"/>
          <p:cNvSpPr>
            <a:spLocks noChangeShapeType="1"/>
          </p:cNvSpPr>
          <p:nvPr/>
        </p:nvSpPr>
        <p:spPr bwMode="auto">
          <a:xfrm>
            <a:off x="5408613" y="2780878"/>
            <a:ext cx="0" cy="2592388"/>
          </a:xfrm>
          <a:prstGeom prst="line">
            <a:avLst/>
          </a:prstGeom>
          <a:noFill/>
          <a:ln w="25400">
            <a:solidFill>
              <a:schemeClr val="tx1"/>
            </a:solidFill>
            <a:prstDash val="dash"/>
            <a:round/>
            <a:headEnd/>
            <a:tailEnd/>
          </a:ln>
          <a:effectLst/>
        </p:spPr>
        <p:txBody>
          <a:bodyPr anchor="ct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20" name="Oval 22"/>
          <p:cNvSpPr>
            <a:spLocks noChangeArrowheads="1"/>
          </p:cNvSpPr>
          <p:nvPr/>
        </p:nvSpPr>
        <p:spPr bwMode="auto">
          <a:xfrm>
            <a:off x="5084763" y="3658766"/>
            <a:ext cx="577850" cy="463550"/>
          </a:xfrm>
          <a:prstGeom prst="ellipse">
            <a:avLst/>
          </a:prstGeom>
          <a:noFill/>
          <a:ln w="57150">
            <a:solidFill>
              <a:srgbClr val="339966"/>
            </a:solidFill>
            <a:round/>
            <a:headEnd/>
            <a:tailEnd/>
          </a:ln>
          <a:effectLst>
            <a:outerShdw dist="35921" dir="2700000" algn="ctr" rotWithShape="0">
              <a:schemeClr val="tx2"/>
            </a:outerShdw>
          </a:effectLst>
        </p:spPr>
        <p:txBody>
          <a:bodyPr wrap="none" anchor="ct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50196" name="Rectangle 23"/>
          <p:cNvSpPr>
            <a:spLocks noChangeArrowheads="1"/>
          </p:cNvSpPr>
          <p:nvPr/>
        </p:nvSpPr>
        <p:spPr bwMode="auto">
          <a:xfrm>
            <a:off x="5205413" y="5471691"/>
            <a:ext cx="466725" cy="336550"/>
          </a:xfrm>
          <a:prstGeom prst="rect">
            <a:avLst/>
          </a:prstGeom>
          <a:noFill/>
          <a:ln w="9525" algn="ctr">
            <a:noFill/>
            <a:miter lim="800000"/>
            <a:headEnd/>
            <a:tailEnd/>
          </a:ln>
        </p:spPr>
        <p:txBody>
          <a:bodyPr wrap="none">
            <a:spAutoFit/>
          </a:bodyPr>
          <a:lstStyle/>
          <a:p>
            <a:pPr marL="342900" indent="-342900" eaLnBrk="0" hangingPunct="0">
              <a:spcBef>
                <a:spcPct val="20000"/>
              </a:spcBef>
            </a:pPr>
            <a:r>
              <a:rPr lang="pt-BR" sz="1600"/>
              <a:t>0,8</a:t>
            </a:r>
          </a:p>
        </p:txBody>
      </p:sp>
      <p:sp>
        <p:nvSpPr>
          <p:cNvPr id="22" name="Oval 24"/>
          <p:cNvSpPr>
            <a:spLocks noChangeArrowheads="1"/>
          </p:cNvSpPr>
          <p:nvPr/>
        </p:nvSpPr>
        <p:spPr bwMode="auto">
          <a:xfrm>
            <a:off x="5145088" y="5393903"/>
            <a:ext cx="557212" cy="441325"/>
          </a:xfrm>
          <a:prstGeom prst="ellipse">
            <a:avLst/>
          </a:prstGeom>
          <a:noFill/>
          <a:ln w="57150">
            <a:solidFill>
              <a:srgbClr val="339966"/>
            </a:solidFill>
            <a:round/>
            <a:headEnd/>
            <a:tailEnd/>
          </a:ln>
          <a:effectLst>
            <a:outerShdw dist="35921" dir="2700000" algn="ctr" rotWithShape="0">
              <a:schemeClr val="tx2"/>
            </a:outerShdw>
          </a:effectLst>
        </p:spPr>
        <p:txBody>
          <a:bodyPr wrap="none" anchor="ct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23" name="Oval 25"/>
          <p:cNvSpPr>
            <a:spLocks noChangeArrowheads="1"/>
          </p:cNvSpPr>
          <p:nvPr/>
        </p:nvSpPr>
        <p:spPr bwMode="auto">
          <a:xfrm>
            <a:off x="2384425" y="5373266"/>
            <a:ext cx="557213" cy="441325"/>
          </a:xfrm>
          <a:prstGeom prst="ellipse">
            <a:avLst/>
          </a:prstGeom>
          <a:noFill/>
          <a:ln w="57150">
            <a:solidFill>
              <a:srgbClr val="FFFF00"/>
            </a:solidFill>
            <a:round/>
            <a:headEnd/>
            <a:tailEnd/>
          </a:ln>
          <a:effectLst>
            <a:outerShdw dist="35921" dir="2700000" algn="ctr" rotWithShape="0">
              <a:schemeClr val="tx2"/>
            </a:outerShdw>
          </a:effectLst>
        </p:spPr>
        <p:txBody>
          <a:bodyPr wrap="none" anchor="ct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24" name="Line 26"/>
          <p:cNvSpPr>
            <a:spLocks noChangeShapeType="1"/>
          </p:cNvSpPr>
          <p:nvPr/>
        </p:nvSpPr>
        <p:spPr bwMode="auto">
          <a:xfrm>
            <a:off x="5265738" y="2636416"/>
            <a:ext cx="287337" cy="287337"/>
          </a:xfrm>
          <a:prstGeom prst="line">
            <a:avLst/>
          </a:prstGeom>
          <a:noFill/>
          <a:ln w="38100">
            <a:solidFill>
              <a:srgbClr val="FF0000"/>
            </a:solidFill>
            <a:round/>
            <a:headEnd/>
            <a:tailEnd/>
          </a:ln>
          <a:effectLst/>
        </p:spPr>
        <p:txBody>
          <a:bodyPr anchor="ct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25" name="Line 27"/>
          <p:cNvSpPr>
            <a:spLocks noChangeShapeType="1"/>
          </p:cNvSpPr>
          <p:nvPr/>
        </p:nvSpPr>
        <p:spPr bwMode="auto">
          <a:xfrm flipH="1">
            <a:off x="5265738" y="2636416"/>
            <a:ext cx="287337" cy="287337"/>
          </a:xfrm>
          <a:prstGeom prst="line">
            <a:avLst/>
          </a:prstGeom>
          <a:noFill/>
          <a:ln w="38100">
            <a:solidFill>
              <a:srgbClr val="FF0000"/>
            </a:solidFill>
            <a:round/>
            <a:headEnd/>
            <a:tailEnd/>
          </a:ln>
          <a:effectLst/>
        </p:spPr>
        <p:txBody>
          <a:bodyPr anchor="ct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26" name="Line 28"/>
          <p:cNvSpPr>
            <a:spLocks noChangeShapeType="1"/>
          </p:cNvSpPr>
          <p:nvPr/>
        </p:nvSpPr>
        <p:spPr bwMode="auto">
          <a:xfrm flipH="1" flipV="1">
            <a:off x="4545013" y="2349078"/>
            <a:ext cx="863600" cy="431800"/>
          </a:xfrm>
          <a:prstGeom prst="line">
            <a:avLst/>
          </a:prstGeom>
          <a:noFill/>
          <a:ln w="38100">
            <a:solidFill>
              <a:srgbClr val="FF0000"/>
            </a:solidFill>
            <a:round/>
            <a:headEnd/>
            <a:tailEnd type="triangle" w="med" len="med"/>
          </a:ln>
          <a:effectLst/>
        </p:spPr>
        <p:txBody>
          <a:bodyPr anchor="ct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27" name="Text Box 29"/>
          <p:cNvSpPr txBox="1">
            <a:spLocks noChangeArrowheads="1"/>
          </p:cNvSpPr>
          <p:nvPr/>
        </p:nvSpPr>
        <p:spPr bwMode="auto">
          <a:xfrm>
            <a:off x="2168525" y="1915691"/>
            <a:ext cx="3240088" cy="366712"/>
          </a:xfrm>
          <a:prstGeom prst="rect">
            <a:avLst/>
          </a:prstGeom>
          <a:noFill/>
          <a:ln w="9525" algn="ctr">
            <a:noFill/>
            <a:miter lim="800000"/>
            <a:headEnd/>
            <a:tailEnd/>
          </a:ln>
        </p:spPr>
        <p:txBody>
          <a:bodyPr>
            <a:spAutoFit/>
          </a:bodyPr>
          <a:lstStyle/>
          <a:p>
            <a:pPr>
              <a:spcBef>
                <a:spcPct val="50000"/>
              </a:spcBef>
            </a:pPr>
            <a:r>
              <a:rPr lang="pt-BR">
                <a:solidFill>
                  <a:srgbClr val="FF0000"/>
                </a:solidFill>
              </a:rPr>
              <a:t>¡Aumento de la aceptación!</a:t>
            </a:r>
          </a:p>
        </p:txBody>
      </p:sp>
      <p:sp>
        <p:nvSpPr>
          <p:cNvPr id="50203" name="Rectangle 30"/>
          <p:cNvSpPr>
            <a:spLocks noChangeArrowheads="1"/>
          </p:cNvSpPr>
          <p:nvPr/>
        </p:nvSpPr>
        <p:spPr bwMode="auto">
          <a:xfrm>
            <a:off x="4268788" y="3196803"/>
            <a:ext cx="2209800" cy="290513"/>
          </a:xfrm>
          <a:prstGeom prst="rect">
            <a:avLst/>
          </a:prstGeom>
          <a:solidFill>
            <a:srgbClr val="FFFF00"/>
          </a:solidFill>
          <a:ln w="9525" algn="ctr">
            <a:noFill/>
            <a:miter lim="800000"/>
            <a:headEnd/>
            <a:tailEnd/>
          </a:ln>
        </p:spPr>
        <p:txBody>
          <a:bodyPr anchor="ctr">
            <a:spAutoFit/>
          </a:bodyPr>
          <a:lstStyle/>
          <a:p>
            <a:pPr marL="342900" indent="-342900" algn="ctr" eaLnBrk="0" hangingPunct="0">
              <a:spcBef>
                <a:spcPct val="20000"/>
              </a:spcBef>
            </a:pPr>
            <a:r>
              <a:rPr lang="pt-BR" sz="1300" b="1"/>
              <a:t>CON 0,4% GMS</a:t>
            </a:r>
          </a:p>
        </p:txBody>
      </p:sp>
      <p:sp>
        <p:nvSpPr>
          <p:cNvPr id="29" name="Line 31"/>
          <p:cNvSpPr>
            <a:spLocks noChangeShapeType="1"/>
          </p:cNvSpPr>
          <p:nvPr/>
        </p:nvSpPr>
        <p:spPr bwMode="auto">
          <a:xfrm>
            <a:off x="5408613" y="4149303"/>
            <a:ext cx="0" cy="1223963"/>
          </a:xfrm>
          <a:prstGeom prst="line">
            <a:avLst/>
          </a:prstGeom>
          <a:noFill/>
          <a:ln w="50800">
            <a:solidFill>
              <a:srgbClr val="339966"/>
            </a:solidFill>
            <a:round/>
            <a:headEnd/>
            <a:tailEnd type="triangle" w="med" len="med"/>
          </a:ln>
          <a:effectLst/>
        </p:spPr>
        <p:txBody>
          <a:bodyPr anchor="ct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50205" name="Rectangle 32"/>
          <p:cNvSpPr>
            <a:spLocks noChangeArrowheads="1"/>
          </p:cNvSpPr>
          <p:nvPr/>
        </p:nvSpPr>
        <p:spPr bwMode="auto">
          <a:xfrm>
            <a:off x="4302125" y="4492203"/>
            <a:ext cx="2165350" cy="290513"/>
          </a:xfrm>
          <a:prstGeom prst="rect">
            <a:avLst/>
          </a:prstGeom>
          <a:solidFill>
            <a:srgbClr val="339966"/>
          </a:solidFill>
          <a:ln w="9525" algn="ctr">
            <a:noFill/>
            <a:miter lim="800000"/>
            <a:headEnd/>
            <a:tailEnd/>
          </a:ln>
        </p:spPr>
        <p:txBody>
          <a:bodyPr anchor="ctr">
            <a:spAutoFit/>
          </a:bodyPr>
          <a:lstStyle/>
          <a:p>
            <a:pPr marL="342900" indent="-342900" algn="ctr" eaLnBrk="0" hangingPunct="0">
              <a:spcBef>
                <a:spcPct val="20000"/>
              </a:spcBef>
            </a:pPr>
            <a:r>
              <a:rPr lang="pt-BR" sz="1300" b="1"/>
              <a:t>SIN GMS</a:t>
            </a:r>
          </a:p>
        </p:txBody>
      </p:sp>
      <p:sp>
        <p:nvSpPr>
          <p:cNvPr id="31" name="Oval 33"/>
          <p:cNvSpPr>
            <a:spLocks noChangeArrowheads="1"/>
          </p:cNvSpPr>
          <p:nvPr/>
        </p:nvSpPr>
        <p:spPr bwMode="auto">
          <a:xfrm>
            <a:off x="5049838" y="3644478"/>
            <a:ext cx="577850" cy="463550"/>
          </a:xfrm>
          <a:prstGeom prst="ellipse">
            <a:avLst/>
          </a:prstGeom>
          <a:noFill/>
          <a:ln w="57150">
            <a:solidFill>
              <a:srgbClr val="FFFF00"/>
            </a:solidFill>
            <a:round/>
            <a:headEnd/>
            <a:tailEnd/>
          </a:ln>
          <a:effectLst>
            <a:outerShdw dist="35921" dir="2700000" algn="ctr" rotWithShape="0">
              <a:schemeClr val="tx2"/>
            </a:outerShdw>
          </a:effectLst>
        </p:spPr>
        <p:txBody>
          <a:bodyPr wrap="none" anchor="ct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32" name="Line 34"/>
          <p:cNvSpPr>
            <a:spLocks noChangeShapeType="1"/>
          </p:cNvSpPr>
          <p:nvPr/>
        </p:nvSpPr>
        <p:spPr bwMode="auto">
          <a:xfrm>
            <a:off x="2628900" y="4138191"/>
            <a:ext cx="0" cy="1223962"/>
          </a:xfrm>
          <a:prstGeom prst="line">
            <a:avLst/>
          </a:prstGeom>
          <a:noFill/>
          <a:ln w="50800">
            <a:solidFill>
              <a:srgbClr val="FFFF00"/>
            </a:solidFill>
            <a:round/>
            <a:headEnd/>
            <a:tailEnd type="triangle" w="med" len="med"/>
          </a:ln>
          <a:effectLst/>
        </p:spPr>
        <p:txBody>
          <a:bodyPr anchor="ct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50208" name="Text Box 35"/>
          <p:cNvSpPr txBox="1">
            <a:spLocks noChangeArrowheads="1"/>
          </p:cNvSpPr>
          <p:nvPr/>
        </p:nvSpPr>
        <p:spPr bwMode="auto">
          <a:xfrm>
            <a:off x="7270750" y="3573041"/>
            <a:ext cx="1512888" cy="581025"/>
          </a:xfrm>
          <a:prstGeom prst="rect">
            <a:avLst/>
          </a:prstGeom>
          <a:noFill/>
          <a:ln w="9525" algn="ctr">
            <a:noFill/>
            <a:miter lim="800000"/>
            <a:headEnd/>
            <a:tailEnd/>
          </a:ln>
        </p:spPr>
        <p:txBody>
          <a:bodyPr>
            <a:spAutoFit/>
          </a:bodyPr>
          <a:lstStyle/>
          <a:p>
            <a:pPr>
              <a:spcBef>
                <a:spcPct val="50000"/>
              </a:spcBef>
            </a:pPr>
            <a:r>
              <a:rPr lang="pt-BR" sz="1600">
                <a:solidFill>
                  <a:schemeClr val="hlink"/>
                </a:solidFill>
              </a:rPr>
              <a:t>Límite de Aceptación</a:t>
            </a:r>
          </a:p>
        </p:txBody>
      </p:sp>
      <p:sp>
        <p:nvSpPr>
          <p:cNvPr id="34" name="Line 36"/>
          <p:cNvSpPr>
            <a:spLocks noChangeShapeType="1"/>
          </p:cNvSpPr>
          <p:nvPr/>
        </p:nvSpPr>
        <p:spPr bwMode="auto">
          <a:xfrm flipH="1">
            <a:off x="6799263" y="3904828"/>
            <a:ext cx="431800" cy="0"/>
          </a:xfrm>
          <a:prstGeom prst="line">
            <a:avLst/>
          </a:prstGeom>
          <a:noFill/>
          <a:ln w="38100">
            <a:solidFill>
              <a:schemeClr val="hlink"/>
            </a:solidFill>
            <a:round/>
            <a:headEnd/>
            <a:tailEnd type="triangle" w="med" len="med"/>
          </a:ln>
          <a:effectLst/>
        </p:spPr>
        <p:txBody>
          <a:bodyPr anchor="ctr"/>
          <a:lstStyle/>
          <a:p>
            <a:pPr>
              <a:defRPr/>
            </a:pPr>
            <a:endParaRPr lang="pt-BR">
              <a:effectLst>
                <a:outerShdw blurRad="38100" dist="38100" dir="2700000" algn="tl">
                  <a:srgbClr val="000000">
                    <a:alpha val="43137"/>
                  </a:srgbClr>
                </a:outerShdw>
              </a:effectLst>
              <a:latin typeface="Arial" pitchFamily="34" charset="0"/>
              <a:cs typeface="Arial" pitchFamily="34" charset="0"/>
            </a:endParaRPr>
          </a:p>
        </p:txBody>
      </p:sp>
      <p:sp>
        <p:nvSpPr>
          <p:cNvPr id="35" name="Rectangle 37"/>
          <p:cNvSpPr>
            <a:spLocks noChangeArrowheads="1"/>
          </p:cNvSpPr>
          <p:nvPr/>
        </p:nvSpPr>
        <p:spPr bwMode="auto">
          <a:xfrm>
            <a:off x="7208838" y="3573041"/>
            <a:ext cx="1368425" cy="647700"/>
          </a:xfrm>
          <a:prstGeom prst="rect">
            <a:avLst/>
          </a:prstGeom>
          <a:noFill/>
          <a:ln w="38100" algn="ctr">
            <a:solidFill>
              <a:schemeClr val="hlink"/>
            </a:solidFill>
            <a:miter lim="800000"/>
            <a:headEnd/>
            <a:tailEnd/>
          </a:ln>
          <a:effectLst/>
        </p:spPr>
        <p:txBody>
          <a:bodyPr wrap="none" anchor="ctr"/>
          <a:lstStyle/>
          <a:p>
            <a:pPr algn="ctr">
              <a:defRPr/>
            </a:pPr>
            <a:endParaRPr lang="pt-BR" dirty="0">
              <a:effectLst>
                <a:outerShdw blurRad="38100" dist="38100" dir="2700000" algn="tl">
                  <a:srgbClr val="000000">
                    <a:alpha val="43137"/>
                  </a:srgbClr>
                </a:outerShdw>
              </a:effectLst>
              <a:latin typeface="Arial" pitchFamily="34" charset="0"/>
              <a:cs typeface="Arial" pitchFamily="34" charset="0"/>
            </a:endParaRPr>
          </a:p>
        </p:txBody>
      </p:sp>
      <p:sp>
        <p:nvSpPr>
          <p:cNvPr id="49187" name="Text Box 38"/>
          <p:cNvSpPr txBox="1">
            <a:spLocks noChangeArrowheads="1"/>
          </p:cNvSpPr>
          <p:nvPr/>
        </p:nvSpPr>
        <p:spPr bwMode="auto">
          <a:xfrm>
            <a:off x="0" y="6357938"/>
            <a:ext cx="3095625" cy="274637"/>
          </a:xfrm>
          <a:prstGeom prst="rect">
            <a:avLst/>
          </a:prstGeom>
          <a:noFill/>
          <a:ln w="9525">
            <a:noFill/>
            <a:miter lim="800000"/>
            <a:headEnd/>
            <a:tailEnd/>
          </a:ln>
        </p:spPr>
        <p:txBody>
          <a:bodyPr>
            <a:spAutoFit/>
          </a:bodyPr>
          <a:lstStyle/>
          <a:p>
            <a:pPr>
              <a:spcBef>
                <a:spcPct val="50000"/>
              </a:spcBef>
              <a:defRPr/>
            </a:pPr>
            <a:r>
              <a:rPr lang="pt-BR" sz="1200" dirty="0" err="1">
                <a:latin typeface="+mn-lt"/>
                <a:cs typeface="Arial" pitchFamily="34" charset="0"/>
              </a:rPr>
              <a:t>Fuente</a:t>
            </a:r>
            <a:r>
              <a:rPr lang="pt-BR" sz="1200" dirty="0">
                <a:latin typeface="+mn-lt"/>
                <a:cs typeface="Arial" pitchFamily="34" charset="0"/>
              </a:rPr>
              <a:t>: IGIS (2010)</a:t>
            </a:r>
          </a:p>
        </p:txBody>
      </p:sp>
      <p:sp>
        <p:nvSpPr>
          <p:cNvPr id="40" name="Retângulo de cantos arredondados 39"/>
          <p:cNvSpPr/>
          <p:nvPr/>
        </p:nvSpPr>
        <p:spPr>
          <a:xfrm>
            <a:off x="6444208" y="1268760"/>
            <a:ext cx="2448272" cy="108012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s-ES" b="1" dirty="0" smtClean="0">
                <a:solidFill>
                  <a:schemeClr val="tx1"/>
                </a:solidFill>
              </a:rPr>
              <a:t>Reducción de sodio</a:t>
            </a:r>
          </a:p>
          <a:p>
            <a:pPr algn="ctr">
              <a:spcBef>
                <a:spcPct val="50000"/>
              </a:spcBef>
            </a:pPr>
            <a:r>
              <a:rPr lang="es-ES" b="1" dirty="0" smtClean="0">
                <a:solidFill>
                  <a:schemeClr val="tx1"/>
                </a:solidFill>
              </a:rPr>
              <a:t>33%</a:t>
            </a:r>
          </a:p>
        </p:txBody>
      </p:sp>
      <p:sp>
        <p:nvSpPr>
          <p:cNvPr id="38" name="37 CuadroTexto"/>
          <p:cNvSpPr txBox="1"/>
          <p:nvPr/>
        </p:nvSpPr>
        <p:spPr>
          <a:xfrm>
            <a:off x="8387661" y="0"/>
            <a:ext cx="761747" cy="369332"/>
          </a:xfrm>
          <a:prstGeom prst="rect">
            <a:avLst/>
          </a:prstGeom>
          <a:noFill/>
        </p:spPr>
        <p:txBody>
          <a:bodyPr wrap="none" rtlCol="0">
            <a:spAutoFit/>
          </a:bodyPr>
          <a:lstStyle/>
          <a:p>
            <a:r>
              <a:rPr lang="en-US" dirty="0" smtClean="0">
                <a:solidFill>
                  <a:schemeClr val="bg1"/>
                </a:solidFill>
              </a:rPr>
              <a:t>34/40</a:t>
            </a:r>
            <a:endParaRPr lang="en-US" dirty="0">
              <a:solidFill>
                <a:schemeClr val="bg1"/>
              </a:solidFill>
            </a:endParaRPr>
          </a:p>
        </p:txBody>
      </p:sp>
    </p:spTree>
    <p:extLst>
      <p:ext uri="{BB962C8B-B14F-4D97-AF65-F5344CB8AC3E}">
        <p14:creationId xmlns:p14="http://schemas.microsoft.com/office/powerpoint/2010/main" xmlns="" val="24746001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35" presetClass="path" presetSubtype="0" accel="50000" decel="50000" fill="hold" grpId="1" nodeType="withEffect">
                                  <p:stCondLst>
                                    <p:cond delay="0"/>
                                  </p:stCondLst>
                                  <p:childTnLst>
                                    <p:animMotion origin="layout" path="M 3.33333E-6 3.7037E-6 L -0.29948 -0.00232 " pathEditMode="relative" rAng="0" ptsTypes="AA">
                                      <p:cBhvr>
                                        <p:cTn id="20" dur="2000" fill="hold"/>
                                        <p:tgtEl>
                                          <p:spTgt spid="31"/>
                                        </p:tgtEl>
                                        <p:attrNameLst>
                                          <p:attrName>ppt_x</p:attrName>
                                          <p:attrName>ppt_y</p:attrName>
                                        </p:attrNameLst>
                                      </p:cBhvr>
                                      <p:rCtr x="-15000" y="-10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0" presetClass="emph" presetSubtype="0" repeatCount="2000" fill="hold" grpId="1" nodeType="withEffect">
                                  <p:stCondLst>
                                    <p:cond delay="0"/>
                                  </p:stCondLst>
                                  <p:childTnLst>
                                    <p:anim calcmode="discrete" valueType="str">
                                      <p:cBhvr override="childStyle">
                                        <p:cTn id="38" dur="2000" fill="hold"/>
                                        <p:tgtEl>
                                          <p:spTgt spid="27"/>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7" grpId="0"/>
      <p:bldP spid="27" grpId="1"/>
      <p:bldP spid="31" grpId="0" animBg="1"/>
      <p:bldP spid="31" grpId="1" animBg="1"/>
      <p:bldP spid="35"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p:cNvSpPr>
          <p:nvPr>
            <p:ph type="title"/>
          </p:nvPr>
        </p:nvSpPr>
        <p:spPr/>
        <p:txBody>
          <a:bodyPr/>
          <a:lstStyle/>
          <a:p>
            <a:r>
              <a:rPr lang="es-ES" b="1" dirty="0" smtClean="0"/>
              <a:t>Umami – Mejora la aceptabilidad</a:t>
            </a:r>
          </a:p>
        </p:txBody>
      </p:sp>
      <p:sp>
        <p:nvSpPr>
          <p:cNvPr id="7" name="Text Box 6"/>
          <p:cNvSpPr txBox="1">
            <a:spLocks noChangeArrowheads="1"/>
          </p:cNvSpPr>
          <p:nvPr/>
        </p:nvSpPr>
        <p:spPr bwMode="auto">
          <a:xfrm>
            <a:off x="4392198" y="2834804"/>
            <a:ext cx="4535487" cy="276225"/>
          </a:xfrm>
          <a:prstGeom prst="rect">
            <a:avLst/>
          </a:prstGeom>
          <a:noFill/>
          <a:ln w="9525">
            <a:noFill/>
            <a:miter lim="800000"/>
            <a:headEnd/>
            <a:tailEnd/>
          </a:ln>
        </p:spPr>
        <p:txBody>
          <a:bodyPr>
            <a:spAutoFit/>
          </a:bodyPr>
          <a:lstStyle/>
          <a:p>
            <a:pPr algn="r">
              <a:spcBef>
                <a:spcPct val="50000"/>
              </a:spcBef>
            </a:pPr>
            <a:r>
              <a:rPr lang="pt-BR" sz="1200">
                <a:latin typeface="+mn-lt"/>
              </a:rPr>
              <a:t>Fonte: TOMOE et al (2009)</a:t>
            </a:r>
          </a:p>
        </p:txBody>
      </p:sp>
      <p:sp>
        <p:nvSpPr>
          <p:cNvPr id="8" name="Text Box 7"/>
          <p:cNvSpPr txBox="1">
            <a:spLocks noChangeArrowheads="1"/>
          </p:cNvSpPr>
          <p:nvPr/>
        </p:nvSpPr>
        <p:spPr bwMode="auto">
          <a:xfrm>
            <a:off x="421045" y="3157562"/>
            <a:ext cx="2016125" cy="907941"/>
          </a:xfrm>
          <a:prstGeom prst="rect">
            <a:avLst/>
          </a:prstGeom>
          <a:solidFill>
            <a:schemeClr val="bg1">
              <a:lumMod val="75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prstMaterial="dkEdge">
            <a:bevelB/>
          </a:sp3d>
        </p:spPr>
        <p:txBody>
          <a:bodyPr>
            <a:spAutoFit/>
          </a:bodyPr>
          <a:lstStyle/>
          <a:p>
            <a:pPr algn="ctr">
              <a:spcBef>
                <a:spcPct val="50000"/>
              </a:spcBef>
              <a:defRPr/>
            </a:pPr>
            <a:r>
              <a:rPr lang="es-ES" dirty="0" smtClean="0">
                <a:latin typeface="+mn-lt"/>
              </a:rPr>
              <a:t>Ancianos</a:t>
            </a:r>
          </a:p>
          <a:p>
            <a:pPr algn="ctr">
              <a:spcBef>
                <a:spcPct val="50000"/>
              </a:spcBef>
              <a:defRPr/>
            </a:pPr>
            <a:r>
              <a:rPr lang="es-ES" sz="1400" dirty="0" smtClean="0">
                <a:latin typeface="+mn-lt"/>
              </a:rPr>
              <a:t>(edad promedia: 65 anos)</a:t>
            </a:r>
            <a:endParaRPr lang="es-ES" sz="1400" dirty="0">
              <a:latin typeface="+mn-lt"/>
            </a:endParaRPr>
          </a:p>
        </p:txBody>
      </p:sp>
      <p:sp>
        <p:nvSpPr>
          <p:cNvPr id="9" name="Text Box 8"/>
          <p:cNvSpPr txBox="1">
            <a:spLocks noChangeArrowheads="1"/>
          </p:cNvSpPr>
          <p:nvPr/>
        </p:nvSpPr>
        <p:spPr bwMode="auto">
          <a:xfrm>
            <a:off x="2672935" y="1326679"/>
            <a:ext cx="1943100" cy="366712"/>
          </a:xfrm>
          <a:prstGeom prst="rect">
            <a:avLst/>
          </a:prstGeom>
          <a:solidFill>
            <a:srgbClr val="FFFFFF"/>
          </a:solidFill>
          <a:ln w="9525">
            <a:noFill/>
            <a:miter lim="800000"/>
            <a:headEnd/>
            <a:tailEnd/>
          </a:ln>
        </p:spPr>
        <p:txBody>
          <a:bodyPr>
            <a:spAutoFit/>
          </a:bodyPr>
          <a:lstStyle/>
          <a:p>
            <a:pPr>
              <a:spcBef>
                <a:spcPct val="50000"/>
              </a:spcBef>
            </a:pPr>
            <a:r>
              <a:rPr lang="pt-BR">
                <a:latin typeface="+mn-lt"/>
              </a:rPr>
              <a:t>Dieta 0,6% MSG</a:t>
            </a:r>
          </a:p>
        </p:txBody>
      </p:sp>
      <p:sp>
        <p:nvSpPr>
          <p:cNvPr id="10" name="Text Box 9"/>
          <p:cNvSpPr txBox="1">
            <a:spLocks noChangeArrowheads="1"/>
          </p:cNvSpPr>
          <p:nvPr/>
        </p:nvSpPr>
        <p:spPr bwMode="auto">
          <a:xfrm>
            <a:off x="2674523" y="2336329"/>
            <a:ext cx="1943100" cy="366712"/>
          </a:xfrm>
          <a:prstGeom prst="rect">
            <a:avLst/>
          </a:prstGeom>
          <a:solidFill>
            <a:schemeClr val="bg1">
              <a:lumMod val="65000"/>
              <a:alpha val="30196"/>
            </a:schemeClr>
          </a:solidFill>
          <a:ln w="9525">
            <a:noFill/>
            <a:miter lim="800000"/>
            <a:headEnd/>
            <a:tailEnd/>
          </a:ln>
          <a:effectLst/>
          <a:scene3d>
            <a:camera prst="orthographicFront"/>
            <a:lightRig rig="threePt" dir="t"/>
          </a:scene3d>
          <a:sp3d prstMaterial="dkEdge">
            <a:bevelB/>
          </a:sp3d>
        </p:spPr>
        <p:txBody>
          <a:bodyPr>
            <a:spAutoFit/>
          </a:bodyPr>
          <a:lstStyle/>
          <a:p>
            <a:pPr algn="ctr">
              <a:spcBef>
                <a:spcPct val="50000"/>
              </a:spcBef>
              <a:defRPr/>
            </a:pPr>
            <a:r>
              <a:rPr lang="es-ES" dirty="0" smtClean="0">
                <a:latin typeface="+mn-lt"/>
              </a:rPr>
              <a:t>Dieta sin MSG</a:t>
            </a:r>
            <a:endParaRPr lang="es-ES" dirty="0">
              <a:latin typeface="+mn-lt"/>
            </a:endParaRPr>
          </a:p>
        </p:txBody>
      </p:sp>
      <p:sp>
        <p:nvSpPr>
          <p:cNvPr id="11" name="Text Box 10"/>
          <p:cNvSpPr txBox="1">
            <a:spLocks noChangeArrowheads="1"/>
          </p:cNvSpPr>
          <p:nvPr/>
        </p:nvSpPr>
        <p:spPr bwMode="auto">
          <a:xfrm>
            <a:off x="2992023" y="1764829"/>
            <a:ext cx="1295400" cy="336550"/>
          </a:xfrm>
          <a:prstGeom prst="rect">
            <a:avLst/>
          </a:prstGeom>
          <a:noFill/>
          <a:ln w="9525">
            <a:noFill/>
            <a:miter lim="800000"/>
            <a:headEnd/>
            <a:tailEnd/>
          </a:ln>
        </p:spPr>
        <p:txBody>
          <a:bodyPr>
            <a:spAutoFit/>
          </a:bodyPr>
          <a:lstStyle/>
          <a:p>
            <a:pPr>
              <a:spcBef>
                <a:spcPct val="50000"/>
              </a:spcBef>
            </a:pPr>
            <a:r>
              <a:rPr lang="pt-BR" sz="1600">
                <a:latin typeface="+mn-lt"/>
              </a:rPr>
              <a:t>t = 6 meses</a:t>
            </a:r>
          </a:p>
        </p:txBody>
      </p:sp>
      <p:sp>
        <p:nvSpPr>
          <p:cNvPr id="16" name="Line 15"/>
          <p:cNvSpPr>
            <a:spLocks noChangeShapeType="1"/>
          </p:cNvSpPr>
          <p:nvPr/>
        </p:nvSpPr>
        <p:spPr bwMode="auto">
          <a:xfrm>
            <a:off x="4393785" y="1802929"/>
            <a:ext cx="863600" cy="0"/>
          </a:xfrm>
          <a:prstGeom prst="line">
            <a:avLst/>
          </a:prstGeom>
          <a:noFill/>
          <a:ln w="9525">
            <a:solidFill>
              <a:schemeClr val="tx1"/>
            </a:solidFill>
            <a:round/>
            <a:headEnd/>
            <a:tailEnd type="triangle" w="med" len="med"/>
          </a:ln>
          <a:effectLst/>
        </p:spPr>
        <p:txBody>
          <a:bodyPr/>
          <a:lstStyle/>
          <a:p>
            <a:pPr>
              <a:defRPr/>
            </a:pPr>
            <a:endParaRPr lang="pt-BR">
              <a:effectLst>
                <a:outerShdw blurRad="38100" dist="38100" dir="2700000" algn="tl">
                  <a:srgbClr val="000000">
                    <a:alpha val="43137"/>
                  </a:srgbClr>
                </a:outerShdw>
              </a:effectLst>
              <a:latin typeface="+mn-lt"/>
            </a:endParaRPr>
          </a:p>
        </p:txBody>
      </p:sp>
      <p:sp>
        <p:nvSpPr>
          <p:cNvPr id="18" name="Text Box 20"/>
          <p:cNvSpPr txBox="1">
            <a:spLocks noChangeArrowheads="1"/>
          </p:cNvSpPr>
          <p:nvPr/>
        </p:nvSpPr>
        <p:spPr bwMode="auto">
          <a:xfrm>
            <a:off x="5303423" y="1226666"/>
            <a:ext cx="3786187" cy="954107"/>
          </a:xfrm>
          <a:prstGeom prst="rect">
            <a:avLst/>
          </a:prstGeom>
          <a:solidFill>
            <a:srgbClr val="FFFFFF"/>
          </a:solidFill>
          <a:ln w="9525">
            <a:noFill/>
            <a:miter lim="800000"/>
            <a:headEnd/>
            <a:tailEnd/>
          </a:ln>
        </p:spPr>
        <p:txBody>
          <a:bodyPr>
            <a:spAutoFit/>
          </a:bodyPr>
          <a:lstStyle/>
          <a:p>
            <a:pPr>
              <a:spcBef>
                <a:spcPct val="50000"/>
              </a:spcBef>
            </a:pPr>
            <a:r>
              <a:rPr lang="es-ES" sz="1400" dirty="0" smtClean="0">
                <a:latin typeface="+mn-lt"/>
              </a:rPr>
              <a:t>▲ Inmunidad (sequía/enfermedad en la mucosa)</a:t>
            </a:r>
          </a:p>
          <a:p>
            <a:pPr>
              <a:spcBef>
                <a:spcPct val="50000"/>
              </a:spcBef>
            </a:pPr>
            <a:r>
              <a:rPr lang="es-ES" sz="1400" dirty="0" smtClean="0">
                <a:latin typeface="+mn-lt"/>
              </a:rPr>
              <a:t>▲ estado nutricional</a:t>
            </a:r>
          </a:p>
          <a:p>
            <a:pPr>
              <a:spcBef>
                <a:spcPct val="50000"/>
              </a:spcBef>
            </a:pPr>
            <a:r>
              <a:rPr lang="es-ES" sz="1400" dirty="0" smtClean="0">
                <a:latin typeface="+mn-lt"/>
              </a:rPr>
              <a:t>▲ bien estar</a:t>
            </a:r>
            <a:endParaRPr lang="es-ES" sz="1400" dirty="0">
              <a:latin typeface="+mn-lt"/>
            </a:endParaRPr>
          </a:p>
        </p:txBody>
      </p:sp>
      <p:sp>
        <p:nvSpPr>
          <p:cNvPr id="22" name="Text Box 24"/>
          <p:cNvSpPr txBox="1">
            <a:spLocks noChangeArrowheads="1"/>
          </p:cNvSpPr>
          <p:nvPr/>
        </p:nvSpPr>
        <p:spPr bwMode="auto">
          <a:xfrm>
            <a:off x="5536785" y="4498504"/>
            <a:ext cx="2628900" cy="630942"/>
          </a:xfrm>
          <a:prstGeom prst="rect">
            <a:avLst/>
          </a:prstGeom>
          <a:solidFill>
            <a:srgbClr val="FFFFFF"/>
          </a:solidFill>
          <a:ln w="9525">
            <a:noFill/>
            <a:miter lim="800000"/>
            <a:headEnd/>
            <a:tailEnd/>
          </a:ln>
        </p:spPr>
        <p:txBody>
          <a:bodyPr>
            <a:spAutoFit/>
          </a:bodyPr>
          <a:lstStyle/>
          <a:p>
            <a:pPr>
              <a:spcBef>
                <a:spcPct val="50000"/>
              </a:spcBef>
            </a:pPr>
            <a:r>
              <a:rPr lang="pt-BR" sz="1400" dirty="0">
                <a:latin typeface="+mn-lt"/>
              </a:rPr>
              <a:t>▲ </a:t>
            </a:r>
            <a:r>
              <a:rPr lang="es-ES" sz="1400" dirty="0" smtClean="0">
                <a:latin typeface="+mn-lt"/>
              </a:rPr>
              <a:t>aceptabilidad nutricional</a:t>
            </a:r>
          </a:p>
          <a:p>
            <a:pPr>
              <a:spcBef>
                <a:spcPct val="50000"/>
              </a:spcBef>
            </a:pPr>
            <a:r>
              <a:rPr lang="es-ES" sz="1400" dirty="0" smtClean="0">
                <a:latin typeface="+mn-lt"/>
              </a:rPr>
              <a:t>▲ estado nutricional</a:t>
            </a:r>
            <a:endParaRPr lang="es-ES" sz="1400" dirty="0">
              <a:latin typeface="+mn-lt"/>
            </a:endParaRPr>
          </a:p>
        </p:txBody>
      </p:sp>
      <p:sp>
        <p:nvSpPr>
          <p:cNvPr id="26" name="Text Box 28"/>
          <p:cNvSpPr txBox="1">
            <a:spLocks noChangeArrowheads="1"/>
          </p:cNvSpPr>
          <p:nvPr/>
        </p:nvSpPr>
        <p:spPr bwMode="auto">
          <a:xfrm>
            <a:off x="4284248" y="5897414"/>
            <a:ext cx="4535487" cy="277812"/>
          </a:xfrm>
          <a:prstGeom prst="rect">
            <a:avLst/>
          </a:prstGeom>
          <a:noFill/>
          <a:ln w="9525">
            <a:noFill/>
            <a:miter lim="800000"/>
            <a:headEnd/>
            <a:tailEnd/>
          </a:ln>
        </p:spPr>
        <p:txBody>
          <a:bodyPr>
            <a:spAutoFit/>
          </a:bodyPr>
          <a:lstStyle/>
          <a:p>
            <a:pPr algn="r">
              <a:spcBef>
                <a:spcPct val="50000"/>
              </a:spcBef>
            </a:pPr>
            <a:r>
              <a:rPr lang="pt-BR" sz="1200" dirty="0">
                <a:latin typeface="+mn-lt"/>
              </a:rPr>
              <a:t>Fonte: ELMAN </a:t>
            </a:r>
            <a:r>
              <a:rPr lang="pt-BR" sz="1200" dirty="0" err="1">
                <a:latin typeface="+mn-lt"/>
              </a:rPr>
              <a:t>et</a:t>
            </a:r>
            <a:r>
              <a:rPr lang="pt-BR" sz="1200" dirty="0">
                <a:latin typeface="+mn-lt"/>
              </a:rPr>
              <a:t> </a:t>
            </a:r>
            <a:r>
              <a:rPr lang="pt-BR" sz="1200" dirty="0" err="1">
                <a:latin typeface="+mn-lt"/>
              </a:rPr>
              <a:t>al</a:t>
            </a:r>
            <a:r>
              <a:rPr lang="pt-BR" sz="1200" dirty="0">
                <a:latin typeface="+mn-lt"/>
              </a:rPr>
              <a:t> (2009)</a:t>
            </a:r>
          </a:p>
        </p:txBody>
      </p:sp>
      <p:pic>
        <p:nvPicPr>
          <p:cNvPr id="28" name="Imagem 27" descr="velhinho.jpg"/>
          <p:cNvPicPr>
            <a:picLocks noChangeAspect="1"/>
          </p:cNvPicPr>
          <p:nvPr/>
        </p:nvPicPr>
        <p:blipFill>
          <a:blip r:embed="rId3" cstate="email"/>
          <a:srcRect/>
          <a:stretch>
            <a:fillRect/>
          </a:stretch>
        </p:blipFill>
        <p:spPr bwMode="auto">
          <a:xfrm>
            <a:off x="617895" y="764704"/>
            <a:ext cx="1622425" cy="2286000"/>
          </a:xfrm>
          <a:prstGeom prst="rect">
            <a:avLst/>
          </a:prstGeom>
          <a:ln>
            <a:noFill/>
          </a:ln>
          <a:effectLst>
            <a:softEdge rad="112500"/>
          </a:effectLst>
        </p:spPr>
      </p:pic>
      <p:sp>
        <p:nvSpPr>
          <p:cNvPr id="30" name="Chave esquerda 29"/>
          <p:cNvSpPr/>
          <p:nvPr/>
        </p:nvSpPr>
        <p:spPr>
          <a:xfrm>
            <a:off x="2250660" y="907579"/>
            <a:ext cx="357188" cy="2143125"/>
          </a:xfrm>
          <a:prstGeom prst="lef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dirty="0"/>
          </a:p>
        </p:txBody>
      </p:sp>
      <p:sp>
        <p:nvSpPr>
          <p:cNvPr id="31" name="Text Box 9"/>
          <p:cNvSpPr txBox="1">
            <a:spLocks noChangeArrowheads="1"/>
          </p:cNvSpPr>
          <p:nvPr/>
        </p:nvSpPr>
        <p:spPr bwMode="auto">
          <a:xfrm>
            <a:off x="2750723" y="4612804"/>
            <a:ext cx="1943100" cy="366712"/>
          </a:xfrm>
          <a:prstGeom prst="rect">
            <a:avLst/>
          </a:prstGeom>
          <a:solidFill>
            <a:schemeClr val="bg1">
              <a:lumMod val="65000"/>
              <a:alpha val="30196"/>
            </a:schemeClr>
          </a:solidFill>
          <a:ln w="9525">
            <a:noFill/>
            <a:miter lim="800000"/>
            <a:headEnd/>
            <a:tailEnd/>
          </a:ln>
          <a:effectLst/>
          <a:scene3d>
            <a:camera prst="orthographicFront"/>
            <a:lightRig rig="threePt" dir="t"/>
          </a:scene3d>
          <a:sp3d prstMaterial="dkEdge">
            <a:bevelB/>
          </a:sp3d>
        </p:spPr>
        <p:txBody>
          <a:bodyPr>
            <a:spAutoFit/>
          </a:bodyPr>
          <a:lstStyle/>
          <a:p>
            <a:pPr algn="ctr">
              <a:spcBef>
                <a:spcPct val="50000"/>
              </a:spcBef>
              <a:defRPr/>
            </a:pPr>
            <a:r>
              <a:rPr lang="pt-BR" dirty="0">
                <a:latin typeface="+mn-lt"/>
              </a:rPr>
              <a:t>Dieta </a:t>
            </a:r>
            <a:r>
              <a:rPr lang="pt-BR" dirty="0" err="1" smtClean="0">
                <a:latin typeface="+mn-lt"/>
              </a:rPr>
              <a:t>con</a:t>
            </a:r>
            <a:r>
              <a:rPr lang="pt-BR" dirty="0" smtClean="0">
                <a:latin typeface="+mn-lt"/>
              </a:rPr>
              <a:t> </a:t>
            </a:r>
            <a:r>
              <a:rPr lang="pt-BR" dirty="0">
                <a:latin typeface="+mn-lt"/>
              </a:rPr>
              <a:t>MSG</a:t>
            </a:r>
          </a:p>
        </p:txBody>
      </p:sp>
      <p:sp>
        <p:nvSpPr>
          <p:cNvPr id="32" name="Text Box 7"/>
          <p:cNvSpPr txBox="1">
            <a:spLocks noChangeArrowheads="1"/>
          </p:cNvSpPr>
          <p:nvPr/>
        </p:nvSpPr>
        <p:spPr bwMode="auto">
          <a:xfrm>
            <a:off x="107504" y="5430041"/>
            <a:ext cx="2643206" cy="692497"/>
          </a:xfrm>
          <a:prstGeom prst="rect">
            <a:avLst/>
          </a:prstGeom>
          <a:solidFill>
            <a:schemeClr val="bg1">
              <a:lumMod val="75000"/>
            </a:scheme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prstMaterial="dkEdge">
            <a:bevelB/>
          </a:sp3d>
        </p:spPr>
        <p:txBody>
          <a:bodyPr>
            <a:spAutoFit/>
          </a:bodyPr>
          <a:lstStyle/>
          <a:p>
            <a:pPr algn="ctr">
              <a:spcBef>
                <a:spcPct val="50000"/>
              </a:spcBef>
              <a:defRPr/>
            </a:pPr>
            <a:r>
              <a:rPr lang="es-ES" dirty="0" smtClean="0">
                <a:latin typeface="+mn-lt"/>
              </a:rPr>
              <a:t>Infantes con cáncer</a:t>
            </a:r>
          </a:p>
          <a:p>
            <a:pPr algn="ctr">
              <a:spcBef>
                <a:spcPct val="50000"/>
              </a:spcBef>
              <a:defRPr/>
            </a:pPr>
            <a:r>
              <a:rPr lang="es-ES" sz="1400" dirty="0" smtClean="0">
                <a:latin typeface="+mn-lt"/>
              </a:rPr>
              <a:t>( quimioterapia)</a:t>
            </a:r>
            <a:endParaRPr lang="es-ES" sz="1400" dirty="0">
              <a:latin typeface="+mn-lt"/>
            </a:endParaRPr>
          </a:p>
        </p:txBody>
      </p:sp>
      <p:sp>
        <p:nvSpPr>
          <p:cNvPr id="34" name="Line 15"/>
          <p:cNvSpPr>
            <a:spLocks noChangeShapeType="1"/>
          </p:cNvSpPr>
          <p:nvPr/>
        </p:nvSpPr>
        <p:spPr bwMode="auto">
          <a:xfrm>
            <a:off x="4750973" y="4836641"/>
            <a:ext cx="863600" cy="0"/>
          </a:xfrm>
          <a:prstGeom prst="line">
            <a:avLst/>
          </a:prstGeom>
          <a:noFill/>
          <a:ln w="9525">
            <a:solidFill>
              <a:schemeClr val="tx1"/>
            </a:solidFill>
            <a:round/>
            <a:headEnd/>
            <a:tailEnd type="triangle" w="med" len="med"/>
          </a:ln>
          <a:effectLst/>
        </p:spPr>
        <p:txBody>
          <a:bodyPr/>
          <a:lstStyle/>
          <a:p>
            <a:pPr>
              <a:defRPr/>
            </a:pPr>
            <a:endParaRPr lang="pt-BR">
              <a:effectLst>
                <a:outerShdw blurRad="38100" dist="38100" dir="2700000" algn="tl">
                  <a:srgbClr val="000000">
                    <a:alpha val="43137"/>
                  </a:srgbClr>
                </a:outerShdw>
              </a:effectLst>
              <a:latin typeface="+mn-lt"/>
            </a:endParaRPr>
          </a:p>
        </p:txBody>
      </p:sp>
      <p:sp>
        <p:nvSpPr>
          <p:cNvPr id="55321" name="AutoShape 28" descr="data:image/jpg;base64,/9j/4AAQSkZJRgABAQAAAQABAAD/2wCEAAkGBhAPDxAODxAQDw0PDQ8NDg8NEA4PDw0NFBAVFhQQEhIXHCYeFxkjGRQSHy8gJCcpLCwtFR49NTAqNSYrLCkBCQoKDgwOGg8PGiwkHCQpKSoqLCotNSwqLC8pLSwsLCwtKSopLDUsLC0sLCktKS8tKi0sLywsKSwpKSwsLCksKf/AABEIAOEA4QMBIgACEQEDEQH/xAAcAAEAAgIDAQAAAAAAAAAAAAAABAUDBgECBwj/xABBEAACAgACBgYHBQUIAwAAAAABAgADBBEFEiExQVEGBxNhcaEUIjJSgZGxQmJyksEjJDOC0RVDY2RzorLSF1Pw/8QAGwEBAAIDAQEAAAAAAAAAAAAAAAIEAwUGAQf/xAAwEQACAQMBBQUIAwEAAAAAAAAAAQIDBBExBRIhQVEGE2FxsSIygZGhwdHhI0LwFP/aAAwDAQACEQMRAD8A9xiIgCIiAIiIAiIgCIiAInBOW07B3yO+PrHHP8O3zmCtc0aCzVko+bwepN6EmJBbSg4Kficp0Okm90ec1NTtBYQ4b+fJP8GRUpFjErv7RfkvyP8AWcjSTcVHwzExrtJYP+zXwY7mRYRIa6SHFSPDIzMmLQ/ay8dkv0Nq2dfhCovjwfyeCLhJcjNERNkQEREAREQBERAEREAREQBERAEREAREQBESp0lp9Kya0ye0bD7qHv5numC4uKdvDfqPCJRi5PCLK69UGbEAd/Hw5ysv00TsrGQ95t/wEqGvaw6zkse/h3AcJkScNf8AaGtVzGh7MevP9fD5lmNFLUkNazbWJPj/AEnKzGpncGctOUpvek8vxMyMgnaYwZ3BmJo9O05nUGc5yIOZxlOYgHau1l9kkd3D5SXTpEbnGXeN3ykKJtLPat1Zv+OXDo+K+XL4YIShGWpcqwO0HMd05lPVcyHMHxHAyxw+KD9zcR/Sd7szbtG9xCXsz6cn5P7a+ZVnScfIzxETfmIREQBERAEREAREQBERAERNI6cdLdQnBYdv2hH7xYp/hqR/DB94jfyB5nZhr1o0YOcj1LLwSOkPSzNjh8M24lbLV58VQ/U/KVGF2SmwS5AS0psnz/aFzO5nvS+C6F2EVFcC3qeZ1aV1Vsl12TSTiZCUGmQGR1aZFaYGjwzgzsDMIM7gyDR6ZQZ2ExAzuDINA7zmdQZzIg5iIgCN20b4iSTaeUCwwmL1vVb2v+UlSlllhMTrjI+0N/eOc+g7C207jFvXft8n18H4+vnrUq08cUSIiJ1pgEREAREQBERAEROCctvCAa/036UDR+GLLkcRaTXh1O318trkclG3xyHGeTYEkkuxLOxLMzHMsxOZJPE5zp0q6RHSOOe4HPD1nscMOHZKfb8WObeBHKZMKchOZ2nW7yW6tEWKawi4peTKrZU12SXVbOcnAzItqrZMqtlRVbJlVspzgTTLWuyZ1MrqrZc6JwHbHNv4SnJvvn3R3c4tbGpd1VTh8X0XUjKSisjD0NZ7CluBOYVAfxHf8AZIfR9qjPUB/A4ZvkQM/nLxVAAAAAAyAGwATmdtT7PWcYbsk2+uSq60jW1b+nEEHkRwM7gybpfC5Dtl3jIWAfaX3vEfSV4M4ja2znY1tzWL4p/7mizTnvIygzsDMYM7AzUNGQ75zvTW77UTNeDO2op8NhJ8cowmH7V8j/DTIuPebgvhxPwlzOz2LsGnWpKvcrKei8Or+xXqVWnhFPZRYu1kzHE1Nr5eKkA/LOdFYEZg5g7iJdyux+E1c7UHfYo4j3wOY85Z2p2cpum6lqsSX9eT8vEjCs84kRpyjlSCN4nAMTg4ylCSlHg0WS3qtDAMOPkZ3ldgbsm1Tub6yxn1jZN+r22VR+8uEvP96lGcd14ERE2pAREQBERAE03rV0/6Jo50Q5XYtvRa8t4VgTY35ARnzYTcp4d1xaX7bSSYYH1MJSqkcO2tydv9vZTDXnuwbPVqa1o9MgJb1WSpwxyEm12TlaqyyyizrskuuyVVdkl12SlOBJMtKrZMqtlTXZJdVkpzgSTLvR9bWuta+0xy8BxPwE9Aw9C1oqKMlUZD+s1XoPhNY2Xnh+yTx3sfoJt067YtqqNDfesuPw5fkrVZZeBERN2Yjq6Agg7iCD4GayoyzU71YofgcptE1rHDK+0feDfNROX7T0lK2jPmpeq/SM9F8cANO+vlt5bZhDRYc1I55L8zl+s4CFNzkorm8FpsvdF1atS5+03rt4tt+mUlzhRkAOQynM+yQgqcVCOiWF8DXN5EREmCmtq7N2T7Ptp+E7x8D9ROJL0snqrZ7jZH8LbD+nykSfL+0Fore8bjpL2vz9fUu0pZiJb02ayg8xt8ZUSbo6zevxH6yx2Zuu6uu6ek19VxX3PK0cxyTYiJ9IKYiIgCIiAJ8vaW0j6TjcVid4txVrr+DXIQflCj4T6S0/i+xwmJuG+rC32jxSpm/SfLOB2AeAlO7fs4JRLqp5KrsldW8k1vNFOJmRY12SVXZKyuySa7JVnAki0rskqqyVddkkC3YfA/SVZwJZPX+imG7PB083XtT4uc/wBRLeR9HLlTUOVSD/aJ5T1oddJwdj4LR+q2IQlbryAwqcb0rB2FhxJzA3Zcu6pxUIqK5LBUfFnr0T5IXrT0uLO09OxGeeeRscr+Q+r5T2/qn60/7VVsNidVcdWmuCuSriKxsLBeDDMZgbDnmOIEzw9Ims6Tb94t/k/4zZpqGNt1r7j/AIpX8oC/UGc72jli0S6yX3M1H3jurTuDtX/Ur/5iR1adnfIZ+6Vb5MD+k4K3xGtBvlJepaeht8TgGaX1mdY9eh6FChbMZcD2NbeyqjYbHA25Z7AOJz5GfXzXm6xPlHE9cOmHs7T0yxduYVNVUHdqgZT0zqz67jirUwekdVbXISrEKAgZydiWAbBnuDDLhmOMA9cxdetW680I+OUqKnzUHmAfKXhmv4c+qPj9TOL7WQW5Snzy16FihzM8zYNsnHfmJgBnetsmB5MPrONs6vdXEKnSSf1LEllNFxERPsxrxERAEREA17rCs1dEaQP+RvHzQj9Z80YVp9MdYNetojSI/wAhiD8qyf0nzFh3lO6WUiUS0R5IR5AR5nR5q5RMiLBHkiuyV6PJFbyvKBNFlXZJAfYfA/SV1dkk12SrOBI9b6XdJvQdCvjEOVnotS0nldYFVWHhra38s+S7rS7FmJJJzJO0me69ZWONvRfCkHPUxdNFnd2a2qM/kh+Ing86+Et6KfVFVibJ1daVbDaVwNqkj96qrbLiljBHH5Waa3Nj6vdGNiNK4CtQTnjaWOXuVsLHPwVTJnh9c43FCqp7W3IhbxyGwfEzSKbDlmfaJLN3sTmfMmWfTLSgzTCqeVt3cB7CfP1v5RzlFVbOK7QV+8qKktI6+bLVGOFksleZN4IO4jKRK7JnVpyjiZjatEYjXoRj7QXUb8S7D9J8u9cOmGxOmcXmTq02ejIOCrUNUgfzBz/NPo3o/i9WxqjusHaJ+MDJh8RkfgZ809aeAanTOkFYe1i3tHetv7RT8mn1LZ9yrm3hU544+a1KM1uvBqc7VuVII3idYl4ifW3Vr0mOP0TRiHOtaiNTcTvNlezWPeV1W/mknDH1F/CJoPUdey6ExWe5se1dfi1NIOU3pbZxHaqpmVOmuWX88JejLdvHOWSg07ZyOtkyBpxWOJYaNgiIn2w1giIgCIiAQdOYPt8LiaP/AHYa6r89bL+s+SMK+weAzn2LPkvpPo70TSOMw2WQqxdqp/pli1f+xlmCuso9R0R5nR5CR5nR5rnEyomo8kI8gI8kI8i6ZYjEn1vJNbyuR5JreV6lMm4m0aLpGPwWM0OxAfFIL8EWOQGNqyYJnw1gg+TTxzSmh7aCWetlXXattYEGq5Tk9L+66ngeGR4z0Sm4ggglWBDKykhlYHMMCNxBm10dJMNe3aY2q1MUVWuzF4Hsf3pF9kYnDWA12EcyrZcNXdLtpdRjHu5vGNCpUhxyjwrAaNtxDalSlsgWdtyVoN7ux2Ko5me0dWHRtNGVHS2IXOyys0aNqYar3hsi+J1TtVW2AE7kGf2hLG3Smj1A7Oi/FlSHSvGLhcNg0sG5zhsOqrYR95T3ESJi9KW4iw3XOXsOzPcqr7qL9le755mLvaMKccU3mX0RGMG9SecWzs1jtrWOxd25seQ4DcAOQEk1Wyprtkuq2cZVTk23qWkW1Vsl12Spqtkuq2UZwJlgHIyZTk6kMh5MN3w/rNN64eigx1aaWpXJq6/R9IKBm1Kg5peQNpVSSCfcYHgZtiPMtOIattesgNlkQRmli+644jzE2eydpOym4z9x6+Hj+TFOnvaany7jcDZQ5rtUqwAI5Mp3Mp3MpG0EbDMmj9HPcSVViiZaxUE5sTktY5sx2AT6JxGgcA4y7JsOuZb0c4fDY7BKxOZamu1S1WZ4JqDumKvB4ahlehGa2vPsrLq8PTVhSRkWw+FpUIHI+2wLDmZ2ctp2qhv76flr8jFC3qTeEjnovov+z8DhsC2Xa1BsRissiPTLdprz46ikL4y3XFyibFZbPqcyTxJPEzmvGThb2crus6suengjf0rPcgkbLViJNwjazqObKPOa5h8VNg0B69q8lBY/LL6kSlb23eXEIdZL1K1xT3Itm0RET6uaIREQBERAE+f+vrQnY6Rqxij1MXQFY/49OSn5oavymfQE0vrb6MnH6LtCLrYjDH0ugDexQHXQeKFxlzykZLKwD5vreSFaQKbJJRpRcTLFkxHmdHkJWmZHnmC1CROR5IR5AR5nR5hmibkWFbyRXZK9HkhLJr6kTA2WNdklV2SsrskmuyU5wPMlpXZJVdkq67JKrslScCSZa1WyXVbKmuyS6rZTnAmmW1dsza8rq7ZIWyVJQJo72vK7E2SbYZAxCzJTRsbdrJX22ziq2c21TiuqXuGDdRlHBZYS2b10Ro9R7T9ohF8BtPmfKaLg6SSFAzZiFAHEk5AT1LR+EFNSVD7KgE823k/PObLY1t3lw6vKPq/8zQ7TqJR3VzJERE7E0AiIgCIiAIiIB8v9afRA6M0i4RcsJiS2Iw2Q9VQT69I/Cx3e6yzVkefUfWD0NTS2CfDnJb0/a4Ww/wB3eAcgT7rDNT3HPeBPlvEYeymx6bUNdtTtXYje0jqciDK9SPMkmSFeZkeQ0eZkeV2ZFImI8zo8hI8zI8wSJbxOR5IR5AR5kbEqgBY5DMDPbkCd2Z4SvKLfBHmSzR5IrslCdMpnq1hrn5VDMDxbcJ3FmMfcKqB94mx/LZMTt5c+HmN42WuySa7Jqg0Na/8AExlx7qwKx9ZkXolSfatxLeNq/wDWYJUKXOfyT/R7l9DcarJKrsmlJ0Mo4W4lTzFq/wDWSqujFifwcfik/GRYPlmJWnb0HpU+cX9sklJ9Ddq7ZKrsml0rpSndZhsWo4WK1Fh8CNnzk2jpctZC4ym3Bk5DXsGvQT3Wrs+cpzspP3GpeT4/LX6E1PqbZrTHZXnMFeOr1BZ2idkcsn1l1Nu71t0lrNe04lqFTBDbDwuHk7UmTB4JrrFqT2mO/go4se4ScHKbUY6stf8AThFr0O0TrWG9h6texO+wjf8AAfUTdJgweEWmta09lRl3k8Se8nbM8+gWNqraioc9X5mkr1XVnvMRES6YRERAEREAREQBPLeuHqyONQ6QwaZ46pMrqlG3F1KNmQ42KN3MbOCz1KI1B8YI8zo89u61eqH0ovpDRygYs5viMMMguKPGyvgLOY3N3H2vCzmrFWBVlJVlYFWVgciCDtBB4StOGCSZMVpmRpDR5mVpWlEkTEeZlbMZHaCMiDtBHIyGrzMjzBKJ6ScFSK11FJ1dYkA/ZB4Z8fGTUeQEeZ0eYJpt5Z6iwreSa7JXI8kVvKsokkWVdkk12StrskmuyVZwJJlnXZJSsCCCAQRkQdoI5EcZV12SVXbKs4EiBhOiNXpT3MqLhgUanDVluya0DbdZWfVBBJAAGU21LZUriMpkote11qqUvY5yVV2kn/7jIVe9rtb3Hkj1YiWyOWYIoLMxCqo2kk8JvmgNDDDJm2RucAueX3B3DzkXoz0ZGFXtLMnxLDaRtWse6v6mX86TZmy1b/y1Pe5eH7MFSpvcEIiJvTCIiIAiIgCIiAIiIAidS4ExPi1HGAZ5o3WB1U4XSoNyZYbHgbL1XNbshsW9R7XLW9od4GU2mzSyDiJEt6R1j7QgHzD0j6K4zRlvY4uo15k9nYPWpuA412bj4bCOIErktn05pTT2Fvram9K7qXGTV2qro3wPHvnk/Sbq7wbE2aPv7Anb6PeWerwSzay/HW8RMMqWdD3JoaPMyPMWN0ZfhzlbWQPfUh6z4OuyYkvlWVNolksEeZ0eV6XTOl0rSgSLBHkit5XJdMyYgTBKB7ks67JISyVK4oTsceBxmB0myWS8W/KcnHgcZg0VoPF4sjs69RD/AHt57KvLmM9rfAGeh9G+rbCVEWYuz0u3fqbUw6n8O9/icu6ZKez5z1PHNI1no7oHFaQb9iurSDk2IszFS8wvvnuHxynrPR3ovRgUyrBa1hlZc+Wu/d91e4ee+WFFiKoVAFVQAqqAFUDcABuEzhpt7ezp0eK16mOU2zmIiXCAiIgCIiAIiIAiIgCdWnacEQCuxlpG6a3pHG2DPLObhZhwZBv0QrcIB5jpTStwzyzmpaR03ft3+c9nxPRZG4SoxXQNG+zAPEsRpzEfe85As01fzbzntN/Vup+zINvViPd8oB442mL+Z85EsxDNtKDPmBkfKeyv1Xj3fKYW6r/uwDx0XMOBndcU3umeuf8Ai/7vlOR1X/d8pB04vke5PJlxre6Z3GMb3TPWV6r/ALvlM9fVgPd8pHuYdBlnkiYhj9k+ctNH410IKoAeeWZ+Z2z1GrqyX3fKT8P1coPsyShFaIZNJ0bpq85Z5+c27Rmk7TlnnL3C9B0XgJb4bo2q8JM8Iuj8W5yzzmwYVyd8x0aNC8JMSrKAdxOYiAIiIAiIgCIiAIiIAiIgCIiAcZRqicxAOvZicdkOU7xAMfYDlOPR15TLEAxejLyj0ZeUyxAMXo68pz2I5TJEA6dkOU51BO0QDjVnOURAEREAREQBERAEREAREQBERAEREAREQBERAEREAREQBERAEREAREQBERAEREAREQBERAEREAREQD//2Q=="/>
          <p:cNvSpPr>
            <a:spLocks noChangeAspect="1" noChangeArrowheads="1"/>
          </p:cNvSpPr>
          <p:nvPr/>
        </p:nvSpPr>
        <p:spPr bwMode="auto">
          <a:xfrm>
            <a:off x="77788" y="-1038225"/>
            <a:ext cx="2143125" cy="2143125"/>
          </a:xfrm>
          <a:prstGeom prst="rect">
            <a:avLst/>
          </a:prstGeom>
          <a:noFill/>
          <a:ln w="9525">
            <a:noFill/>
            <a:miter lim="800000"/>
            <a:headEnd/>
            <a:tailEnd/>
          </a:ln>
        </p:spPr>
        <p:txBody>
          <a:bodyPr/>
          <a:lstStyle/>
          <a:p>
            <a:endParaRPr lang="en-US"/>
          </a:p>
        </p:txBody>
      </p:sp>
      <p:sp>
        <p:nvSpPr>
          <p:cNvPr id="55322" name="AutoShape 30" descr="data:image/jpg;base64,/9j/4AAQSkZJRgABAQAAAQABAAD/2wCEAAkGBhAPDxAODxAQDw0PDQ8NDg8NEA4PDw0NFBAVFhQQEhIXHCYeFxkjGRQSHy8gJCcpLCwtFR49NTAqNSYrLCkBCQoKDgwOGg8PGiwkHCQpKSoqLCotNSwqLC8pLSwsLCwtKSopLDUsLC0sLCktKS8tKi0sLywsKSwpKSwsLCksKf/AABEIAOEA4QMBIgACEQEDEQH/xAAcAAEAAgIDAQAAAAAAAAAAAAAABAUDBgECBwj/xABBEAACAgACBgYHBQUIAwAAAAABAgADBBEFEiExQVEGBxNhcaEUIjJSgZGxQmJyksEjJDOC0RVDY2RzorLSF1Pw/8QAGwEBAAIDAQEAAAAAAAAAAAAAAAIEAwUGAQf/xAAwEQACAQMBBQUIAwEAAAAAAAAAAQIDBBExBRIhQVEGE2FxsSIygZGhwdHhI0LwFP/aAAwDAQACEQMRAD8A9xiIgCIiAIiIAiIgCIiAInBOW07B3yO+PrHHP8O3zmCtc0aCzVko+bwepN6EmJBbSg4Kficp0Okm90ec1NTtBYQ4b+fJP8GRUpFjErv7RfkvyP8AWcjSTcVHwzExrtJYP+zXwY7mRYRIa6SHFSPDIzMmLQ/ay8dkv0Nq2dfhCovjwfyeCLhJcjNERNkQEREAREQBERAEREAREQBERAEREAREQBESp0lp9Kya0ye0bD7qHv5numC4uKdvDfqPCJRi5PCLK69UGbEAd/Hw5ysv00TsrGQ95t/wEqGvaw6zkse/h3AcJkScNf8AaGtVzGh7MevP9fD5lmNFLUkNazbWJPj/AEnKzGpncGctOUpvek8vxMyMgnaYwZ3BmJo9O05nUGc5yIOZxlOYgHau1l9kkd3D5SXTpEbnGXeN3ykKJtLPat1Zv+OXDo+K+XL4YIShGWpcqwO0HMd05lPVcyHMHxHAyxw+KD9zcR/Sd7szbtG9xCXsz6cn5P7a+ZVnScfIzxETfmIREQBERAEREAREQBERAERNI6cdLdQnBYdv2hH7xYp/hqR/DB94jfyB5nZhr1o0YOcj1LLwSOkPSzNjh8M24lbLV58VQ/U/KVGF2SmwS5AS0psnz/aFzO5nvS+C6F2EVFcC3qeZ1aV1Vsl12TSTiZCUGmQGR1aZFaYGjwzgzsDMIM7gyDR6ZQZ2ExAzuDINA7zmdQZzIg5iIgCN20b4iSTaeUCwwmL1vVb2v+UlSlllhMTrjI+0N/eOc+g7C207jFvXft8n18H4+vnrUq08cUSIiJ1pgEREAREQBERAEROCctvCAa/036UDR+GLLkcRaTXh1O318trkclG3xyHGeTYEkkuxLOxLMzHMsxOZJPE5zp0q6RHSOOe4HPD1nscMOHZKfb8WObeBHKZMKchOZ2nW7yW6tEWKawi4peTKrZU12SXVbOcnAzItqrZMqtlRVbJlVspzgTTLWuyZ1MrqrZc6JwHbHNv4SnJvvn3R3c4tbGpd1VTh8X0XUjKSisjD0NZ7CluBOYVAfxHf8AZIfR9qjPUB/A4ZvkQM/nLxVAAAAAAyAGwATmdtT7PWcYbsk2+uSq60jW1b+nEEHkRwM7gybpfC5Dtl3jIWAfaX3vEfSV4M4ja2znY1tzWL4p/7mizTnvIygzsDMYM7AzUNGQ75zvTW77UTNeDO2op8NhJ8cowmH7V8j/DTIuPebgvhxPwlzOz2LsGnWpKvcrKei8Or+xXqVWnhFPZRYu1kzHE1Nr5eKkA/LOdFYEZg5g7iJdyux+E1c7UHfYo4j3wOY85Z2p2cpum6lqsSX9eT8vEjCs84kRpyjlSCN4nAMTg4ylCSlHg0WS3qtDAMOPkZ3ldgbsm1Tub6yxn1jZN+r22VR+8uEvP96lGcd14ERE2pAREQBERAE03rV0/6Jo50Q5XYtvRa8t4VgTY35ARnzYTcp4d1xaX7bSSYYH1MJSqkcO2tydv9vZTDXnuwbPVqa1o9MgJb1WSpwxyEm12TlaqyyyizrskuuyVVdkl12SlOBJMtKrZMqtlTXZJdVkpzgSTLvR9bWuta+0xy8BxPwE9Aw9C1oqKMlUZD+s1XoPhNY2Xnh+yTx3sfoJt067YtqqNDfesuPw5fkrVZZeBERN2Yjq6Agg7iCD4GayoyzU71YofgcptE1rHDK+0feDfNROX7T0lK2jPmpeq/SM9F8cANO+vlt5bZhDRYc1I55L8zl+s4CFNzkorm8FpsvdF1atS5+03rt4tt+mUlzhRkAOQynM+yQgqcVCOiWF8DXN5EREmCmtq7N2T7Ptp+E7x8D9ROJL0snqrZ7jZH8LbD+nykSfL+0Fore8bjpL2vz9fUu0pZiJb02ayg8xt8ZUSbo6zevxH6yx2Zuu6uu6ek19VxX3PK0cxyTYiJ9IKYiIgCIiAJ8vaW0j6TjcVid4txVrr+DXIQflCj4T6S0/i+xwmJuG+rC32jxSpm/SfLOB2AeAlO7fs4JRLqp5KrsldW8k1vNFOJmRY12SVXZKyuySa7JVnAki0rskqqyVddkkC3YfA/SVZwJZPX+imG7PB083XtT4uc/wBRLeR9HLlTUOVSD/aJ5T1oddJwdj4LR+q2IQlbryAwqcb0rB2FhxJzA3Zcu6pxUIqK5LBUfFnr0T5IXrT0uLO09OxGeeeRscr+Q+r5T2/qn60/7VVsNidVcdWmuCuSriKxsLBeDDMZgbDnmOIEzw9Ims6Tb94t/k/4zZpqGNt1r7j/AIpX8oC/UGc72jli0S6yX3M1H3jurTuDtX/Ur/5iR1adnfIZ+6Vb5MD+k4K3xGtBvlJepaeht8TgGaX1mdY9eh6FChbMZcD2NbeyqjYbHA25Z7AOJz5GfXzXm6xPlHE9cOmHs7T0yxduYVNVUHdqgZT0zqz67jirUwekdVbXISrEKAgZydiWAbBnuDDLhmOMA9cxdetW680I+OUqKnzUHmAfKXhmv4c+qPj9TOL7WQW5Snzy16FihzM8zYNsnHfmJgBnetsmB5MPrONs6vdXEKnSSf1LEllNFxERPsxrxERAEREA17rCs1dEaQP+RvHzQj9Z80YVp9MdYNetojSI/wAhiD8qyf0nzFh3lO6WUiUS0R5IR5AR5nR5q5RMiLBHkiuyV6PJFbyvKBNFlXZJAfYfA/SV1dkk12SrOBI9b6XdJvQdCvjEOVnotS0nldYFVWHhra38s+S7rS7FmJJJzJO0me69ZWONvRfCkHPUxdNFnd2a2qM/kh+Ing86+Et6KfVFVibJ1daVbDaVwNqkj96qrbLiljBHH5Waa3Nj6vdGNiNK4CtQTnjaWOXuVsLHPwVTJnh9c43FCqp7W3IhbxyGwfEzSKbDlmfaJLN3sTmfMmWfTLSgzTCqeVt3cB7CfP1v5RzlFVbOK7QV+8qKktI6+bLVGOFksleZN4IO4jKRK7JnVpyjiZjatEYjXoRj7QXUb8S7D9J8u9cOmGxOmcXmTq02ejIOCrUNUgfzBz/NPo3o/i9WxqjusHaJ+MDJh8RkfgZ809aeAanTOkFYe1i3tHetv7RT8mn1LZ9yrm3hU544+a1KM1uvBqc7VuVII3idYl4ifW3Vr0mOP0TRiHOtaiNTcTvNlezWPeV1W/mknDH1F/CJoPUdey6ExWe5se1dfi1NIOU3pbZxHaqpmVOmuWX88JejLdvHOWSg07ZyOtkyBpxWOJYaNgiIn2w1giIgCIiAQdOYPt8LiaP/AHYa6r89bL+s+SMK+weAzn2LPkvpPo70TSOMw2WQqxdqp/pli1f+xlmCuso9R0R5nR5CR5nR5rnEyomo8kI8gI8kI8i6ZYjEn1vJNbyuR5JreV6lMm4m0aLpGPwWM0OxAfFIL8EWOQGNqyYJnw1gg+TTxzSmh7aCWetlXXattYEGq5Tk9L+66ngeGR4z0Sm4ggglWBDKykhlYHMMCNxBm10dJMNe3aY2q1MUVWuzF4Hsf3pF9kYnDWA12EcyrZcNXdLtpdRjHu5vGNCpUhxyjwrAaNtxDalSlsgWdtyVoN7ux2Ko5me0dWHRtNGVHS2IXOyys0aNqYar3hsi+J1TtVW2AE7kGf2hLG3Smj1A7Oi/FlSHSvGLhcNg0sG5zhsOqrYR95T3ESJi9KW4iw3XOXsOzPcqr7qL9le755mLvaMKccU3mX0RGMG9SecWzs1jtrWOxd25seQ4DcAOQEk1Wyprtkuq2cZVTk23qWkW1Vsl12Spqtkuq2UZwJlgHIyZTk6kMh5MN3w/rNN64eigx1aaWpXJq6/R9IKBm1Kg5peQNpVSSCfcYHgZtiPMtOIattesgNlkQRmli+644jzE2eydpOym4z9x6+Hj+TFOnvaany7jcDZQ5rtUqwAI5Mp3Mp3MpG0EbDMmj9HPcSVViiZaxUE5sTktY5sx2AT6JxGgcA4y7JsOuZb0c4fDY7BKxOZamu1S1WZ4JqDumKvB4ahlehGa2vPsrLq8PTVhSRkWw+FpUIHI+2wLDmZ2ctp2qhv76flr8jFC3qTeEjnovov+z8DhsC2Xa1BsRissiPTLdprz46ikL4y3XFyibFZbPqcyTxJPEzmvGThb2crus6suengjf0rPcgkbLViJNwjazqObKPOa5h8VNg0B69q8lBY/LL6kSlb23eXEIdZL1K1xT3Itm0RET6uaIREQBERAE+f+vrQnY6Rqxij1MXQFY/49OSn5oavymfQE0vrb6MnH6LtCLrYjDH0ugDexQHXQeKFxlzykZLKwD5vreSFaQKbJJRpRcTLFkxHmdHkJWmZHnmC1CROR5IR5AR5nR5hmibkWFbyRXZK9HkhLJr6kTA2WNdklV2SsrskmuyU5wPMlpXZJVdkq67JKrslScCSZa1WyXVbKmuyS6rZTnAmmW1dsza8rq7ZIWyVJQJo72vK7E2SbYZAxCzJTRsbdrJX22ziq2c21TiuqXuGDdRlHBZYS2b10Ro9R7T9ohF8BtPmfKaLg6SSFAzZiFAHEk5AT1LR+EFNSVD7KgE823k/PObLY1t3lw6vKPq/8zQ7TqJR3VzJERE7E0AiIgCIiAIiIB8v9afRA6M0i4RcsJiS2Iw2Q9VQT69I/Cx3e6yzVkefUfWD0NTS2CfDnJb0/a4Ww/wB3eAcgT7rDNT3HPeBPlvEYeymx6bUNdtTtXYje0jqciDK9SPMkmSFeZkeQ0eZkeV2ZFImI8zo8hI8zI8wSJbxOR5IR5AR5kbEqgBY5DMDPbkCd2Z4SvKLfBHmSzR5IrslCdMpnq1hrn5VDMDxbcJ3FmMfcKqB94mx/LZMTt5c+HmN42WuySa7Jqg0Na/8AExlx7qwKx9ZkXolSfatxLeNq/wDWYJUKXOfyT/R7l9DcarJKrsmlJ0Mo4W4lTzFq/wDWSqujFifwcfik/GRYPlmJWnb0HpU+cX9sklJ9Ddq7ZKrsml0rpSndZhsWo4WK1Fh8CNnzk2jpctZC4ym3Bk5DXsGvQT3Wrs+cpzspP3GpeT4/LX6E1PqbZrTHZXnMFeOr1BZ2idkcsn1l1Nu71t0lrNe04lqFTBDbDwuHk7UmTB4JrrFqT2mO/go4se4ScHKbUY6stf8AThFr0O0TrWG9h6texO+wjf8AAfUTdJgweEWmta09lRl3k8Se8nbM8+gWNqraioc9X5mkr1XVnvMRES6YRERAEREAREQBPLeuHqyONQ6QwaZ46pMrqlG3F1KNmQ42KN3MbOCz1KI1B8YI8zo89u61eqH0ovpDRygYs5viMMMguKPGyvgLOY3N3H2vCzmrFWBVlJVlYFWVgciCDtBB4StOGCSZMVpmRpDR5mVpWlEkTEeZlbMZHaCMiDtBHIyGrzMjzBKJ6ScFSK11FJ1dYkA/ZB4Z8fGTUeQEeZ0eYJpt5Z6iwreSa7JXI8kVvKsokkWVdkk12StrskmuyVZwJJlnXZJSsCCCAQRkQdoI5EcZV12SVXbKs4EiBhOiNXpT3MqLhgUanDVluya0DbdZWfVBBJAAGU21LZUriMpkote11qqUvY5yVV2kn/7jIVe9rtb3Hkj1YiWyOWYIoLMxCqo2kk8JvmgNDDDJm2RucAueX3B3DzkXoz0ZGFXtLMnxLDaRtWse6v6mX86TZmy1b/y1Pe5eH7MFSpvcEIiJvTCIiIAiIgCIiAIiIAidS4ExPi1HGAZ5o3WB1U4XSoNyZYbHgbL1XNbshsW9R7XLW9od4GU2mzSyDiJEt6R1j7QgHzD0j6K4zRlvY4uo15k9nYPWpuA412bj4bCOIErktn05pTT2Fvram9K7qXGTV2qro3wPHvnk/Sbq7wbE2aPv7Anb6PeWerwSzay/HW8RMMqWdD3JoaPMyPMWN0ZfhzlbWQPfUh6z4OuyYkvlWVNolksEeZ0eV6XTOl0rSgSLBHkit5XJdMyYgTBKB7ks67JISyVK4oTsceBxmB0myWS8W/KcnHgcZg0VoPF4sjs69RD/AHt57KvLmM9rfAGeh9G+rbCVEWYuz0u3fqbUw6n8O9/icu6ZKez5z1PHNI1no7oHFaQb9iurSDk2IszFS8wvvnuHxynrPR3ovRgUyrBa1hlZc+Wu/d91e4ee+WFFiKoVAFVQAqqAFUDcABuEzhpt7ezp0eK16mOU2zmIiXCAiIgCIiAIiIAiIgCdWnacEQCuxlpG6a3pHG2DPLObhZhwZBv0QrcIB5jpTStwzyzmpaR03ft3+c9nxPRZG4SoxXQNG+zAPEsRpzEfe85As01fzbzntN/Vup+zINvViPd8oB442mL+Z85EsxDNtKDPmBkfKeyv1Xj3fKYW6r/uwDx0XMOBndcU3umeuf8Ai/7vlOR1X/d8pB04vke5PJlxre6Z3GMb3TPWV6r/ALvlM9fVgPd8pHuYdBlnkiYhj9k+ctNH410IKoAeeWZ+Z2z1GrqyX3fKT8P1coPsyShFaIZNJ0bpq85Z5+c27Rmk7TlnnL3C9B0XgJb4bo2q8JM8Iuj8W5yzzmwYVyd8x0aNC8JMSrKAdxOYiAIiIAiIgCIiAIiIAiIgCIiAcZRqicxAOvZicdkOU7xAMfYDlOPR15TLEAxejLyj0ZeUyxAMXo68pz2I5TJEA6dkOU51BO0QDjVnOURAEREAREQBERAEREAREQBERAEREAREQBERAEREAREQBERAEREAREQBERAEREAREQBERAEREAREQD//2Q=="/>
          <p:cNvSpPr>
            <a:spLocks noChangeAspect="1" noChangeArrowheads="1"/>
          </p:cNvSpPr>
          <p:nvPr/>
        </p:nvSpPr>
        <p:spPr bwMode="auto">
          <a:xfrm>
            <a:off x="77788" y="-1038225"/>
            <a:ext cx="2143125" cy="2143125"/>
          </a:xfrm>
          <a:prstGeom prst="rect">
            <a:avLst/>
          </a:prstGeom>
          <a:noFill/>
          <a:ln w="9525">
            <a:noFill/>
            <a:miter lim="800000"/>
            <a:headEnd/>
            <a:tailEnd/>
          </a:ln>
        </p:spPr>
        <p:txBody>
          <a:bodyPr/>
          <a:lstStyle/>
          <a:p>
            <a:endParaRPr lang="en-US"/>
          </a:p>
        </p:txBody>
      </p:sp>
      <p:pic>
        <p:nvPicPr>
          <p:cNvPr id="54299" name="Imagem 20" descr="sad smile.bmp"/>
          <p:cNvPicPr>
            <a:picLocks noChangeAspect="1"/>
          </p:cNvPicPr>
          <p:nvPr/>
        </p:nvPicPr>
        <p:blipFill>
          <a:blip r:embed="rId4" cstate="email"/>
          <a:srcRect/>
          <a:stretch>
            <a:fillRect/>
          </a:stretch>
        </p:blipFill>
        <p:spPr bwMode="auto">
          <a:xfrm>
            <a:off x="857607" y="4193704"/>
            <a:ext cx="1143000" cy="1143000"/>
          </a:xfrm>
          <a:prstGeom prst="rect">
            <a:avLst/>
          </a:prstGeom>
          <a:noFill/>
          <a:ln w="9525">
            <a:noFill/>
            <a:miter lim="800000"/>
            <a:headEnd/>
            <a:tailEnd/>
          </a:ln>
          <a:effectLst/>
        </p:spPr>
      </p:pic>
      <p:pic>
        <p:nvPicPr>
          <p:cNvPr id="24" name="Picture 29"/>
          <p:cNvPicPr>
            <a:picLocks noChangeAspect="1" noChangeArrowheads="1"/>
          </p:cNvPicPr>
          <p:nvPr/>
        </p:nvPicPr>
        <p:blipFill>
          <a:blip r:embed="rId5" cstate="email"/>
          <a:srcRect/>
          <a:stretch>
            <a:fillRect/>
          </a:stretch>
        </p:blipFill>
        <p:spPr bwMode="auto">
          <a:xfrm>
            <a:off x="7822785" y="4327054"/>
            <a:ext cx="996950" cy="1009650"/>
          </a:xfrm>
          <a:prstGeom prst="rect">
            <a:avLst/>
          </a:prstGeom>
          <a:noFill/>
          <a:ln w="9525">
            <a:noFill/>
            <a:miter lim="800000"/>
            <a:headEnd/>
            <a:tailEnd/>
          </a:ln>
          <a:effectLst/>
        </p:spPr>
      </p:pic>
    </p:spTree>
    <p:extLst>
      <p:ext uri="{BB962C8B-B14F-4D97-AF65-F5344CB8AC3E}">
        <p14:creationId xmlns:p14="http://schemas.microsoft.com/office/powerpoint/2010/main" xmlns="" val="17729593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ox(in)">
                                      <p:cBhvr>
                                        <p:cTn id="13" dur="500"/>
                                        <p:tgtEl>
                                          <p:spTgt spid="30"/>
                                        </p:tgtEl>
                                      </p:cBhvr>
                                    </p:animEffect>
                                  </p:childTnLst>
                                </p:cTn>
                              </p:par>
                              <p:par>
                                <p:cTn id="14" presetID="4"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par>
                                <p:cTn id="23" presetID="4" presetClass="entr" presetSubtype="16"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ox(in)">
                                      <p:cBhvr>
                                        <p:cTn id="25" dur="500"/>
                                        <p:tgtEl>
                                          <p:spTgt spid="1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ox(in)">
                                      <p:cBhvr>
                                        <p:cTn id="28" dur="500"/>
                                        <p:tgtEl>
                                          <p:spTgt spid="1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ox(i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54299"/>
                                        </p:tgtEl>
                                        <p:attrNameLst>
                                          <p:attrName>style.visibility</p:attrName>
                                        </p:attrNameLst>
                                      </p:cBhvr>
                                      <p:to>
                                        <p:strVal val="visible"/>
                                      </p:to>
                                    </p:set>
                                    <p:animEffect transition="in" filter="box(in)">
                                      <p:cBhvr>
                                        <p:cTn id="36" dur="500"/>
                                        <p:tgtEl>
                                          <p:spTgt spid="54299"/>
                                        </p:tgtEl>
                                      </p:cBhvr>
                                    </p:animEffect>
                                  </p:childTnLst>
                                </p:cTn>
                              </p:par>
                              <p:par>
                                <p:cTn id="37" presetID="4"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ox(in)">
                                      <p:cBhvr>
                                        <p:cTn id="39" dur="500"/>
                                        <p:tgtEl>
                                          <p:spTgt spid="32"/>
                                        </p:tgtEl>
                                      </p:cBhvr>
                                    </p:animEffect>
                                  </p:childTnLst>
                                </p:cTn>
                              </p:par>
                              <p:par>
                                <p:cTn id="40" presetID="4" presetClass="entr" presetSubtype="16"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ox(in)">
                                      <p:cBhvr>
                                        <p:cTn id="42" dur="500"/>
                                        <p:tgtEl>
                                          <p:spTgt spid="31"/>
                                        </p:tgtEl>
                                      </p:cBhvr>
                                    </p:animEffect>
                                  </p:childTnLst>
                                </p:cTn>
                              </p:par>
                              <p:par>
                                <p:cTn id="43" presetID="4" presetClass="entr" presetSubtype="16"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ox(in)">
                                      <p:cBhvr>
                                        <p:cTn id="45" dur="500"/>
                                        <p:tgtEl>
                                          <p:spTgt spid="34"/>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ox(in)">
                                      <p:cBhvr>
                                        <p:cTn id="48" dur="500"/>
                                        <p:tgtEl>
                                          <p:spTgt spid="22"/>
                                        </p:tgtEl>
                                      </p:cBhvr>
                                    </p:animEffect>
                                  </p:childTnLst>
                                </p:cTn>
                              </p:par>
                              <p:par>
                                <p:cTn id="49" presetID="4" presetClass="entr" presetSubtype="16"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ox(in)">
                                      <p:cBhvr>
                                        <p:cTn id="51" dur="500"/>
                                        <p:tgtEl>
                                          <p:spTgt spid="24"/>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ox(in)">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p:bldP spid="18" grpId="0" animBg="1"/>
      <p:bldP spid="22" grpId="0" animBg="1"/>
      <p:bldP spid="26" grpId="0"/>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m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6216" y="6453336"/>
            <a:ext cx="2539600" cy="288032"/>
          </a:xfrm>
          <a:prstGeom prst="rect">
            <a:avLst/>
          </a:prstGeom>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4208" y="1741821"/>
            <a:ext cx="2047875"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42376" y="3338112"/>
            <a:ext cx="1291895" cy="217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tângulo de cantos arredondados 4"/>
          <p:cNvSpPr/>
          <p:nvPr/>
        </p:nvSpPr>
        <p:spPr>
          <a:xfrm>
            <a:off x="6156176" y="1350060"/>
            <a:ext cx="2664296" cy="2660623"/>
          </a:xfrm>
          <a:prstGeom prst="roundRect">
            <a:avLst/>
          </a:pr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p:cNvSpPr txBox="1"/>
          <p:nvPr/>
        </p:nvSpPr>
        <p:spPr>
          <a:xfrm>
            <a:off x="6444208" y="980728"/>
            <a:ext cx="2047875" cy="369332"/>
          </a:xfrm>
          <a:prstGeom prst="rect">
            <a:avLst/>
          </a:prstGeom>
          <a:noFill/>
        </p:spPr>
        <p:txBody>
          <a:bodyPr wrap="square" rtlCol="0">
            <a:spAutoFit/>
          </a:bodyPr>
          <a:lstStyle/>
          <a:p>
            <a:r>
              <a:rPr lang="pt-BR" b="1" dirty="0" smtClean="0">
                <a:solidFill>
                  <a:schemeClr val="tx1">
                    <a:lumMod val="65000"/>
                    <a:lumOff val="35000"/>
                  </a:schemeClr>
                </a:solidFill>
              </a:rPr>
              <a:t>TEXTURA</a:t>
            </a:r>
            <a:endParaRPr lang="en-US" b="1" dirty="0">
              <a:solidFill>
                <a:schemeClr val="tx1">
                  <a:lumMod val="65000"/>
                  <a:lumOff val="35000"/>
                </a:schemeClr>
              </a:solidFill>
            </a:endParaRPr>
          </a:p>
        </p:txBody>
      </p:sp>
      <p:pic>
        <p:nvPicPr>
          <p:cNvPr id="1036" name="Picture 1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799" y="1700808"/>
            <a:ext cx="2779713" cy="127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27377" y="3116897"/>
            <a:ext cx="1372415" cy="200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367766" y="5713575"/>
            <a:ext cx="1193775" cy="242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156737" y="3082531"/>
            <a:ext cx="1071761" cy="398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54" name="Picture 30"/>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856633" y="1700808"/>
            <a:ext cx="1671971" cy="127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61" name="Picture 37"/>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09760" y="4244512"/>
            <a:ext cx="2109787" cy="1268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64" name="Picture 40"/>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917752" y="4244511"/>
            <a:ext cx="1670050" cy="1706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1" name="Retângulo de cantos arredondados 50"/>
          <p:cNvSpPr/>
          <p:nvPr/>
        </p:nvSpPr>
        <p:spPr>
          <a:xfrm>
            <a:off x="179512" y="1350060"/>
            <a:ext cx="5657693" cy="4887252"/>
          </a:xfrm>
          <a:prstGeom prst="roundRect">
            <a:avLst/>
          </a:prstGeom>
          <a:noFill/>
          <a:ln w="1905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aixaDeTexto 51"/>
          <p:cNvSpPr txBox="1"/>
          <p:nvPr/>
        </p:nvSpPr>
        <p:spPr>
          <a:xfrm>
            <a:off x="755576" y="980728"/>
            <a:ext cx="4680520" cy="369332"/>
          </a:xfrm>
          <a:prstGeom prst="rect">
            <a:avLst/>
          </a:prstGeom>
          <a:noFill/>
        </p:spPr>
        <p:txBody>
          <a:bodyPr wrap="square" rtlCol="0">
            <a:spAutoFit/>
          </a:bodyPr>
          <a:lstStyle/>
          <a:p>
            <a:r>
              <a:rPr lang="pt-BR" b="1" dirty="0" smtClean="0">
                <a:solidFill>
                  <a:schemeClr val="tx1">
                    <a:lumMod val="65000"/>
                    <a:lumOff val="35000"/>
                  </a:schemeClr>
                </a:solidFill>
              </a:rPr>
              <a:t>SABOR</a:t>
            </a:r>
            <a:endParaRPr lang="en-US" b="1" dirty="0">
              <a:solidFill>
                <a:schemeClr val="tx1">
                  <a:lumMod val="65000"/>
                  <a:lumOff val="35000"/>
                </a:schemeClr>
              </a:solidFill>
            </a:endParaRPr>
          </a:p>
        </p:txBody>
      </p:sp>
      <p:sp>
        <p:nvSpPr>
          <p:cNvPr id="2" name="Título 1"/>
          <p:cNvSpPr>
            <a:spLocks noGrp="1"/>
          </p:cNvSpPr>
          <p:nvPr>
            <p:ph type="title"/>
          </p:nvPr>
        </p:nvSpPr>
        <p:spPr/>
        <p:txBody>
          <a:bodyPr/>
          <a:lstStyle/>
          <a:p>
            <a:r>
              <a:rPr lang="es-ES" b="1" dirty="0" smtClean="0"/>
              <a:t>Ajinomoto </a:t>
            </a:r>
            <a:r>
              <a:rPr lang="es-ES" b="1" dirty="0"/>
              <a:t>- FOOD INGREDIENTS - </a:t>
            </a:r>
            <a:r>
              <a:rPr lang="es-ES" b="1" dirty="0" smtClean="0"/>
              <a:t>PRODUCTOS</a:t>
            </a:r>
            <a:endParaRPr lang="es-ES" b="1" dirty="0"/>
          </a:p>
        </p:txBody>
      </p:sp>
    </p:spTree>
    <p:extLst>
      <p:ext uri="{BB962C8B-B14F-4D97-AF65-F5344CB8AC3E}">
        <p14:creationId xmlns:p14="http://schemas.microsoft.com/office/powerpoint/2010/main" xmlns="" val="3535308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179"/>
          <p:cNvSpPr>
            <a:spLocks noChangeArrowheads="1"/>
          </p:cNvSpPr>
          <p:nvPr/>
        </p:nvSpPr>
        <p:spPr bwMode="auto">
          <a:xfrm>
            <a:off x="1187624" y="909067"/>
            <a:ext cx="6552728" cy="3341688"/>
          </a:xfrm>
          <a:prstGeom prst="rect">
            <a:avLst/>
          </a:prstGeom>
          <a:gradFill rotWithShape="1">
            <a:gsLst>
              <a:gs pos="0">
                <a:srgbClr val="FFFFFF"/>
              </a:gs>
              <a:gs pos="100000">
                <a:srgbClr val="008000">
                  <a:alpha val="17000"/>
                </a:srgbClr>
              </a:gs>
            </a:gsLst>
            <a:path path="shape">
              <a:fillToRect l="50000" t="50000" r="50000" b="50000"/>
            </a:path>
          </a:gradFill>
          <a:ln w="12700">
            <a:solidFill>
              <a:srgbClr val="339966"/>
            </a:solidFill>
            <a:miter lim="800000"/>
            <a:headEnd type="none" w="sm" len="sm"/>
            <a:tailEnd type="none" w="sm" len="sm"/>
          </a:ln>
        </p:spPr>
        <p:txBody>
          <a:bodyPr wrap="none" anchor="ctr"/>
          <a:lstStyle/>
          <a:p>
            <a:pPr algn="ctr"/>
            <a:endParaRPr lang="es-ES" dirty="0"/>
          </a:p>
        </p:txBody>
      </p:sp>
      <p:sp>
        <p:nvSpPr>
          <p:cNvPr id="4105" name="AutoShape 72"/>
          <p:cNvSpPr>
            <a:spLocks noChangeArrowheads="1"/>
          </p:cNvSpPr>
          <p:nvPr/>
        </p:nvSpPr>
        <p:spPr bwMode="auto">
          <a:xfrm>
            <a:off x="1413049" y="1037655"/>
            <a:ext cx="1223963" cy="215900"/>
          </a:xfrm>
          <a:prstGeom prst="roundRect">
            <a:avLst>
              <a:gd name="adj" fmla="val 16667"/>
            </a:avLst>
          </a:prstGeom>
          <a:solidFill>
            <a:srgbClr val="339966">
              <a:alpha val="72156"/>
            </a:srgbClr>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endParaRPr lang="es-ES"/>
          </a:p>
        </p:txBody>
      </p:sp>
      <p:sp>
        <p:nvSpPr>
          <p:cNvPr id="4106" name="Rectangle 43"/>
          <p:cNvSpPr>
            <a:spLocks noChangeArrowheads="1"/>
          </p:cNvSpPr>
          <p:nvPr/>
        </p:nvSpPr>
        <p:spPr bwMode="auto">
          <a:xfrm>
            <a:off x="1768649" y="1034480"/>
            <a:ext cx="5032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1"/>
          <a:lstStyle/>
          <a:p>
            <a:r>
              <a:rPr lang="es-ES" sz="1000" b="0" i="0">
                <a:solidFill>
                  <a:schemeClr val="bg1"/>
                </a:solidFill>
                <a:latin typeface="Calibri" pitchFamily="34" charset="0"/>
              </a:rPr>
              <a:t>Dulce</a:t>
            </a:r>
          </a:p>
        </p:txBody>
      </p:sp>
      <p:sp>
        <p:nvSpPr>
          <p:cNvPr id="4107" name="AutoShape 73"/>
          <p:cNvSpPr>
            <a:spLocks noChangeArrowheads="1"/>
          </p:cNvSpPr>
          <p:nvPr/>
        </p:nvSpPr>
        <p:spPr bwMode="auto">
          <a:xfrm>
            <a:off x="1406699" y="1271017"/>
            <a:ext cx="1223963" cy="215900"/>
          </a:xfrm>
          <a:prstGeom prst="roundRect">
            <a:avLst>
              <a:gd name="adj" fmla="val 16667"/>
            </a:avLst>
          </a:prstGeom>
          <a:solidFill>
            <a:srgbClr val="339966">
              <a:alpha val="72156"/>
            </a:srgbClr>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endParaRPr lang="es-ES"/>
          </a:p>
        </p:txBody>
      </p:sp>
      <p:sp>
        <p:nvSpPr>
          <p:cNvPr id="4108" name="Rectangle 74"/>
          <p:cNvSpPr>
            <a:spLocks noChangeArrowheads="1"/>
          </p:cNvSpPr>
          <p:nvPr/>
        </p:nvSpPr>
        <p:spPr bwMode="auto">
          <a:xfrm>
            <a:off x="1695624" y="1271017"/>
            <a:ext cx="6461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1"/>
          <a:lstStyle/>
          <a:p>
            <a:r>
              <a:rPr lang="es-ES" sz="1000" b="0" i="0">
                <a:solidFill>
                  <a:schemeClr val="bg1"/>
                </a:solidFill>
                <a:latin typeface="Calibri" pitchFamily="34" charset="0"/>
              </a:rPr>
              <a:t>Salado</a:t>
            </a:r>
          </a:p>
        </p:txBody>
      </p:sp>
      <p:sp>
        <p:nvSpPr>
          <p:cNvPr id="4109" name="AutoShape 75"/>
          <p:cNvSpPr>
            <a:spLocks noChangeArrowheads="1"/>
          </p:cNvSpPr>
          <p:nvPr/>
        </p:nvSpPr>
        <p:spPr bwMode="auto">
          <a:xfrm>
            <a:off x="1406699" y="1501205"/>
            <a:ext cx="1223963" cy="215900"/>
          </a:xfrm>
          <a:prstGeom prst="roundRect">
            <a:avLst>
              <a:gd name="adj" fmla="val 16667"/>
            </a:avLst>
          </a:prstGeom>
          <a:solidFill>
            <a:srgbClr val="339966">
              <a:alpha val="72156"/>
            </a:srgbClr>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endParaRPr lang="es-ES"/>
          </a:p>
        </p:txBody>
      </p:sp>
      <p:sp>
        <p:nvSpPr>
          <p:cNvPr id="4110" name="Rectangle 76"/>
          <p:cNvSpPr>
            <a:spLocks noChangeArrowheads="1"/>
          </p:cNvSpPr>
          <p:nvPr/>
        </p:nvSpPr>
        <p:spPr bwMode="auto">
          <a:xfrm>
            <a:off x="1695624" y="1501205"/>
            <a:ext cx="6461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1"/>
          <a:lstStyle/>
          <a:p>
            <a:r>
              <a:rPr lang="es-ES" sz="1000" b="0" i="0">
                <a:solidFill>
                  <a:schemeClr val="bg1"/>
                </a:solidFill>
                <a:latin typeface="Calibri" pitchFamily="34" charset="0"/>
              </a:rPr>
              <a:t>Ácido</a:t>
            </a:r>
          </a:p>
        </p:txBody>
      </p:sp>
      <p:sp>
        <p:nvSpPr>
          <p:cNvPr id="4111" name="AutoShape 77"/>
          <p:cNvSpPr>
            <a:spLocks noChangeArrowheads="1"/>
          </p:cNvSpPr>
          <p:nvPr/>
        </p:nvSpPr>
        <p:spPr bwMode="auto">
          <a:xfrm>
            <a:off x="1405112" y="1729805"/>
            <a:ext cx="1223962" cy="215900"/>
          </a:xfrm>
          <a:prstGeom prst="roundRect">
            <a:avLst>
              <a:gd name="adj" fmla="val 16667"/>
            </a:avLst>
          </a:prstGeom>
          <a:solidFill>
            <a:srgbClr val="339966">
              <a:alpha val="72156"/>
            </a:srgbClr>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endParaRPr lang="es-ES"/>
          </a:p>
        </p:txBody>
      </p:sp>
      <p:sp>
        <p:nvSpPr>
          <p:cNvPr id="4112" name="Rectangle 78"/>
          <p:cNvSpPr>
            <a:spLocks noChangeArrowheads="1"/>
          </p:cNvSpPr>
          <p:nvPr/>
        </p:nvSpPr>
        <p:spPr bwMode="auto">
          <a:xfrm>
            <a:off x="1694037" y="1729805"/>
            <a:ext cx="6461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1"/>
          <a:lstStyle/>
          <a:p>
            <a:r>
              <a:rPr lang="es-ES" sz="1000" b="0" i="0">
                <a:solidFill>
                  <a:schemeClr val="bg1"/>
                </a:solidFill>
                <a:latin typeface="Calibri" pitchFamily="34" charset="0"/>
              </a:rPr>
              <a:t>Amargo</a:t>
            </a:r>
          </a:p>
        </p:txBody>
      </p:sp>
      <p:sp>
        <p:nvSpPr>
          <p:cNvPr id="4113" name="AutoShape 79"/>
          <p:cNvSpPr>
            <a:spLocks noChangeArrowheads="1"/>
          </p:cNvSpPr>
          <p:nvPr/>
        </p:nvSpPr>
        <p:spPr bwMode="auto">
          <a:xfrm>
            <a:off x="1405112" y="1959992"/>
            <a:ext cx="1223962" cy="215900"/>
          </a:xfrm>
          <a:prstGeom prst="roundRect">
            <a:avLst>
              <a:gd name="adj" fmla="val 16667"/>
            </a:avLst>
          </a:prstGeom>
          <a:solidFill>
            <a:srgbClr val="339966">
              <a:alpha val="72156"/>
            </a:srgbClr>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endParaRPr lang="es-ES"/>
          </a:p>
        </p:txBody>
      </p:sp>
      <p:sp>
        <p:nvSpPr>
          <p:cNvPr id="4114" name="Rectangle 80"/>
          <p:cNvSpPr>
            <a:spLocks noChangeArrowheads="1"/>
          </p:cNvSpPr>
          <p:nvPr/>
        </p:nvSpPr>
        <p:spPr bwMode="auto">
          <a:xfrm>
            <a:off x="1694037" y="1959992"/>
            <a:ext cx="6461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1"/>
          <a:lstStyle/>
          <a:p>
            <a:r>
              <a:rPr lang="es-ES" sz="1000" b="0" i="0">
                <a:solidFill>
                  <a:schemeClr val="bg1"/>
                </a:solidFill>
                <a:latin typeface="Calibri" pitchFamily="34" charset="0"/>
              </a:rPr>
              <a:t>Umami</a:t>
            </a:r>
          </a:p>
        </p:txBody>
      </p:sp>
      <p:sp>
        <p:nvSpPr>
          <p:cNvPr id="4115" name="AutoShape 90"/>
          <p:cNvSpPr>
            <a:spLocks noChangeArrowheads="1"/>
          </p:cNvSpPr>
          <p:nvPr/>
        </p:nvSpPr>
        <p:spPr bwMode="auto">
          <a:xfrm>
            <a:off x="3111674" y="1494855"/>
            <a:ext cx="1239838" cy="215900"/>
          </a:xfrm>
          <a:prstGeom prst="roundRect">
            <a:avLst>
              <a:gd name="adj" fmla="val 16667"/>
            </a:avLst>
          </a:prstGeom>
          <a:solidFill>
            <a:srgbClr val="339966">
              <a:alpha val="96077"/>
            </a:srgbClr>
          </a:solidFill>
          <a:ln>
            <a:noFill/>
          </a:ln>
          <a:extLst>
            <a:ext uri="{91240B29-F687-4F45-9708-019B960494DF}">
              <a14:hiddenLine xmlns:a14="http://schemas.microsoft.com/office/drawing/2010/main" xmlns="" w="12700" algn="ctr">
                <a:solidFill>
                  <a:srgbClr val="000000"/>
                </a:solidFill>
                <a:round/>
                <a:headEnd type="none" w="sm" len="sm"/>
                <a:tailEnd type="none" w="sm" len="sm"/>
              </a14:hiddenLine>
            </a:ext>
          </a:extLst>
        </p:spPr>
        <p:txBody>
          <a:bodyPr wrap="none" anchor="ctr"/>
          <a:lstStyle/>
          <a:p>
            <a:endParaRPr lang="es-ES"/>
          </a:p>
        </p:txBody>
      </p:sp>
      <p:sp>
        <p:nvSpPr>
          <p:cNvPr id="4116" name="Rectangle 91"/>
          <p:cNvSpPr>
            <a:spLocks noChangeArrowheads="1"/>
          </p:cNvSpPr>
          <p:nvPr/>
        </p:nvSpPr>
        <p:spPr bwMode="auto">
          <a:xfrm>
            <a:off x="3122787" y="1485330"/>
            <a:ext cx="12287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1"/>
          <a:lstStyle/>
          <a:p>
            <a:r>
              <a:rPr lang="es-ES" sz="1200" i="0">
                <a:solidFill>
                  <a:schemeClr val="bg1"/>
                </a:solidFill>
                <a:latin typeface="Calibri" pitchFamily="34" charset="0"/>
              </a:rPr>
              <a:t>Gustos Básicos</a:t>
            </a:r>
          </a:p>
        </p:txBody>
      </p:sp>
      <p:sp>
        <p:nvSpPr>
          <p:cNvPr id="4117" name="AutoShape 92"/>
          <p:cNvSpPr>
            <a:spLocks noChangeArrowheads="1"/>
          </p:cNvSpPr>
          <p:nvPr/>
        </p:nvSpPr>
        <p:spPr bwMode="auto">
          <a:xfrm>
            <a:off x="1425749" y="2448942"/>
            <a:ext cx="1223963" cy="215900"/>
          </a:xfrm>
          <a:prstGeom prst="roundRect">
            <a:avLst>
              <a:gd name="adj" fmla="val 16667"/>
            </a:avLst>
          </a:prstGeom>
          <a:solidFill>
            <a:srgbClr val="FF6600">
              <a:alpha val="72156"/>
            </a:srgbClr>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endParaRPr lang="es-ES"/>
          </a:p>
        </p:txBody>
      </p:sp>
      <p:sp>
        <p:nvSpPr>
          <p:cNvPr id="4118" name="Rectangle 93"/>
          <p:cNvSpPr>
            <a:spLocks noChangeArrowheads="1"/>
          </p:cNvSpPr>
          <p:nvPr/>
        </p:nvSpPr>
        <p:spPr bwMode="auto">
          <a:xfrm>
            <a:off x="1571799" y="2448942"/>
            <a:ext cx="936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1"/>
          <a:lstStyle/>
          <a:p>
            <a:r>
              <a:rPr lang="es-ES" sz="1000" b="0" i="0">
                <a:solidFill>
                  <a:schemeClr val="bg1"/>
                </a:solidFill>
                <a:latin typeface="Calibri" pitchFamily="34" charset="0"/>
              </a:rPr>
              <a:t>Picante</a:t>
            </a:r>
          </a:p>
        </p:txBody>
      </p:sp>
      <p:sp>
        <p:nvSpPr>
          <p:cNvPr id="4119" name="AutoShape 94"/>
          <p:cNvSpPr>
            <a:spLocks noChangeArrowheads="1"/>
          </p:cNvSpPr>
          <p:nvPr/>
        </p:nvSpPr>
        <p:spPr bwMode="auto">
          <a:xfrm>
            <a:off x="1425749" y="2690242"/>
            <a:ext cx="1223963" cy="215900"/>
          </a:xfrm>
          <a:prstGeom prst="roundRect">
            <a:avLst>
              <a:gd name="adj" fmla="val 16667"/>
            </a:avLst>
          </a:prstGeom>
          <a:solidFill>
            <a:srgbClr val="FF6600">
              <a:alpha val="72156"/>
            </a:srgbClr>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endParaRPr lang="es-ES"/>
          </a:p>
        </p:txBody>
      </p:sp>
      <p:sp>
        <p:nvSpPr>
          <p:cNvPr id="4120" name="Rectangle 95"/>
          <p:cNvSpPr>
            <a:spLocks noChangeArrowheads="1"/>
          </p:cNvSpPr>
          <p:nvPr/>
        </p:nvSpPr>
        <p:spPr bwMode="auto">
          <a:xfrm>
            <a:off x="1571799" y="2690242"/>
            <a:ext cx="936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1"/>
          <a:lstStyle/>
          <a:p>
            <a:r>
              <a:rPr lang="es-ES" sz="1000" b="0" i="0">
                <a:solidFill>
                  <a:schemeClr val="bg1"/>
                </a:solidFill>
                <a:latin typeface="Calibri" pitchFamily="34" charset="0"/>
              </a:rPr>
              <a:t>Astringencia</a:t>
            </a:r>
          </a:p>
        </p:txBody>
      </p:sp>
      <p:sp>
        <p:nvSpPr>
          <p:cNvPr id="4121" name="AutoShape 101"/>
          <p:cNvSpPr>
            <a:spLocks noChangeArrowheads="1"/>
          </p:cNvSpPr>
          <p:nvPr/>
        </p:nvSpPr>
        <p:spPr bwMode="auto">
          <a:xfrm>
            <a:off x="1425749" y="3295080"/>
            <a:ext cx="1223963" cy="215900"/>
          </a:xfrm>
          <a:prstGeom prst="roundRect">
            <a:avLst>
              <a:gd name="adj" fmla="val 16667"/>
            </a:avLst>
          </a:prstGeom>
          <a:solidFill>
            <a:srgbClr val="339966">
              <a:alpha val="72156"/>
            </a:srgbClr>
          </a:solidFill>
          <a:ln>
            <a:noFill/>
          </a:ln>
          <a:extLst>
            <a:ext uri="{91240B29-F687-4F45-9708-019B960494DF}">
              <a14:hiddenLine xmlns:a14="http://schemas.microsoft.com/office/drawing/2010/main" xmlns="" w="12700" algn="ctr">
                <a:solidFill>
                  <a:srgbClr val="000000"/>
                </a:solidFill>
                <a:round/>
                <a:headEnd type="none" w="sm" len="sm"/>
                <a:tailEnd type="none" w="sm" len="sm"/>
              </a14:hiddenLine>
            </a:ext>
          </a:extLst>
        </p:spPr>
        <p:txBody>
          <a:bodyPr wrap="none" anchor="ctr"/>
          <a:lstStyle/>
          <a:p>
            <a:endParaRPr lang="es-ES"/>
          </a:p>
        </p:txBody>
      </p:sp>
      <p:sp>
        <p:nvSpPr>
          <p:cNvPr id="4122" name="Rectangle 102"/>
          <p:cNvSpPr>
            <a:spLocks noChangeArrowheads="1"/>
          </p:cNvSpPr>
          <p:nvPr/>
        </p:nvSpPr>
        <p:spPr bwMode="auto">
          <a:xfrm>
            <a:off x="1571799" y="3295080"/>
            <a:ext cx="936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1"/>
          <a:lstStyle/>
          <a:p>
            <a:r>
              <a:rPr lang="es-ES" sz="1000" b="0" i="0">
                <a:solidFill>
                  <a:schemeClr val="bg1"/>
                </a:solidFill>
                <a:latin typeface="Calibri" pitchFamily="34" charset="0"/>
              </a:rPr>
              <a:t>Olor/Aroma</a:t>
            </a:r>
          </a:p>
        </p:txBody>
      </p:sp>
      <p:sp>
        <p:nvSpPr>
          <p:cNvPr id="4123" name="AutoShape 107"/>
          <p:cNvSpPr>
            <a:spLocks noChangeArrowheads="1"/>
          </p:cNvSpPr>
          <p:nvPr/>
        </p:nvSpPr>
        <p:spPr bwMode="auto">
          <a:xfrm>
            <a:off x="4375324" y="2144142"/>
            <a:ext cx="1239838" cy="215900"/>
          </a:xfrm>
          <a:prstGeom prst="roundRect">
            <a:avLst>
              <a:gd name="adj" fmla="val 16667"/>
            </a:avLst>
          </a:prstGeom>
          <a:solidFill>
            <a:srgbClr val="339966">
              <a:alpha val="96077"/>
            </a:srgbClr>
          </a:solidFill>
          <a:ln>
            <a:noFill/>
          </a:ln>
          <a:extLst>
            <a:ext uri="{91240B29-F687-4F45-9708-019B960494DF}">
              <a14:hiddenLine xmlns:a14="http://schemas.microsoft.com/office/drawing/2010/main" xmlns="" w="12700" algn="ctr">
                <a:solidFill>
                  <a:srgbClr val="000000"/>
                </a:solidFill>
                <a:round/>
                <a:headEnd type="none" w="sm" len="sm"/>
                <a:tailEnd type="none" w="sm" len="sm"/>
              </a14:hiddenLine>
            </a:ext>
          </a:extLst>
        </p:spPr>
        <p:txBody>
          <a:bodyPr wrap="none" anchor="ctr"/>
          <a:lstStyle/>
          <a:p>
            <a:endParaRPr lang="es-ES"/>
          </a:p>
        </p:txBody>
      </p:sp>
      <p:sp>
        <p:nvSpPr>
          <p:cNvPr id="4124" name="Rectangle 108"/>
          <p:cNvSpPr>
            <a:spLocks noChangeArrowheads="1"/>
          </p:cNvSpPr>
          <p:nvPr/>
        </p:nvSpPr>
        <p:spPr bwMode="auto">
          <a:xfrm>
            <a:off x="4386437" y="2144142"/>
            <a:ext cx="12287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1"/>
          <a:lstStyle/>
          <a:p>
            <a:r>
              <a:rPr lang="es-ES" sz="1200" i="0">
                <a:solidFill>
                  <a:schemeClr val="bg1"/>
                </a:solidFill>
                <a:latin typeface="Calibri" pitchFamily="34" charset="0"/>
              </a:rPr>
              <a:t>Paladar</a:t>
            </a:r>
          </a:p>
        </p:txBody>
      </p:sp>
      <p:sp>
        <p:nvSpPr>
          <p:cNvPr id="4125" name="AutoShape 109"/>
          <p:cNvSpPr>
            <a:spLocks noChangeArrowheads="1"/>
          </p:cNvSpPr>
          <p:nvPr/>
        </p:nvSpPr>
        <p:spPr bwMode="auto">
          <a:xfrm>
            <a:off x="4356274" y="3277617"/>
            <a:ext cx="1239838" cy="215900"/>
          </a:xfrm>
          <a:prstGeom prst="roundRect">
            <a:avLst>
              <a:gd name="adj" fmla="val 16667"/>
            </a:avLst>
          </a:prstGeom>
          <a:solidFill>
            <a:srgbClr val="339966">
              <a:alpha val="96077"/>
            </a:srgbClr>
          </a:solidFill>
          <a:ln>
            <a:noFill/>
          </a:ln>
          <a:extLst>
            <a:ext uri="{91240B29-F687-4F45-9708-019B960494DF}">
              <a14:hiddenLine xmlns:a14="http://schemas.microsoft.com/office/drawing/2010/main" xmlns="" w="12700" algn="ctr">
                <a:solidFill>
                  <a:srgbClr val="000000"/>
                </a:solidFill>
                <a:round/>
                <a:headEnd type="none" w="sm" len="sm"/>
                <a:tailEnd type="none" w="sm" len="sm"/>
              </a14:hiddenLine>
            </a:ext>
          </a:extLst>
        </p:spPr>
        <p:txBody>
          <a:bodyPr wrap="none" anchor="ctr"/>
          <a:lstStyle/>
          <a:p>
            <a:endParaRPr lang="es-ES"/>
          </a:p>
        </p:txBody>
      </p:sp>
      <p:sp>
        <p:nvSpPr>
          <p:cNvPr id="4126" name="Rectangle 110"/>
          <p:cNvSpPr>
            <a:spLocks noChangeArrowheads="1"/>
          </p:cNvSpPr>
          <p:nvPr/>
        </p:nvSpPr>
        <p:spPr bwMode="auto">
          <a:xfrm>
            <a:off x="4367387" y="3277617"/>
            <a:ext cx="12287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1"/>
          <a:lstStyle/>
          <a:p>
            <a:r>
              <a:rPr lang="es-ES" sz="1200" i="0">
                <a:solidFill>
                  <a:schemeClr val="bg1"/>
                </a:solidFill>
                <a:latin typeface="Calibri" pitchFamily="34" charset="0"/>
              </a:rPr>
              <a:t>Olfato</a:t>
            </a:r>
          </a:p>
        </p:txBody>
      </p:sp>
      <p:sp>
        <p:nvSpPr>
          <p:cNvPr id="4127" name="AutoShape 115"/>
          <p:cNvSpPr>
            <a:spLocks noChangeArrowheads="1"/>
          </p:cNvSpPr>
          <p:nvPr/>
        </p:nvSpPr>
        <p:spPr bwMode="auto">
          <a:xfrm>
            <a:off x="5492924" y="2782317"/>
            <a:ext cx="1239838" cy="215900"/>
          </a:xfrm>
          <a:prstGeom prst="roundRect">
            <a:avLst>
              <a:gd name="adj" fmla="val 16667"/>
            </a:avLst>
          </a:prstGeom>
          <a:solidFill>
            <a:srgbClr val="339966">
              <a:alpha val="96077"/>
            </a:srgbClr>
          </a:solidFill>
          <a:ln>
            <a:noFill/>
          </a:ln>
          <a:extLst>
            <a:ext uri="{91240B29-F687-4F45-9708-019B960494DF}">
              <a14:hiddenLine xmlns:a14="http://schemas.microsoft.com/office/drawing/2010/main" xmlns="" w="12700" algn="ctr">
                <a:solidFill>
                  <a:srgbClr val="000000"/>
                </a:solidFill>
                <a:round/>
                <a:headEnd type="none" w="sm" len="sm"/>
                <a:tailEnd type="none" w="sm" len="sm"/>
              </a14:hiddenLine>
            </a:ext>
          </a:extLst>
        </p:spPr>
        <p:txBody>
          <a:bodyPr wrap="none" anchor="ctr"/>
          <a:lstStyle/>
          <a:p>
            <a:endParaRPr lang="es-ES"/>
          </a:p>
        </p:txBody>
      </p:sp>
      <p:sp>
        <p:nvSpPr>
          <p:cNvPr id="4128" name="Rectangle 116"/>
          <p:cNvSpPr>
            <a:spLocks noChangeArrowheads="1"/>
          </p:cNvSpPr>
          <p:nvPr/>
        </p:nvSpPr>
        <p:spPr bwMode="auto">
          <a:xfrm>
            <a:off x="5484987" y="2772792"/>
            <a:ext cx="12287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nchor="ctr" anchorCtr="1"/>
          <a:lstStyle/>
          <a:p>
            <a:r>
              <a:rPr lang="es-ES" sz="1200" i="0">
                <a:solidFill>
                  <a:schemeClr val="bg1"/>
                </a:solidFill>
                <a:latin typeface="Calibri" pitchFamily="34" charset="0"/>
              </a:rPr>
              <a:t>Sabor</a:t>
            </a:r>
          </a:p>
        </p:txBody>
      </p:sp>
      <p:sp>
        <p:nvSpPr>
          <p:cNvPr id="4129" name="Line 117"/>
          <p:cNvSpPr>
            <a:spLocks noChangeShapeType="1"/>
          </p:cNvSpPr>
          <p:nvPr/>
        </p:nvSpPr>
        <p:spPr bwMode="auto">
          <a:xfrm>
            <a:off x="2786237" y="1613917"/>
            <a:ext cx="323850" cy="0"/>
          </a:xfrm>
          <a:prstGeom prst="line">
            <a:avLst/>
          </a:prstGeom>
          <a:noFill/>
          <a:ln w="19050">
            <a:solidFill>
              <a:srgbClr val="008000">
                <a:alpha val="61960"/>
              </a:srgbClr>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pt-BR"/>
          </a:p>
        </p:txBody>
      </p:sp>
      <p:sp>
        <p:nvSpPr>
          <p:cNvPr id="4130" name="Line 123"/>
          <p:cNvSpPr>
            <a:spLocks noChangeShapeType="1"/>
          </p:cNvSpPr>
          <p:nvPr/>
        </p:nvSpPr>
        <p:spPr bwMode="auto">
          <a:xfrm>
            <a:off x="3627612" y="1705992"/>
            <a:ext cx="0" cy="539750"/>
          </a:xfrm>
          <a:prstGeom prst="line">
            <a:avLst/>
          </a:prstGeom>
          <a:noFill/>
          <a:ln w="19050">
            <a:solidFill>
              <a:srgbClr val="008000">
                <a:alpha val="61960"/>
              </a:srgbClr>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pt-BR"/>
          </a:p>
        </p:txBody>
      </p:sp>
      <p:sp>
        <p:nvSpPr>
          <p:cNvPr id="4131" name="Line 125"/>
          <p:cNvSpPr>
            <a:spLocks noChangeShapeType="1"/>
          </p:cNvSpPr>
          <p:nvPr/>
        </p:nvSpPr>
        <p:spPr bwMode="auto">
          <a:xfrm flipV="1">
            <a:off x="2637012" y="2664842"/>
            <a:ext cx="1000125" cy="6350"/>
          </a:xfrm>
          <a:prstGeom prst="line">
            <a:avLst/>
          </a:prstGeom>
          <a:noFill/>
          <a:ln w="19050">
            <a:solidFill>
              <a:srgbClr val="008000">
                <a:alpha val="61960"/>
              </a:srgbClr>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pt-BR"/>
          </a:p>
        </p:txBody>
      </p:sp>
      <p:sp>
        <p:nvSpPr>
          <p:cNvPr id="4132" name="Line 127"/>
          <p:cNvSpPr>
            <a:spLocks noChangeShapeType="1"/>
          </p:cNvSpPr>
          <p:nvPr/>
        </p:nvSpPr>
        <p:spPr bwMode="auto">
          <a:xfrm flipV="1">
            <a:off x="2637012" y="3395092"/>
            <a:ext cx="1719262" cy="1588"/>
          </a:xfrm>
          <a:prstGeom prst="line">
            <a:avLst/>
          </a:prstGeom>
          <a:noFill/>
          <a:ln w="19050">
            <a:solidFill>
              <a:srgbClr val="008000">
                <a:alpha val="61960"/>
              </a:srgbClr>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pt-BR"/>
          </a:p>
        </p:txBody>
      </p:sp>
      <p:sp>
        <p:nvSpPr>
          <p:cNvPr id="4133" name="Line 129"/>
          <p:cNvSpPr>
            <a:spLocks noChangeShapeType="1"/>
          </p:cNvSpPr>
          <p:nvPr/>
        </p:nvSpPr>
        <p:spPr bwMode="auto">
          <a:xfrm>
            <a:off x="6104112" y="2248917"/>
            <a:ext cx="1587" cy="539750"/>
          </a:xfrm>
          <a:prstGeom prst="line">
            <a:avLst/>
          </a:prstGeom>
          <a:noFill/>
          <a:ln w="19050">
            <a:solidFill>
              <a:srgbClr val="008000">
                <a:alpha val="61960"/>
              </a:srgbClr>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pt-BR"/>
          </a:p>
        </p:txBody>
      </p:sp>
      <p:sp>
        <p:nvSpPr>
          <p:cNvPr id="4134" name="Line 133"/>
          <p:cNvSpPr>
            <a:spLocks noChangeShapeType="1"/>
          </p:cNvSpPr>
          <p:nvPr/>
        </p:nvSpPr>
        <p:spPr bwMode="auto">
          <a:xfrm>
            <a:off x="5605637" y="2253680"/>
            <a:ext cx="500062" cy="0"/>
          </a:xfrm>
          <a:prstGeom prst="line">
            <a:avLst/>
          </a:prstGeom>
          <a:noFill/>
          <a:ln w="19050">
            <a:solidFill>
              <a:srgbClr val="008000">
                <a:alpha val="61960"/>
              </a:srgbClr>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pt-BR"/>
          </a:p>
        </p:txBody>
      </p:sp>
      <p:sp>
        <p:nvSpPr>
          <p:cNvPr id="4148" name="AutoShape 156"/>
          <p:cNvSpPr>
            <a:spLocks/>
          </p:cNvSpPr>
          <p:nvPr/>
        </p:nvSpPr>
        <p:spPr bwMode="auto">
          <a:xfrm>
            <a:off x="2710037" y="1144017"/>
            <a:ext cx="71437" cy="936625"/>
          </a:xfrm>
          <a:prstGeom prst="rightBracket">
            <a:avLst>
              <a:gd name="adj" fmla="val 109260"/>
            </a:avLst>
          </a:prstGeom>
          <a:noFill/>
          <a:ln w="19050">
            <a:solidFill>
              <a:srgbClr val="008000">
                <a:alpha val="61960"/>
              </a:srgbClr>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s-ES"/>
          </a:p>
        </p:txBody>
      </p:sp>
      <p:sp>
        <p:nvSpPr>
          <p:cNvPr id="4149" name="Line 158"/>
          <p:cNvSpPr>
            <a:spLocks noChangeShapeType="1"/>
          </p:cNvSpPr>
          <p:nvPr/>
        </p:nvSpPr>
        <p:spPr bwMode="auto">
          <a:xfrm>
            <a:off x="3627612" y="2258442"/>
            <a:ext cx="755650" cy="0"/>
          </a:xfrm>
          <a:prstGeom prst="line">
            <a:avLst/>
          </a:prstGeom>
          <a:noFill/>
          <a:ln w="19050">
            <a:solidFill>
              <a:srgbClr val="008000">
                <a:alpha val="61960"/>
              </a:srgbClr>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pt-BR"/>
          </a:p>
        </p:txBody>
      </p:sp>
      <p:sp>
        <p:nvSpPr>
          <p:cNvPr id="4150" name="Line 159"/>
          <p:cNvSpPr>
            <a:spLocks noChangeShapeType="1"/>
          </p:cNvSpPr>
          <p:nvPr/>
        </p:nvSpPr>
        <p:spPr bwMode="auto">
          <a:xfrm>
            <a:off x="3627612" y="2240980"/>
            <a:ext cx="0" cy="420687"/>
          </a:xfrm>
          <a:prstGeom prst="line">
            <a:avLst/>
          </a:prstGeom>
          <a:noFill/>
          <a:ln w="19050">
            <a:solidFill>
              <a:srgbClr val="008000">
                <a:alpha val="61960"/>
              </a:srgbClr>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pt-BR"/>
          </a:p>
        </p:txBody>
      </p:sp>
      <p:sp>
        <p:nvSpPr>
          <p:cNvPr id="4151" name="Line 160"/>
          <p:cNvSpPr>
            <a:spLocks noChangeShapeType="1"/>
          </p:cNvSpPr>
          <p:nvPr/>
        </p:nvSpPr>
        <p:spPr bwMode="auto">
          <a:xfrm>
            <a:off x="5599287" y="3385567"/>
            <a:ext cx="500062" cy="0"/>
          </a:xfrm>
          <a:prstGeom prst="line">
            <a:avLst/>
          </a:prstGeom>
          <a:noFill/>
          <a:ln w="19050">
            <a:solidFill>
              <a:srgbClr val="008000">
                <a:alpha val="61960"/>
              </a:srgbClr>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pt-BR"/>
          </a:p>
        </p:txBody>
      </p:sp>
      <p:sp>
        <p:nvSpPr>
          <p:cNvPr id="4152" name="Line 162"/>
          <p:cNvSpPr>
            <a:spLocks noChangeShapeType="1"/>
          </p:cNvSpPr>
          <p:nvPr/>
        </p:nvSpPr>
        <p:spPr bwMode="auto">
          <a:xfrm>
            <a:off x="6104112" y="2998217"/>
            <a:ext cx="1587" cy="395288"/>
          </a:xfrm>
          <a:prstGeom prst="line">
            <a:avLst/>
          </a:prstGeom>
          <a:noFill/>
          <a:ln w="19050">
            <a:solidFill>
              <a:srgbClr val="008000">
                <a:alpha val="61960"/>
              </a:srgbClr>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pt-BR"/>
          </a:p>
        </p:txBody>
      </p:sp>
      <p:sp>
        <p:nvSpPr>
          <p:cNvPr id="132276" name="AutoShape 180"/>
          <p:cNvSpPr>
            <a:spLocks noChangeArrowheads="1"/>
          </p:cNvSpPr>
          <p:nvPr/>
        </p:nvSpPr>
        <p:spPr bwMode="auto">
          <a:xfrm>
            <a:off x="3635896" y="3861866"/>
            <a:ext cx="1811337" cy="503238"/>
          </a:xfrm>
          <a:prstGeom prst="roundRect">
            <a:avLst>
              <a:gd name="adj" fmla="val 16667"/>
            </a:avLst>
          </a:prstGeom>
          <a:solidFill>
            <a:srgbClr val="339966">
              <a:alpha val="96077"/>
            </a:srgbClr>
          </a:solidFill>
          <a:ln>
            <a:noFill/>
          </a:ln>
          <a:extLst>
            <a:ext uri="{91240B29-F687-4F45-9708-019B960494DF}">
              <a14:hiddenLine xmlns:a14="http://schemas.microsoft.com/office/drawing/2010/main" xmlns="" w="12700" algn="ctr">
                <a:solidFill>
                  <a:srgbClr val="000000"/>
                </a:solidFill>
                <a:round/>
                <a:headEnd type="none" w="sm" len="sm"/>
                <a:tailEnd type="none" w="sm" len="sm"/>
              </a14:hiddenLine>
            </a:ext>
          </a:extLst>
        </p:spPr>
        <p:txBody>
          <a:bodyPr wrap="none" anchor="ctr"/>
          <a:lstStyle/>
          <a:p>
            <a:endParaRPr lang="es-ES"/>
          </a:p>
        </p:txBody>
      </p:sp>
      <p:sp>
        <p:nvSpPr>
          <p:cNvPr id="132277" name="Rectangle 181"/>
          <p:cNvSpPr>
            <a:spLocks noChangeArrowheads="1"/>
          </p:cNvSpPr>
          <p:nvPr/>
        </p:nvSpPr>
        <p:spPr bwMode="auto">
          <a:xfrm>
            <a:off x="3732733" y="4006329"/>
            <a:ext cx="1657350" cy="215900"/>
          </a:xfrm>
          <a:prstGeom prst="rect">
            <a:avLst/>
          </a:prstGeom>
          <a:noFill/>
          <a:ln w="12700">
            <a:noFill/>
            <a:miter lim="800000"/>
            <a:headEnd type="none" w="sm" len="sm"/>
            <a:tailEnd type="none" w="sm" len="sm"/>
          </a:ln>
          <a:effectLst/>
        </p:spPr>
        <p:txBody>
          <a:bodyPr anchor="ctr" anchorCtr="1"/>
          <a:lstStyle/>
          <a:p>
            <a:pPr>
              <a:defRPr/>
            </a:pPr>
            <a:r>
              <a:rPr lang="en-US" sz="2800" i="0" dirty="0">
                <a:solidFill>
                  <a:schemeClr val="bg1"/>
                </a:solidFill>
                <a:effectLst>
                  <a:outerShdw blurRad="38100" dist="38100" dir="2700000" algn="tl">
                    <a:srgbClr val="C0C0C0"/>
                  </a:outerShdw>
                </a:effectLst>
              </a:rPr>
              <a:t>KOKUMI</a:t>
            </a:r>
          </a:p>
        </p:txBody>
      </p:sp>
      <p:sp>
        <p:nvSpPr>
          <p:cNvPr id="73" name="Título 1"/>
          <p:cNvSpPr>
            <a:spLocks noGrp="1"/>
          </p:cNvSpPr>
          <p:nvPr>
            <p:ph type="title"/>
          </p:nvPr>
        </p:nvSpPr>
        <p:spPr>
          <a:xfrm>
            <a:off x="49943" y="73087"/>
            <a:ext cx="7663571" cy="432048"/>
          </a:xfrm>
        </p:spPr>
        <p:txBody>
          <a:bodyPr/>
          <a:lstStyle/>
          <a:p>
            <a:r>
              <a:rPr lang="pt-BR" b="1" dirty="0" smtClean="0"/>
              <a:t>KOKUMI - Concepto</a:t>
            </a:r>
          </a:p>
        </p:txBody>
      </p:sp>
      <p:sp>
        <p:nvSpPr>
          <p:cNvPr id="3" name="Fluxograma: Processo alternativo 2"/>
          <p:cNvSpPr/>
          <p:nvPr/>
        </p:nvSpPr>
        <p:spPr>
          <a:xfrm>
            <a:off x="567507" y="4509120"/>
            <a:ext cx="2412851" cy="17811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INTENSIDAD: </a:t>
            </a:r>
            <a:endParaRPr lang="es-ES" b="1" dirty="0" smtClean="0"/>
          </a:p>
          <a:p>
            <a:pPr algn="ctr"/>
            <a:r>
              <a:rPr lang="es-ES" dirty="0" smtClean="0"/>
              <a:t>Variación </a:t>
            </a:r>
            <a:r>
              <a:rPr lang="es-ES" dirty="0"/>
              <a:t>en la intensidad de los 5 sabores básicos en el tiempo</a:t>
            </a:r>
          </a:p>
        </p:txBody>
      </p:sp>
      <p:sp>
        <p:nvSpPr>
          <p:cNvPr id="75" name="Fluxograma: Processo alternativo 74"/>
          <p:cNvSpPr/>
          <p:nvPr/>
        </p:nvSpPr>
        <p:spPr>
          <a:xfrm>
            <a:off x="6372201" y="4509120"/>
            <a:ext cx="2232248" cy="17287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ARMONÍA</a:t>
            </a:r>
            <a:r>
              <a:rPr lang="es-ES" b="1" dirty="0"/>
              <a:t>: </a:t>
            </a:r>
            <a:r>
              <a:rPr lang="es-ES" dirty="0"/>
              <a:t>Percepción de la armonía general del sabor de los alimentos</a:t>
            </a:r>
            <a:endParaRPr lang="pt-BR" dirty="0"/>
          </a:p>
        </p:txBody>
      </p:sp>
      <p:sp>
        <p:nvSpPr>
          <p:cNvPr id="76" name="Fluxograma: Processo alternativo 75"/>
          <p:cNvSpPr/>
          <p:nvPr/>
        </p:nvSpPr>
        <p:spPr>
          <a:xfrm>
            <a:off x="3496643" y="4509120"/>
            <a:ext cx="2412851" cy="17811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DURACIÓN: </a:t>
            </a:r>
          </a:p>
          <a:p>
            <a:pPr algn="ctr"/>
            <a:r>
              <a:rPr lang="es-ES" dirty="0"/>
              <a:t>S</a:t>
            </a:r>
            <a:r>
              <a:rPr lang="es-ES" dirty="0" smtClean="0"/>
              <a:t>ensación agradable que perdura por más tiempo en la boca</a:t>
            </a:r>
            <a:endParaRPr lang="es-ES" dirty="0"/>
          </a:p>
        </p:txBody>
      </p:sp>
    </p:spTree>
    <p:extLst>
      <p:ext uri="{BB962C8B-B14F-4D97-AF65-F5344CB8AC3E}">
        <p14:creationId xmlns:p14="http://schemas.microsoft.com/office/powerpoint/2010/main" xmlns="" val="5184554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2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2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276" grpId="0" animBg="1"/>
      <p:bldP spid="132277" grpId="0"/>
      <p:bldP spid="3" grpId="0" animBg="1"/>
      <p:bldP spid="75" grpId="0" animBg="1"/>
      <p:bldP spid="7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0"/>
          <p:cNvSpPr>
            <a:spLocks noChangeArrowheads="1"/>
          </p:cNvSpPr>
          <p:nvPr/>
        </p:nvSpPr>
        <p:spPr bwMode="auto">
          <a:xfrm>
            <a:off x="539750" y="3789363"/>
            <a:ext cx="3600450" cy="2519362"/>
          </a:xfrm>
          <a:prstGeom prst="rect">
            <a:avLst/>
          </a:prstGeom>
          <a:solidFill>
            <a:schemeClr val="bg1">
              <a:alpha val="72156"/>
            </a:schemeClr>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s-ES"/>
          </a:p>
        </p:txBody>
      </p:sp>
      <p:pic>
        <p:nvPicPr>
          <p:cNvPr id="3076"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18895" y="1433351"/>
            <a:ext cx="1439863" cy="108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3077" name="Text Box 10"/>
          <p:cNvSpPr txBox="1">
            <a:spLocks noChangeArrowheads="1"/>
          </p:cNvSpPr>
          <p:nvPr/>
        </p:nvSpPr>
        <p:spPr bwMode="auto">
          <a:xfrm>
            <a:off x="5173663" y="1016000"/>
            <a:ext cx="27876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lgn="ctr">
                <a:solidFill>
                  <a:srgbClr val="000000"/>
                </a:solidFill>
                <a:miter lim="800000"/>
                <a:headEnd type="none" w="sm" len="sm"/>
                <a:tailEnd type="none" w="sm" len="sm"/>
              </a14:hiddenLine>
            </a:ext>
          </a:extLst>
        </p:spPr>
        <p:txBody>
          <a:bodyPr>
            <a:spAutoFit/>
          </a:bodyP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eaLnBrk="1" hangingPunct="1">
              <a:spcBef>
                <a:spcPct val="50000"/>
              </a:spcBef>
            </a:pPr>
            <a:r>
              <a:rPr lang="es-ES" sz="2000" i="0" dirty="0">
                <a:latin typeface="Calibri" pitchFamily="34" charset="0"/>
              </a:rPr>
              <a:t>Caldo/consomé de pollo</a:t>
            </a:r>
          </a:p>
        </p:txBody>
      </p:sp>
      <p:sp>
        <p:nvSpPr>
          <p:cNvPr id="3078" name="Text Box 11"/>
          <p:cNvSpPr txBox="1">
            <a:spLocks noChangeArrowheads="1"/>
          </p:cNvSpPr>
          <p:nvPr/>
        </p:nvSpPr>
        <p:spPr bwMode="auto">
          <a:xfrm>
            <a:off x="1143000" y="2800350"/>
            <a:ext cx="2087563" cy="703263"/>
          </a:xfrm>
          <a:prstGeom prst="rect">
            <a:avLst/>
          </a:prstGeom>
          <a:solidFill>
            <a:schemeClr val="bg1">
              <a:alpha val="72156"/>
            </a:schemeClr>
          </a:solidFill>
          <a:ln>
            <a:noFill/>
          </a:ln>
          <a:extLst>
            <a:ext uri="{91240B29-F687-4F45-9708-019B960494DF}">
              <a14:hiddenLine xmlns:a14="http://schemas.microsoft.com/office/drawing/2010/main" xmlns="" w="12700" algn="ctr">
                <a:solidFill>
                  <a:srgbClr val="000000"/>
                </a:solidFill>
                <a:miter lim="800000"/>
                <a:headEnd type="none" w="sm" len="sm"/>
                <a:tailEnd type="none" w="sm" len="sm"/>
              </a14:hiddenLine>
            </a:ext>
          </a:extLst>
        </p:spPr>
        <p:txBody>
          <a:bodyPr wrap="none" anchor="ct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eaLnBrk="1" hangingPunct="1">
              <a:spcBef>
                <a:spcPct val="50000"/>
              </a:spcBef>
              <a:buFont typeface="Wingdings" pitchFamily="2" charset="2"/>
              <a:buChar char="§"/>
            </a:pPr>
            <a:r>
              <a:rPr lang="es-ES" sz="1600" b="0" i="0">
                <a:latin typeface="Calibri" pitchFamily="34" charset="0"/>
              </a:rPr>
              <a:t> 2 meses de maduración</a:t>
            </a:r>
          </a:p>
          <a:p>
            <a:pPr eaLnBrk="1" hangingPunct="1">
              <a:spcBef>
                <a:spcPct val="50000"/>
              </a:spcBef>
              <a:buFont typeface="Wingdings" pitchFamily="2" charset="2"/>
              <a:buChar char="§"/>
            </a:pPr>
            <a:r>
              <a:rPr lang="es-ES" sz="1600" b="0" i="0">
                <a:latin typeface="Calibri" pitchFamily="34" charset="0"/>
              </a:rPr>
              <a:t> 9 meses de maduración</a:t>
            </a:r>
          </a:p>
        </p:txBody>
      </p:sp>
      <p:sp>
        <p:nvSpPr>
          <p:cNvPr id="3079" name="Text Box 12"/>
          <p:cNvSpPr txBox="1">
            <a:spLocks noChangeArrowheads="1"/>
          </p:cNvSpPr>
          <p:nvPr/>
        </p:nvSpPr>
        <p:spPr bwMode="auto">
          <a:xfrm>
            <a:off x="1189038" y="3860800"/>
            <a:ext cx="29511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a:spAutoFit/>
          </a:bodyP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eaLnBrk="1" hangingPunct="1">
              <a:spcBef>
                <a:spcPct val="50000"/>
              </a:spcBef>
              <a:buFont typeface="Wingdings" pitchFamily="2" charset="2"/>
              <a:buNone/>
            </a:pPr>
            <a:r>
              <a:rPr lang="es-ES" sz="1400" i="0" dirty="0">
                <a:latin typeface="Calibri" pitchFamily="34" charset="0"/>
              </a:rPr>
              <a:t>Caseína </a:t>
            </a:r>
            <a:r>
              <a:rPr lang="es-ES" sz="1400" b="0" i="0" dirty="0">
                <a:latin typeface="Calibri" pitchFamily="34" charset="0"/>
              </a:rPr>
              <a:t>(proteína láctea)</a:t>
            </a:r>
          </a:p>
        </p:txBody>
      </p:sp>
      <p:sp>
        <p:nvSpPr>
          <p:cNvPr id="3080" name="Text Box 29"/>
          <p:cNvSpPr txBox="1">
            <a:spLocks noChangeArrowheads="1"/>
          </p:cNvSpPr>
          <p:nvPr/>
        </p:nvSpPr>
        <p:spPr bwMode="auto">
          <a:xfrm>
            <a:off x="1250108" y="1060450"/>
            <a:ext cx="1980456"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wrap="square">
            <a:spAutoFit/>
          </a:bodyP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eaLnBrk="1" hangingPunct="1">
              <a:spcBef>
                <a:spcPct val="50000"/>
              </a:spcBef>
            </a:pPr>
            <a:r>
              <a:rPr lang="es-ES" sz="2000" i="0" dirty="0">
                <a:latin typeface="Calibri" pitchFamily="34" charset="0"/>
              </a:rPr>
              <a:t>Queso </a:t>
            </a:r>
            <a:r>
              <a:rPr lang="es-ES" sz="2000" i="0" dirty="0" err="1">
                <a:latin typeface="Calibri" pitchFamily="34" charset="0"/>
              </a:rPr>
              <a:t>Cheddar</a:t>
            </a:r>
            <a:endParaRPr lang="es-ES" sz="2000" i="0" dirty="0">
              <a:latin typeface="Calibri" pitchFamily="34" charset="0"/>
            </a:endParaRPr>
          </a:p>
        </p:txBody>
      </p:sp>
      <p:sp>
        <p:nvSpPr>
          <p:cNvPr id="3081" name="Text Box 30"/>
          <p:cNvSpPr txBox="1">
            <a:spLocks noChangeArrowheads="1"/>
          </p:cNvSpPr>
          <p:nvPr/>
        </p:nvSpPr>
        <p:spPr bwMode="auto">
          <a:xfrm>
            <a:off x="1619176" y="4437063"/>
            <a:ext cx="14160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a:spAutoFit/>
          </a:bodyP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eaLnBrk="1" hangingPunct="1">
              <a:spcBef>
                <a:spcPct val="50000"/>
              </a:spcBef>
              <a:buFont typeface="Wingdings" pitchFamily="2" charset="2"/>
              <a:buNone/>
            </a:pPr>
            <a:r>
              <a:rPr lang="es-ES" sz="1400" i="0" dirty="0">
                <a:latin typeface="Calibri" pitchFamily="34" charset="0"/>
              </a:rPr>
              <a:t>Maduración</a:t>
            </a:r>
            <a:endParaRPr lang="es-ES" sz="1400" b="0" i="0" dirty="0">
              <a:latin typeface="Calibri" pitchFamily="34" charset="0"/>
            </a:endParaRPr>
          </a:p>
        </p:txBody>
      </p:sp>
      <p:sp>
        <p:nvSpPr>
          <p:cNvPr id="3082" name="AutoShape 31"/>
          <p:cNvSpPr>
            <a:spLocks noChangeArrowheads="1"/>
          </p:cNvSpPr>
          <p:nvPr/>
        </p:nvSpPr>
        <p:spPr bwMode="auto">
          <a:xfrm>
            <a:off x="2149475" y="4221163"/>
            <a:ext cx="144463" cy="215900"/>
          </a:xfrm>
          <a:prstGeom prst="downArrow">
            <a:avLst>
              <a:gd name="adj1" fmla="val 50000"/>
              <a:gd name="adj2" fmla="val 37363"/>
            </a:avLst>
          </a:prstGeom>
          <a:solidFill>
            <a:srgbClr val="462300"/>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s-ES"/>
          </a:p>
        </p:txBody>
      </p:sp>
      <p:sp>
        <p:nvSpPr>
          <p:cNvPr id="3083" name="Text Box 32"/>
          <p:cNvSpPr txBox="1">
            <a:spLocks noChangeArrowheads="1"/>
          </p:cNvSpPr>
          <p:nvPr/>
        </p:nvSpPr>
        <p:spPr bwMode="auto">
          <a:xfrm>
            <a:off x="1050130" y="5049838"/>
            <a:ext cx="28670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a:spAutoFit/>
          </a:bodyP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eaLnBrk="1" hangingPunct="1">
              <a:spcBef>
                <a:spcPct val="50000"/>
              </a:spcBef>
              <a:buFont typeface="Wingdings" pitchFamily="2" charset="2"/>
              <a:buNone/>
            </a:pPr>
            <a:r>
              <a:rPr lang="es-ES" sz="1400" i="0" dirty="0">
                <a:latin typeface="Calibri" pitchFamily="34" charset="0"/>
              </a:rPr>
              <a:t>Aminoácidos libres /  </a:t>
            </a:r>
            <a:r>
              <a:rPr lang="es-ES" sz="1400" i="0" dirty="0" err="1">
                <a:latin typeface="Calibri" pitchFamily="34" charset="0"/>
              </a:rPr>
              <a:t>peptidos</a:t>
            </a:r>
            <a:endParaRPr lang="es-ES" sz="1400" b="0" i="0" dirty="0">
              <a:latin typeface="Calibri" pitchFamily="34" charset="0"/>
            </a:endParaRPr>
          </a:p>
        </p:txBody>
      </p:sp>
      <p:sp>
        <p:nvSpPr>
          <p:cNvPr id="3084" name="AutoShape 33"/>
          <p:cNvSpPr>
            <a:spLocks noChangeArrowheads="1"/>
          </p:cNvSpPr>
          <p:nvPr/>
        </p:nvSpPr>
        <p:spPr bwMode="auto">
          <a:xfrm>
            <a:off x="2149475" y="4797425"/>
            <a:ext cx="144463" cy="215900"/>
          </a:xfrm>
          <a:prstGeom prst="downArrow">
            <a:avLst>
              <a:gd name="adj1" fmla="val 50000"/>
              <a:gd name="adj2" fmla="val 37363"/>
            </a:avLst>
          </a:prstGeom>
          <a:solidFill>
            <a:srgbClr val="462300"/>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s-ES"/>
          </a:p>
        </p:txBody>
      </p:sp>
      <p:sp>
        <p:nvSpPr>
          <p:cNvPr id="3085" name="Text Box 34"/>
          <p:cNvSpPr txBox="1">
            <a:spLocks noChangeArrowheads="1"/>
          </p:cNvSpPr>
          <p:nvPr/>
        </p:nvSpPr>
        <p:spPr bwMode="auto">
          <a:xfrm>
            <a:off x="881062" y="5324475"/>
            <a:ext cx="33131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a:spAutoFit/>
          </a:bodyP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eaLnBrk="1" hangingPunct="1">
              <a:spcBef>
                <a:spcPct val="50000"/>
              </a:spcBef>
              <a:buFont typeface="Wingdings" pitchFamily="2" charset="2"/>
              <a:buNone/>
            </a:pPr>
            <a:r>
              <a:rPr lang="es-ES" sz="1400" i="0" dirty="0" err="1">
                <a:latin typeface="Calibri" pitchFamily="34" charset="0"/>
              </a:rPr>
              <a:t>Ác</a:t>
            </a:r>
            <a:r>
              <a:rPr lang="es-ES" sz="1400" i="0" dirty="0">
                <a:latin typeface="Calibri" pitchFamily="34" charset="0"/>
              </a:rPr>
              <a:t>. Orgánicos + aromas específicos</a:t>
            </a:r>
            <a:endParaRPr lang="es-ES" sz="1400" b="0" i="0" dirty="0">
              <a:latin typeface="Calibri" pitchFamily="34" charset="0"/>
            </a:endParaRPr>
          </a:p>
        </p:txBody>
      </p:sp>
      <p:sp>
        <p:nvSpPr>
          <p:cNvPr id="3086" name="AutoShape 35"/>
          <p:cNvSpPr>
            <a:spLocks noChangeArrowheads="1"/>
          </p:cNvSpPr>
          <p:nvPr/>
        </p:nvSpPr>
        <p:spPr bwMode="auto">
          <a:xfrm>
            <a:off x="2149475" y="5661025"/>
            <a:ext cx="144463" cy="215900"/>
          </a:xfrm>
          <a:prstGeom prst="downArrow">
            <a:avLst>
              <a:gd name="adj1" fmla="val 50000"/>
              <a:gd name="adj2" fmla="val 37363"/>
            </a:avLst>
          </a:prstGeom>
          <a:solidFill>
            <a:srgbClr val="462300"/>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s-ES"/>
          </a:p>
        </p:txBody>
      </p:sp>
      <p:sp>
        <p:nvSpPr>
          <p:cNvPr id="3087" name="Text Box 36"/>
          <p:cNvSpPr txBox="1">
            <a:spLocks noChangeArrowheads="1"/>
          </p:cNvSpPr>
          <p:nvPr/>
        </p:nvSpPr>
        <p:spPr bwMode="auto">
          <a:xfrm>
            <a:off x="1769270" y="5937250"/>
            <a:ext cx="12239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a:spAutoFit/>
          </a:bodyP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eaLnBrk="1" hangingPunct="1">
              <a:spcBef>
                <a:spcPct val="50000"/>
              </a:spcBef>
              <a:buFont typeface="Wingdings" pitchFamily="2" charset="2"/>
              <a:buNone/>
            </a:pPr>
            <a:r>
              <a:rPr lang="es-ES" sz="2000" i="0" dirty="0">
                <a:latin typeface="Calibri" pitchFamily="34" charset="0"/>
              </a:rPr>
              <a:t>KOKUMI</a:t>
            </a:r>
            <a:endParaRPr lang="es-ES" sz="1100" b="0" i="0" dirty="0">
              <a:latin typeface="Calibri" pitchFamily="34" charset="0"/>
            </a:endParaRPr>
          </a:p>
        </p:txBody>
      </p:sp>
      <p:sp>
        <p:nvSpPr>
          <p:cNvPr id="3088" name="Rectangle 37"/>
          <p:cNvSpPr>
            <a:spLocks noChangeArrowheads="1"/>
          </p:cNvSpPr>
          <p:nvPr/>
        </p:nvSpPr>
        <p:spPr bwMode="auto">
          <a:xfrm>
            <a:off x="4932363" y="3770313"/>
            <a:ext cx="3600450" cy="2519362"/>
          </a:xfrm>
          <a:prstGeom prst="rect">
            <a:avLst/>
          </a:prstGeom>
          <a:solidFill>
            <a:schemeClr val="bg1">
              <a:alpha val="72156"/>
            </a:schemeClr>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s-ES"/>
          </a:p>
        </p:txBody>
      </p:sp>
      <p:sp>
        <p:nvSpPr>
          <p:cNvPr id="3089" name="Text Box 38"/>
          <p:cNvSpPr txBox="1">
            <a:spLocks noChangeArrowheads="1"/>
          </p:cNvSpPr>
          <p:nvPr/>
        </p:nvSpPr>
        <p:spPr bwMode="auto">
          <a:xfrm>
            <a:off x="5535613" y="2781300"/>
            <a:ext cx="2087562" cy="703263"/>
          </a:xfrm>
          <a:prstGeom prst="rect">
            <a:avLst/>
          </a:prstGeom>
          <a:solidFill>
            <a:schemeClr val="bg1">
              <a:alpha val="72156"/>
            </a:schemeClr>
          </a:solidFill>
          <a:ln>
            <a:noFill/>
          </a:ln>
          <a:extLst>
            <a:ext uri="{91240B29-F687-4F45-9708-019B960494DF}">
              <a14:hiddenLine xmlns:a14="http://schemas.microsoft.com/office/drawing/2010/main" xmlns="" w="12700" algn="ctr">
                <a:solidFill>
                  <a:srgbClr val="000000"/>
                </a:solidFill>
                <a:miter lim="800000"/>
                <a:headEnd type="none" w="sm" len="sm"/>
                <a:tailEnd type="none" w="sm" len="sm"/>
              </a14:hiddenLine>
            </a:ext>
          </a:extLst>
        </p:spPr>
        <p:txBody>
          <a:bodyPr wrap="none" anchor="ct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algn="l" eaLnBrk="1" hangingPunct="1">
              <a:spcBef>
                <a:spcPct val="50000"/>
              </a:spcBef>
              <a:buFont typeface="Wingdings" pitchFamily="2" charset="2"/>
              <a:buChar char="§"/>
            </a:pPr>
            <a:r>
              <a:rPr lang="es-ES" sz="1600" b="0" i="0" dirty="0">
                <a:latin typeface="Calibri" pitchFamily="34" charset="0"/>
              </a:rPr>
              <a:t> 30min cocción</a:t>
            </a:r>
          </a:p>
          <a:p>
            <a:pPr algn="l" eaLnBrk="1" hangingPunct="1">
              <a:spcBef>
                <a:spcPct val="50000"/>
              </a:spcBef>
              <a:buFont typeface="Wingdings" pitchFamily="2" charset="2"/>
              <a:buChar char="§"/>
            </a:pPr>
            <a:r>
              <a:rPr lang="es-ES" sz="1600" b="0" i="0" dirty="0">
                <a:latin typeface="Calibri" pitchFamily="34" charset="0"/>
              </a:rPr>
              <a:t> 3h cocción</a:t>
            </a:r>
          </a:p>
        </p:txBody>
      </p:sp>
      <p:sp>
        <p:nvSpPr>
          <p:cNvPr id="3090" name="Text Box 39"/>
          <p:cNvSpPr txBox="1">
            <a:spLocks noChangeArrowheads="1"/>
          </p:cNvSpPr>
          <p:nvPr/>
        </p:nvSpPr>
        <p:spPr bwMode="auto">
          <a:xfrm>
            <a:off x="5357217" y="3835400"/>
            <a:ext cx="33099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a:spAutoFit/>
          </a:bodyP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eaLnBrk="1" hangingPunct="1">
              <a:spcBef>
                <a:spcPct val="50000"/>
              </a:spcBef>
              <a:buFont typeface="Wingdings" pitchFamily="2" charset="2"/>
              <a:buNone/>
            </a:pPr>
            <a:r>
              <a:rPr lang="es-ES" sz="1400" i="0" dirty="0">
                <a:latin typeface="Calibri" pitchFamily="34" charset="0"/>
              </a:rPr>
              <a:t>Carne, huesos, </a:t>
            </a:r>
            <a:r>
              <a:rPr lang="es-ES" sz="1400" i="0" dirty="0" smtClean="0">
                <a:latin typeface="Calibri" pitchFamily="34" charset="0"/>
              </a:rPr>
              <a:t>vegetales, etc.</a:t>
            </a:r>
            <a:endParaRPr lang="es-ES" sz="1400" i="0" dirty="0">
              <a:latin typeface="Calibri" pitchFamily="34" charset="0"/>
            </a:endParaRPr>
          </a:p>
        </p:txBody>
      </p:sp>
      <p:sp>
        <p:nvSpPr>
          <p:cNvPr id="3091" name="Text Box 40"/>
          <p:cNvSpPr txBox="1">
            <a:spLocks noChangeArrowheads="1"/>
          </p:cNvSpPr>
          <p:nvPr/>
        </p:nvSpPr>
        <p:spPr bwMode="auto">
          <a:xfrm>
            <a:off x="5767956" y="4448176"/>
            <a:ext cx="175637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wrap="square">
            <a:spAutoFit/>
          </a:bodyP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eaLnBrk="1" hangingPunct="1">
              <a:spcBef>
                <a:spcPct val="50000"/>
              </a:spcBef>
              <a:buFont typeface="Wingdings" pitchFamily="2" charset="2"/>
              <a:buNone/>
            </a:pPr>
            <a:r>
              <a:rPr lang="es-ES" sz="1400" i="0" dirty="0">
                <a:latin typeface="Calibri" pitchFamily="34" charset="0"/>
              </a:rPr>
              <a:t>Cocción / </a:t>
            </a:r>
            <a:r>
              <a:rPr lang="es-ES" sz="1400" i="0" dirty="0" smtClean="0">
                <a:latin typeface="Calibri" pitchFamily="34" charset="0"/>
              </a:rPr>
              <a:t>Extracción</a:t>
            </a:r>
            <a:endParaRPr lang="es-ES" sz="1400" b="0" i="0" dirty="0">
              <a:latin typeface="Calibri" pitchFamily="34" charset="0"/>
            </a:endParaRPr>
          </a:p>
        </p:txBody>
      </p:sp>
      <p:sp>
        <p:nvSpPr>
          <p:cNvPr id="3092" name="AutoShape 41"/>
          <p:cNvSpPr>
            <a:spLocks noChangeArrowheads="1"/>
          </p:cNvSpPr>
          <p:nvPr/>
        </p:nvSpPr>
        <p:spPr bwMode="auto">
          <a:xfrm>
            <a:off x="6542088" y="4202113"/>
            <a:ext cx="144462" cy="215900"/>
          </a:xfrm>
          <a:prstGeom prst="downArrow">
            <a:avLst>
              <a:gd name="adj1" fmla="val 50000"/>
              <a:gd name="adj2" fmla="val 37363"/>
            </a:avLst>
          </a:prstGeom>
          <a:solidFill>
            <a:srgbClr val="462300"/>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s-ES"/>
          </a:p>
        </p:txBody>
      </p:sp>
      <p:sp>
        <p:nvSpPr>
          <p:cNvPr id="3093" name="Text Box 42"/>
          <p:cNvSpPr txBox="1">
            <a:spLocks noChangeArrowheads="1"/>
          </p:cNvSpPr>
          <p:nvPr/>
        </p:nvSpPr>
        <p:spPr bwMode="auto">
          <a:xfrm>
            <a:off x="5377383" y="5068416"/>
            <a:ext cx="28670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a:spAutoFit/>
          </a:bodyP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eaLnBrk="1" hangingPunct="1">
              <a:spcBef>
                <a:spcPct val="50000"/>
              </a:spcBef>
              <a:buFont typeface="Wingdings" pitchFamily="2" charset="2"/>
              <a:buNone/>
            </a:pPr>
            <a:r>
              <a:rPr lang="es-ES" sz="1400" i="0" dirty="0">
                <a:latin typeface="Calibri" pitchFamily="34" charset="0"/>
              </a:rPr>
              <a:t>Aminoácidos libres </a:t>
            </a:r>
            <a:r>
              <a:rPr lang="es-ES" sz="1400" i="0" dirty="0" smtClean="0">
                <a:latin typeface="Calibri" pitchFamily="34" charset="0"/>
              </a:rPr>
              <a:t>/ péptidos</a:t>
            </a:r>
            <a:endParaRPr lang="es-ES" sz="1400" b="0" i="0" dirty="0">
              <a:latin typeface="Calibri" pitchFamily="34" charset="0"/>
            </a:endParaRPr>
          </a:p>
        </p:txBody>
      </p:sp>
      <p:sp>
        <p:nvSpPr>
          <p:cNvPr id="3094" name="AutoShape 43"/>
          <p:cNvSpPr>
            <a:spLocks noChangeArrowheads="1"/>
          </p:cNvSpPr>
          <p:nvPr/>
        </p:nvSpPr>
        <p:spPr bwMode="auto">
          <a:xfrm>
            <a:off x="6542088" y="4778375"/>
            <a:ext cx="144462" cy="215900"/>
          </a:xfrm>
          <a:prstGeom prst="downArrow">
            <a:avLst>
              <a:gd name="adj1" fmla="val 50000"/>
              <a:gd name="adj2" fmla="val 37363"/>
            </a:avLst>
          </a:prstGeom>
          <a:solidFill>
            <a:srgbClr val="462300"/>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s-ES"/>
          </a:p>
        </p:txBody>
      </p:sp>
      <p:sp>
        <p:nvSpPr>
          <p:cNvPr id="3095" name="Text Box 44"/>
          <p:cNvSpPr txBox="1">
            <a:spLocks noChangeArrowheads="1"/>
          </p:cNvSpPr>
          <p:nvPr/>
        </p:nvSpPr>
        <p:spPr bwMode="auto">
          <a:xfrm>
            <a:off x="5985471" y="5322888"/>
            <a:ext cx="1466849"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wrap="square">
            <a:spAutoFit/>
          </a:bodyP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eaLnBrk="1" hangingPunct="1">
              <a:spcBef>
                <a:spcPct val="50000"/>
              </a:spcBef>
              <a:buFont typeface="Wingdings" pitchFamily="2" charset="2"/>
              <a:buNone/>
            </a:pPr>
            <a:r>
              <a:rPr lang="es-ES" sz="1400" i="0" dirty="0">
                <a:latin typeface="Calibri" pitchFamily="34" charset="0"/>
              </a:rPr>
              <a:t>Sabor “cocido”</a:t>
            </a:r>
            <a:endParaRPr lang="es-ES" sz="1400" b="0" i="0" dirty="0">
              <a:latin typeface="Calibri" pitchFamily="34" charset="0"/>
            </a:endParaRPr>
          </a:p>
        </p:txBody>
      </p:sp>
      <p:sp>
        <p:nvSpPr>
          <p:cNvPr id="3096" name="AutoShape 45"/>
          <p:cNvSpPr>
            <a:spLocks noChangeArrowheads="1"/>
          </p:cNvSpPr>
          <p:nvPr/>
        </p:nvSpPr>
        <p:spPr bwMode="auto">
          <a:xfrm>
            <a:off x="6542088" y="5641975"/>
            <a:ext cx="144462" cy="215900"/>
          </a:xfrm>
          <a:prstGeom prst="downArrow">
            <a:avLst>
              <a:gd name="adj1" fmla="val 50000"/>
              <a:gd name="adj2" fmla="val 37363"/>
            </a:avLst>
          </a:prstGeom>
          <a:solidFill>
            <a:srgbClr val="462300"/>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s-ES"/>
          </a:p>
        </p:txBody>
      </p:sp>
      <p:pic>
        <p:nvPicPr>
          <p:cNvPr id="3097" name="Picture 4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52750" y="1260785"/>
            <a:ext cx="1566863"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sp>
        <p:nvSpPr>
          <p:cNvPr id="3098" name="Text Box 50"/>
          <p:cNvSpPr txBox="1">
            <a:spLocks noChangeArrowheads="1"/>
          </p:cNvSpPr>
          <p:nvPr/>
        </p:nvSpPr>
        <p:spPr bwMode="auto">
          <a:xfrm>
            <a:off x="6156176" y="5916613"/>
            <a:ext cx="12239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a:spAutoFit/>
          </a:bodyP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eaLnBrk="1" hangingPunct="1">
              <a:spcBef>
                <a:spcPct val="50000"/>
              </a:spcBef>
              <a:buFont typeface="Wingdings" pitchFamily="2" charset="2"/>
              <a:buNone/>
            </a:pPr>
            <a:r>
              <a:rPr lang="es-ES" sz="2000" i="0" dirty="0">
                <a:latin typeface="Calibri" pitchFamily="34" charset="0"/>
              </a:rPr>
              <a:t>KOKUMI</a:t>
            </a:r>
            <a:endParaRPr lang="es-ES" sz="1000" b="0" i="0" dirty="0">
              <a:latin typeface="Calibri" pitchFamily="34" charset="0"/>
            </a:endParaRPr>
          </a:p>
        </p:txBody>
      </p:sp>
      <p:sp>
        <p:nvSpPr>
          <p:cNvPr id="27" name="Título 1"/>
          <p:cNvSpPr>
            <a:spLocks noGrp="1"/>
          </p:cNvSpPr>
          <p:nvPr>
            <p:ph type="title"/>
          </p:nvPr>
        </p:nvSpPr>
        <p:spPr>
          <a:xfrm>
            <a:off x="49943" y="73087"/>
            <a:ext cx="7663571" cy="432048"/>
          </a:xfrm>
        </p:spPr>
        <p:txBody>
          <a:bodyPr/>
          <a:lstStyle/>
          <a:p>
            <a:r>
              <a:rPr lang="pt-BR" b="1" dirty="0" err="1" smtClean="0"/>
              <a:t>Nuevo</a:t>
            </a:r>
            <a:r>
              <a:rPr lang="pt-BR" b="1" dirty="0" smtClean="0"/>
              <a:t> Concepto Sensorial</a:t>
            </a:r>
          </a:p>
        </p:txBody>
      </p:sp>
    </p:spTree>
    <p:extLst>
      <p:ext uri="{BB962C8B-B14F-4D97-AF65-F5344CB8AC3E}">
        <p14:creationId xmlns:p14="http://schemas.microsoft.com/office/powerpoint/2010/main" xmlns="" val="18418985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5"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4388" y="6413500"/>
            <a:ext cx="1866900"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pic>
      <p:sp>
        <p:nvSpPr>
          <p:cNvPr id="8196" name="Rectangle 28"/>
          <p:cNvSpPr>
            <a:spLocks noChangeArrowheads="1"/>
          </p:cNvSpPr>
          <p:nvPr/>
        </p:nvSpPr>
        <p:spPr bwMode="auto">
          <a:xfrm>
            <a:off x="1754188" y="1523532"/>
            <a:ext cx="5759450" cy="4103687"/>
          </a:xfrm>
          <a:prstGeom prst="rect">
            <a:avLst/>
          </a:prstGeom>
          <a:solidFill>
            <a:schemeClr val="bg1"/>
          </a:solidFill>
          <a:ln>
            <a:noFill/>
          </a:ln>
          <a:extLst>
            <a:ext uri="{91240B29-F687-4F45-9708-019B960494DF}">
              <a14:hiddenLine xmlns:a14="http://schemas.microsoft.com/office/drawing/2010/main" xmlns="" w="12700" algn="ctr">
                <a:solidFill>
                  <a:srgbClr val="000000"/>
                </a:solidFill>
                <a:prstDash val="sysDot"/>
                <a:miter lim="800000"/>
                <a:headEnd type="none" w="sm" len="sm"/>
                <a:tailEnd type="none" w="sm" len="sm"/>
              </a14:hiddenLine>
            </a:ext>
          </a:extLst>
        </p:spPr>
        <p:txBody>
          <a:bodyPr wrap="none" anchor="ctr"/>
          <a:lstStyle/>
          <a:p>
            <a:endParaRPr lang="es-ES"/>
          </a:p>
        </p:txBody>
      </p:sp>
      <p:sp>
        <p:nvSpPr>
          <p:cNvPr id="8197" name="Text Box 29"/>
          <p:cNvSpPr txBox="1">
            <a:spLocks noChangeArrowheads="1"/>
          </p:cNvSpPr>
          <p:nvPr/>
        </p:nvSpPr>
        <p:spPr bwMode="auto">
          <a:xfrm flipV="1">
            <a:off x="1766888" y="1843088"/>
            <a:ext cx="428625" cy="237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vert="eaVert">
            <a:spAutoFit/>
          </a:bodyP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eaLnBrk="1" hangingPunct="1">
              <a:spcBef>
                <a:spcPct val="50000"/>
              </a:spcBef>
            </a:pPr>
            <a:r>
              <a:rPr lang="es-ES" sz="1600" i="0">
                <a:latin typeface="Arial Narrow" pitchFamily="34" charset="0"/>
              </a:rPr>
              <a:t>Intensidad del sabor</a:t>
            </a:r>
            <a:endParaRPr lang="es-ES" sz="900" i="0">
              <a:latin typeface="Arial Narrow" pitchFamily="34" charset="0"/>
            </a:endParaRPr>
          </a:p>
        </p:txBody>
      </p:sp>
      <p:sp>
        <p:nvSpPr>
          <p:cNvPr id="8198" name="Text Box 30"/>
          <p:cNvSpPr txBox="1">
            <a:spLocks noChangeArrowheads="1"/>
          </p:cNvSpPr>
          <p:nvPr/>
        </p:nvSpPr>
        <p:spPr bwMode="auto">
          <a:xfrm>
            <a:off x="4318000" y="5253038"/>
            <a:ext cx="9350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a:spAutoFit/>
          </a:bodyPr>
          <a:lstStyle>
            <a:lvl1pPr eaLnBrk="0" hangingPunct="0">
              <a:defRPr sz="2400" b="1" i="1">
                <a:solidFill>
                  <a:schemeClr val="tx1"/>
                </a:solidFill>
                <a:latin typeface="Arial" charset="0"/>
              </a:defRPr>
            </a:lvl1pPr>
            <a:lvl2pPr marL="742950" indent="-285750" eaLnBrk="0" hangingPunct="0">
              <a:defRPr sz="2400" b="1" i="1">
                <a:solidFill>
                  <a:schemeClr val="tx1"/>
                </a:solidFill>
                <a:latin typeface="Arial" charset="0"/>
              </a:defRPr>
            </a:lvl2pPr>
            <a:lvl3pPr marL="1143000" indent="-228600" eaLnBrk="0" hangingPunct="0">
              <a:defRPr sz="2400" b="1" i="1">
                <a:solidFill>
                  <a:schemeClr val="tx1"/>
                </a:solidFill>
                <a:latin typeface="Arial" charset="0"/>
              </a:defRPr>
            </a:lvl3pPr>
            <a:lvl4pPr marL="1600200" indent="-228600" eaLnBrk="0" hangingPunct="0">
              <a:defRPr sz="2400" b="1" i="1">
                <a:solidFill>
                  <a:schemeClr val="tx1"/>
                </a:solidFill>
                <a:latin typeface="Arial" charset="0"/>
              </a:defRPr>
            </a:lvl4pPr>
            <a:lvl5pPr marL="2057400" indent="-228600" eaLnBrk="0" hangingPunct="0">
              <a:defRPr sz="2400" b="1" i="1">
                <a:solidFill>
                  <a:schemeClr val="tx1"/>
                </a:solidFill>
                <a:latin typeface="Arial" charset="0"/>
              </a:defRPr>
            </a:lvl5pPr>
            <a:lvl6pPr marL="2514600" indent="-228600" algn="ctr" eaLnBrk="0" fontAlgn="base" hangingPunct="0">
              <a:spcBef>
                <a:spcPct val="0"/>
              </a:spcBef>
              <a:spcAft>
                <a:spcPct val="0"/>
              </a:spcAft>
              <a:defRPr sz="2400" b="1" i="1">
                <a:solidFill>
                  <a:schemeClr val="tx1"/>
                </a:solidFill>
                <a:latin typeface="Arial" charset="0"/>
              </a:defRPr>
            </a:lvl6pPr>
            <a:lvl7pPr marL="2971800" indent="-228600" algn="ctr" eaLnBrk="0" fontAlgn="base" hangingPunct="0">
              <a:spcBef>
                <a:spcPct val="0"/>
              </a:spcBef>
              <a:spcAft>
                <a:spcPct val="0"/>
              </a:spcAft>
              <a:defRPr sz="2400" b="1" i="1">
                <a:solidFill>
                  <a:schemeClr val="tx1"/>
                </a:solidFill>
                <a:latin typeface="Arial" charset="0"/>
              </a:defRPr>
            </a:lvl7pPr>
            <a:lvl8pPr marL="3429000" indent="-228600" algn="ctr" eaLnBrk="0" fontAlgn="base" hangingPunct="0">
              <a:spcBef>
                <a:spcPct val="0"/>
              </a:spcBef>
              <a:spcAft>
                <a:spcPct val="0"/>
              </a:spcAft>
              <a:defRPr sz="2400" b="1" i="1">
                <a:solidFill>
                  <a:schemeClr val="tx1"/>
                </a:solidFill>
                <a:latin typeface="Arial" charset="0"/>
              </a:defRPr>
            </a:lvl8pPr>
            <a:lvl9pPr marL="3886200" indent="-228600" algn="ctr" eaLnBrk="0" fontAlgn="base" hangingPunct="0">
              <a:spcBef>
                <a:spcPct val="0"/>
              </a:spcBef>
              <a:spcAft>
                <a:spcPct val="0"/>
              </a:spcAft>
              <a:defRPr sz="2400" b="1" i="1">
                <a:solidFill>
                  <a:schemeClr val="tx1"/>
                </a:solidFill>
                <a:latin typeface="Arial" charset="0"/>
              </a:defRPr>
            </a:lvl9pPr>
          </a:lstStyle>
          <a:p>
            <a:pPr eaLnBrk="1" hangingPunct="1">
              <a:spcBef>
                <a:spcPct val="50000"/>
              </a:spcBef>
            </a:pPr>
            <a:r>
              <a:rPr lang="es-ES" sz="1600" i="0">
                <a:latin typeface="Arial Narrow" pitchFamily="34" charset="0"/>
              </a:rPr>
              <a:t>Tiempo</a:t>
            </a:r>
            <a:endParaRPr lang="es-ES" sz="1000">
              <a:latin typeface="Arial Narrow" pitchFamily="34" charset="0"/>
            </a:endParaRPr>
          </a:p>
        </p:txBody>
      </p:sp>
      <p:sp>
        <p:nvSpPr>
          <p:cNvPr id="8199" name="Line 31"/>
          <p:cNvSpPr>
            <a:spLocks noChangeShapeType="1"/>
          </p:cNvSpPr>
          <p:nvPr/>
        </p:nvSpPr>
        <p:spPr bwMode="auto">
          <a:xfrm flipH="1" flipV="1">
            <a:off x="2266950" y="1700213"/>
            <a:ext cx="1588" cy="2806700"/>
          </a:xfrm>
          <a:prstGeom prst="line">
            <a:avLst/>
          </a:prstGeom>
          <a:noFill/>
          <a:ln w="38100">
            <a:solidFill>
              <a:srgbClr val="333333"/>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pt-BR"/>
          </a:p>
        </p:txBody>
      </p:sp>
      <p:sp>
        <p:nvSpPr>
          <p:cNvPr id="8200" name="Line 32"/>
          <p:cNvSpPr>
            <a:spLocks noChangeShapeType="1"/>
          </p:cNvSpPr>
          <p:nvPr/>
        </p:nvSpPr>
        <p:spPr bwMode="auto">
          <a:xfrm>
            <a:off x="2197100" y="4435475"/>
            <a:ext cx="5183188" cy="0"/>
          </a:xfrm>
          <a:prstGeom prst="line">
            <a:avLst/>
          </a:prstGeom>
          <a:noFill/>
          <a:ln w="38100">
            <a:solidFill>
              <a:srgbClr val="333333"/>
            </a:solidFill>
            <a:round/>
            <a:headEnd type="none" w="sm" len="sm"/>
            <a:tailEnd type="triangle" w="sm" len="sm"/>
          </a:ln>
          <a:extLst>
            <a:ext uri="{909E8E84-426E-40DD-AFC4-6F175D3DCCD1}">
              <a14:hiddenFill xmlns:a14="http://schemas.microsoft.com/office/drawing/2010/main" xmlns="">
                <a:noFill/>
              </a14:hiddenFill>
            </a:ext>
          </a:extLst>
        </p:spPr>
        <p:txBody>
          <a:bodyPr wrap="none"/>
          <a:lstStyle/>
          <a:p>
            <a:endParaRPr lang="pt-BR"/>
          </a:p>
        </p:txBody>
      </p:sp>
      <p:sp>
        <p:nvSpPr>
          <p:cNvPr id="8201" name="Rectangle 33"/>
          <p:cNvSpPr>
            <a:spLocks noChangeArrowheads="1"/>
          </p:cNvSpPr>
          <p:nvPr/>
        </p:nvSpPr>
        <p:spPr bwMode="auto">
          <a:xfrm>
            <a:off x="2454275" y="4581525"/>
            <a:ext cx="10080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r>
              <a:rPr lang="es-ES" sz="1400" i="0">
                <a:latin typeface="Arial Narrow" pitchFamily="34" charset="0"/>
              </a:rPr>
              <a:t>Inicial</a:t>
            </a:r>
          </a:p>
        </p:txBody>
      </p:sp>
      <p:sp>
        <p:nvSpPr>
          <p:cNvPr id="8202" name="Rectangle 34"/>
          <p:cNvSpPr>
            <a:spLocks noChangeArrowheads="1"/>
          </p:cNvSpPr>
          <p:nvPr/>
        </p:nvSpPr>
        <p:spPr bwMode="auto">
          <a:xfrm>
            <a:off x="4038600" y="4581525"/>
            <a:ext cx="15573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r>
              <a:rPr lang="es-ES" sz="1400" i="0">
                <a:latin typeface="Arial Narrow" pitchFamily="34" charset="0"/>
              </a:rPr>
              <a:t>Intermedio</a:t>
            </a:r>
          </a:p>
        </p:txBody>
      </p:sp>
      <p:sp>
        <p:nvSpPr>
          <p:cNvPr id="8203" name="Rectangle 35"/>
          <p:cNvSpPr>
            <a:spLocks noChangeArrowheads="1"/>
          </p:cNvSpPr>
          <p:nvPr/>
        </p:nvSpPr>
        <p:spPr bwMode="auto">
          <a:xfrm>
            <a:off x="5983288" y="4581525"/>
            <a:ext cx="10080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r>
              <a:rPr lang="es-ES" sz="1400" i="0">
                <a:latin typeface="Arial Narrow" pitchFamily="34" charset="0"/>
              </a:rPr>
              <a:t>Final</a:t>
            </a:r>
          </a:p>
        </p:txBody>
      </p:sp>
      <p:sp>
        <p:nvSpPr>
          <p:cNvPr id="160807" name="Rectangle 39"/>
          <p:cNvSpPr>
            <a:spLocks noChangeArrowheads="1"/>
          </p:cNvSpPr>
          <p:nvPr/>
        </p:nvSpPr>
        <p:spPr bwMode="auto">
          <a:xfrm>
            <a:off x="5570538" y="2749550"/>
            <a:ext cx="2313830" cy="176213"/>
          </a:xfrm>
          <a:prstGeom prst="rect">
            <a:avLst/>
          </a:prstGeom>
          <a:noFill/>
          <a:ln w="12700" algn="ctr">
            <a:noFill/>
            <a:miter lim="800000"/>
            <a:headEnd type="none" w="sm" len="sm"/>
            <a:tailEnd type="none" w="sm" len="sm"/>
          </a:ln>
          <a:effectLst/>
        </p:spPr>
        <p:txBody>
          <a:bodyPr anchor="ctr" anchorCtr="1"/>
          <a:lstStyle/>
          <a:p>
            <a:pPr>
              <a:defRPr/>
            </a:pPr>
            <a:r>
              <a:rPr lang="es-ES" sz="1000" b="0" i="0" dirty="0">
                <a:latin typeface="Calibri" pitchFamily="34" charset="0"/>
              </a:rPr>
              <a:t>30 min cocción </a:t>
            </a:r>
            <a:r>
              <a:rPr lang="es-ES" sz="1000" b="0" i="0" dirty="0" smtClean="0">
                <a:latin typeface="Calibri" pitchFamily="34" charset="0"/>
              </a:rPr>
              <a:t>+ Sustancias </a:t>
            </a:r>
            <a:r>
              <a:rPr lang="es-ES" sz="1000" b="0" i="0" dirty="0" err="1" smtClean="0">
                <a:latin typeface="Calibri" pitchFamily="34" charset="0"/>
              </a:rPr>
              <a:t>kokumi</a:t>
            </a:r>
            <a:endParaRPr lang="es-ES" sz="1200" i="0" dirty="0">
              <a:solidFill>
                <a:srgbClr val="663300"/>
              </a:solidFill>
              <a:effectLst>
                <a:outerShdw blurRad="38100" dist="38100" dir="2700000" algn="tl">
                  <a:srgbClr val="C0C0C0"/>
                </a:outerShdw>
              </a:effectLst>
              <a:latin typeface="Calibri" pitchFamily="34" charset="0"/>
            </a:endParaRPr>
          </a:p>
        </p:txBody>
      </p:sp>
      <p:sp>
        <p:nvSpPr>
          <p:cNvPr id="160810" name="Freeform 42"/>
          <p:cNvSpPr>
            <a:spLocks/>
          </p:cNvSpPr>
          <p:nvPr/>
        </p:nvSpPr>
        <p:spPr bwMode="auto">
          <a:xfrm>
            <a:off x="2287588" y="2708275"/>
            <a:ext cx="4805362" cy="1712913"/>
          </a:xfrm>
          <a:custGeom>
            <a:avLst/>
            <a:gdLst>
              <a:gd name="T0" fmla="*/ 0 w 3027"/>
              <a:gd name="T1" fmla="*/ 2147483647 h 870"/>
              <a:gd name="T2" fmla="*/ 2147483647 w 3027"/>
              <a:gd name="T3" fmla="*/ 2147483647 h 870"/>
              <a:gd name="T4" fmla="*/ 2147483647 w 3027"/>
              <a:gd name="T5" fmla="*/ 2147483647 h 870"/>
              <a:gd name="T6" fmla="*/ 2147483647 w 3027"/>
              <a:gd name="T7" fmla="*/ 2147483647 h 870"/>
              <a:gd name="T8" fmla="*/ 2147483647 w 3027"/>
              <a:gd name="T9" fmla="*/ 2147483647 h 870"/>
              <a:gd name="T10" fmla="*/ 2147483647 w 3027"/>
              <a:gd name="T11" fmla="*/ 2147483647 h 870"/>
              <a:gd name="T12" fmla="*/ 2147483647 w 3027"/>
              <a:gd name="T13" fmla="*/ 2147483647 h 870"/>
              <a:gd name="T14" fmla="*/ 2147483647 w 3027"/>
              <a:gd name="T15" fmla="*/ 2147483647 h 870"/>
              <a:gd name="T16" fmla="*/ 2147483647 w 3027"/>
              <a:gd name="T17" fmla="*/ 2147483647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27"/>
              <a:gd name="T28" fmla="*/ 0 h 870"/>
              <a:gd name="T29" fmla="*/ 3027 w 3027"/>
              <a:gd name="T30" fmla="*/ 870 h 8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27" h="870">
                <a:moveTo>
                  <a:pt x="0" y="870"/>
                </a:moveTo>
                <a:cubicBezTo>
                  <a:pt x="72" y="760"/>
                  <a:pt x="339" y="352"/>
                  <a:pt x="441" y="208"/>
                </a:cubicBezTo>
                <a:cubicBezTo>
                  <a:pt x="543" y="64"/>
                  <a:pt x="556" y="12"/>
                  <a:pt x="615" y="6"/>
                </a:cubicBezTo>
                <a:cubicBezTo>
                  <a:pt x="674" y="0"/>
                  <a:pt x="737" y="107"/>
                  <a:pt x="798" y="171"/>
                </a:cubicBezTo>
                <a:cubicBezTo>
                  <a:pt x="859" y="235"/>
                  <a:pt x="909" y="326"/>
                  <a:pt x="981" y="390"/>
                </a:cubicBezTo>
                <a:cubicBezTo>
                  <a:pt x="1053" y="454"/>
                  <a:pt x="1144" y="506"/>
                  <a:pt x="1228" y="555"/>
                </a:cubicBezTo>
                <a:cubicBezTo>
                  <a:pt x="1312" y="604"/>
                  <a:pt x="1339" y="645"/>
                  <a:pt x="1484" y="683"/>
                </a:cubicBezTo>
                <a:cubicBezTo>
                  <a:pt x="1629" y="721"/>
                  <a:pt x="1839" y="766"/>
                  <a:pt x="2096" y="784"/>
                </a:cubicBezTo>
                <a:cubicBezTo>
                  <a:pt x="2353" y="802"/>
                  <a:pt x="2833" y="792"/>
                  <a:pt x="3027" y="794"/>
                </a:cubicBezTo>
              </a:path>
            </a:pathLst>
          </a:custGeom>
          <a:noFill/>
          <a:ln w="31750">
            <a:solidFill>
              <a:srgbClr val="99CC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pt-BR"/>
          </a:p>
        </p:txBody>
      </p:sp>
      <p:sp>
        <p:nvSpPr>
          <p:cNvPr id="8206" name="Rectangle 45"/>
          <p:cNvSpPr>
            <a:spLocks noChangeArrowheads="1"/>
          </p:cNvSpPr>
          <p:nvPr/>
        </p:nvSpPr>
        <p:spPr bwMode="auto">
          <a:xfrm>
            <a:off x="5530850" y="2925763"/>
            <a:ext cx="12239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type="none" w="sm" len="sm"/>
                <a:tailEnd type="none" w="sm" len="sm"/>
              </a14:hiddenLine>
            </a:ext>
          </a:extLst>
        </p:spPr>
        <p:txBody>
          <a:bodyPr anchor="ctr" anchorCtr="1"/>
          <a:lstStyle/>
          <a:p>
            <a:r>
              <a:rPr lang="es-ES" sz="1000" b="0" i="0">
                <a:latin typeface="Calibri" pitchFamily="34" charset="0"/>
              </a:rPr>
              <a:t>3 h cocción</a:t>
            </a:r>
          </a:p>
        </p:txBody>
      </p:sp>
      <p:sp>
        <p:nvSpPr>
          <p:cNvPr id="8207" name="Rectangle 37"/>
          <p:cNvSpPr>
            <a:spLocks noChangeArrowheads="1"/>
          </p:cNvSpPr>
          <p:nvPr/>
        </p:nvSpPr>
        <p:spPr bwMode="auto">
          <a:xfrm>
            <a:off x="5475288" y="3060700"/>
            <a:ext cx="1512887"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type="none" w="sm" len="sm"/>
                <a:tailEnd type="none" w="sm" len="sm"/>
              </a14:hiddenLine>
            </a:ext>
          </a:extLst>
        </p:spPr>
        <p:txBody>
          <a:bodyPr anchor="ctr" anchorCtr="1"/>
          <a:lstStyle/>
          <a:p>
            <a:r>
              <a:rPr lang="es-ES" sz="1000" b="0" i="0">
                <a:latin typeface="Calibri" pitchFamily="34" charset="0"/>
              </a:rPr>
              <a:t>30 min cocción</a:t>
            </a:r>
          </a:p>
        </p:txBody>
      </p:sp>
      <p:sp>
        <p:nvSpPr>
          <p:cNvPr id="8208" name="Rectangle 47"/>
          <p:cNvSpPr>
            <a:spLocks noChangeArrowheads="1"/>
          </p:cNvSpPr>
          <p:nvPr/>
        </p:nvSpPr>
        <p:spPr bwMode="auto">
          <a:xfrm>
            <a:off x="5507038" y="3005138"/>
            <a:ext cx="215900" cy="73025"/>
          </a:xfrm>
          <a:prstGeom prst="rect">
            <a:avLst/>
          </a:prstGeom>
          <a:solidFill>
            <a:srgbClr val="FF0000"/>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s-ES"/>
          </a:p>
        </p:txBody>
      </p:sp>
      <p:sp>
        <p:nvSpPr>
          <p:cNvPr id="8209" name="Rectangle 48"/>
          <p:cNvSpPr>
            <a:spLocks noChangeArrowheads="1"/>
          </p:cNvSpPr>
          <p:nvPr/>
        </p:nvSpPr>
        <p:spPr bwMode="auto">
          <a:xfrm>
            <a:off x="5507038" y="2836863"/>
            <a:ext cx="215900" cy="73025"/>
          </a:xfrm>
          <a:prstGeom prst="rect">
            <a:avLst/>
          </a:prstGeom>
          <a:solidFill>
            <a:srgbClr val="800000"/>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s-ES"/>
          </a:p>
        </p:txBody>
      </p:sp>
      <p:sp>
        <p:nvSpPr>
          <p:cNvPr id="8210" name="Rectangle 49"/>
          <p:cNvSpPr>
            <a:spLocks noChangeArrowheads="1"/>
          </p:cNvSpPr>
          <p:nvPr/>
        </p:nvSpPr>
        <p:spPr bwMode="auto">
          <a:xfrm>
            <a:off x="5507038" y="3171825"/>
            <a:ext cx="215900" cy="73025"/>
          </a:xfrm>
          <a:prstGeom prst="rect">
            <a:avLst/>
          </a:prstGeom>
          <a:solidFill>
            <a:srgbClr val="99CC00"/>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s-ES"/>
          </a:p>
        </p:txBody>
      </p:sp>
      <p:sp>
        <p:nvSpPr>
          <p:cNvPr id="160818" name="Line 50"/>
          <p:cNvSpPr>
            <a:spLocks noChangeShapeType="1"/>
          </p:cNvSpPr>
          <p:nvPr/>
        </p:nvSpPr>
        <p:spPr bwMode="auto">
          <a:xfrm flipV="1">
            <a:off x="3779838" y="2349500"/>
            <a:ext cx="936625" cy="431800"/>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xmlns="">
                <a:noFill/>
              </a14:hiddenFill>
            </a:ext>
          </a:extLst>
        </p:spPr>
        <p:txBody>
          <a:bodyPr wrap="none"/>
          <a:lstStyle/>
          <a:p>
            <a:endParaRPr lang="pt-BR"/>
          </a:p>
        </p:txBody>
      </p:sp>
      <p:sp>
        <p:nvSpPr>
          <p:cNvPr id="160819" name="Line 51"/>
          <p:cNvSpPr>
            <a:spLocks noChangeShapeType="1"/>
          </p:cNvSpPr>
          <p:nvPr/>
        </p:nvSpPr>
        <p:spPr bwMode="auto">
          <a:xfrm flipV="1">
            <a:off x="3975100" y="2349500"/>
            <a:ext cx="741363" cy="709613"/>
          </a:xfrm>
          <a:prstGeom prst="line">
            <a:avLst/>
          </a:prstGeom>
          <a:noFill/>
          <a:ln w="12700">
            <a:solidFill>
              <a:schemeClr val="tx1"/>
            </a:solidFill>
            <a:round/>
            <a:headEnd type="triangle" w="sm" len="sm"/>
            <a:tailEnd type="none" w="sm" len="sm"/>
          </a:ln>
          <a:extLst>
            <a:ext uri="{909E8E84-426E-40DD-AFC4-6F175D3DCCD1}">
              <a14:hiddenFill xmlns:a14="http://schemas.microsoft.com/office/drawing/2010/main" xmlns="">
                <a:noFill/>
              </a14:hiddenFill>
            </a:ext>
          </a:extLst>
        </p:spPr>
        <p:txBody>
          <a:bodyPr wrap="none"/>
          <a:lstStyle/>
          <a:p>
            <a:endParaRPr lang="pt-BR"/>
          </a:p>
        </p:txBody>
      </p:sp>
      <p:sp>
        <p:nvSpPr>
          <p:cNvPr id="160820" name="Rectangle 52"/>
          <p:cNvSpPr>
            <a:spLocks noChangeArrowheads="1"/>
          </p:cNvSpPr>
          <p:nvPr/>
        </p:nvSpPr>
        <p:spPr bwMode="auto">
          <a:xfrm>
            <a:off x="4633913" y="2155825"/>
            <a:ext cx="2025650" cy="265113"/>
          </a:xfrm>
          <a:prstGeom prst="rect">
            <a:avLst/>
          </a:prstGeom>
          <a:noFill/>
          <a:ln w="12700" algn="ctr">
            <a:noFill/>
            <a:miter lim="800000"/>
            <a:headEnd type="none" w="sm" len="sm"/>
            <a:tailEnd type="none" w="sm" len="sm"/>
          </a:ln>
          <a:effectLst/>
        </p:spPr>
        <p:txBody>
          <a:bodyPr anchor="ctr" anchorCtr="1"/>
          <a:lstStyle/>
          <a:p>
            <a:pPr algn="l">
              <a:defRPr/>
            </a:pPr>
            <a:r>
              <a:rPr lang="es-ES" sz="1000" b="0" i="0">
                <a:latin typeface="Calibri" pitchFamily="34" charset="0"/>
              </a:rPr>
              <a:t>Perfiles de sabor se acercan</a:t>
            </a:r>
            <a:endParaRPr lang="es-ES" sz="1200" i="0">
              <a:solidFill>
                <a:srgbClr val="663300"/>
              </a:solidFill>
              <a:effectLst>
                <a:outerShdw blurRad="38100" dist="38100" dir="2700000" algn="tl">
                  <a:srgbClr val="C0C0C0"/>
                </a:outerShdw>
              </a:effectLst>
              <a:latin typeface="Calibri" pitchFamily="34" charset="0"/>
            </a:endParaRPr>
          </a:p>
        </p:txBody>
      </p:sp>
      <p:sp>
        <p:nvSpPr>
          <p:cNvPr id="8217" name="Freeform 25"/>
          <p:cNvSpPr>
            <a:spLocks/>
          </p:cNvSpPr>
          <p:nvPr/>
        </p:nvSpPr>
        <p:spPr bwMode="auto">
          <a:xfrm>
            <a:off x="2268538" y="2540000"/>
            <a:ext cx="4824412" cy="1897063"/>
          </a:xfrm>
          <a:custGeom>
            <a:avLst/>
            <a:gdLst>
              <a:gd name="T0" fmla="*/ 0 w 3039"/>
              <a:gd name="T1" fmla="*/ 2147483647 h 1195"/>
              <a:gd name="T2" fmla="*/ 141128735 w 3039"/>
              <a:gd name="T3" fmla="*/ 2147483647 h 1195"/>
              <a:gd name="T4" fmla="*/ 254534961 w 3039"/>
              <a:gd name="T5" fmla="*/ 2147483647 h 1195"/>
              <a:gd name="T6" fmla="*/ 430945880 w 3039"/>
              <a:gd name="T7" fmla="*/ 2081649611 h 1195"/>
              <a:gd name="T8" fmla="*/ 569555253 w 3039"/>
              <a:gd name="T9" fmla="*/ 1754029212 h 1195"/>
              <a:gd name="T10" fmla="*/ 685482429 w 3039"/>
              <a:gd name="T11" fmla="*/ 1524695727 h 1195"/>
              <a:gd name="T12" fmla="*/ 798888655 w 3039"/>
              <a:gd name="T13" fmla="*/ 1297881605 h 1195"/>
              <a:gd name="T14" fmla="*/ 912296468 w 3039"/>
              <a:gd name="T15" fmla="*/ 1068546532 h 1195"/>
              <a:gd name="T16" fmla="*/ 1076105813 w 3039"/>
              <a:gd name="T17" fmla="*/ 725805191 h 1195"/>
              <a:gd name="T18" fmla="*/ 1204634563 w 3039"/>
              <a:gd name="T19" fmla="*/ 483870128 h 1195"/>
              <a:gd name="T20" fmla="*/ 1318042376 w 3039"/>
              <a:gd name="T21" fmla="*/ 289818839 h 1195"/>
              <a:gd name="T22" fmla="*/ 1431448602 w 3039"/>
              <a:gd name="T23" fmla="*/ 95765963 h 1195"/>
              <a:gd name="T24" fmla="*/ 1640620755 w 3039"/>
              <a:gd name="T25" fmla="*/ 0 h 1195"/>
              <a:gd name="T26" fmla="*/ 1834673560 w 3039"/>
              <a:gd name="T27" fmla="*/ 32762834 h 1195"/>
              <a:gd name="T28" fmla="*/ 2056447287 w 3039"/>
              <a:gd name="T29" fmla="*/ 153730366 h 1195"/>
              <a:gd name="T30" fmla="*/ 2147483647 w 3039"/>
              <a:gd name="T31" fmla="*/ 337701027 h 1195"/>
              <a:gd name="T32" fmla="*/ 2147483647 w 3039"/>
              <a:gd name="T33" fmla="*/ 549394207 h 1195"/>
              <a:gd name="T34" fmla="*/ 2147483647 w 3039"/>
              <a:gd name="T35" fmla="*/ 773688966 h 1195"/>
              <a:gd name="T36" fmla="*/ 2147483647 w 3039"/>
              <a:gd name="T37" fmla="*/ 1033264335 h 1195"/>
              <a:gd name="T38" fmla="*/ 2147483647 w 3039"/>
              <a:gd name="T39" fmla="*/ 1257559094 h 1195"/>
              <a:gd name="T40" fmla="*/ 2147483647 w 3039"/>
              <a:gd name="T41" fmla="*/ 1411287872 h 1195"/>
              <a:gd name="T42" fmla="*/ 2147483647 w 3039"/>
              <a:gd name="T43" fmla="*/ 1678424505 h 1195"/>
              <a:gd name="T44" fmla="*/ 2147483647 w 3039"/>
              <a:gd name="T45" fmla="*/ 1887598323 h 1195"/>
              <a:gd name="T46" fmla="*/ 2147483647 w 3039"/>
              <a:gd name="T47" fmla="*/ 2016125531 h 1195"/>
              <a:gd name="T48" fmla="*/ 2147483647 w 3039"/>
              <a:gd name="T49" fmla="*/ 2096770553 h 1195"/>
              <a:gd name="T50" fmla="*/ 2147483647 w 3039"/>
              <a:gd name="T51" fmla="*/ 2096770553 h 11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39"/>
              <a:gd name="T79" fmla="*/ 0 h 1195"/>
              <a:gd name="T80" fmla="*/ 3039 w 3039"/>
              <a:gd name="T81" fmla="*/ 1195 h 11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39" h="1195">
                <a:moveTo>
                  <a:pt x="0" y="1195"/>
                </a:moveTo>
                <a:lnTo>
                  <a:pt x="56" y="1050"/>
                </a:lnTo>
                <a:lnTo>
                  <a:pt x="101" y="966"/>
                </a:lnTo>
                <a:lnTo>
                  <a:pt x="171" y="826"/>
                </a:lnTo>
                <a:lnTo>
                  <a:pt x="226" y="696"/>
                </a:lnTo>
                <a:lnTo>
                  <a:pt x="272" y="605"/>
                </a:lnTo>
                <a:lnTo>
                  <a:pt x="317" y="515"/>
                </a:lnTo>
                <a:lnTo>
                  <a:pt x="362" y="424"/>
                </a:lnTo>
                <a:lnTo>
                  <a:pt x="427" y="288"/>
                </a:lnTo>
                <a:lnTo>
                  <a:pt x="478" y="192"/>
                </a:lnTo>
                <a:lnTo>
                  <a:pt x="523" y="115"/>
                </a:lnTo>
                <a:lnTo>
                  <a:pt x="568" y="38"/>
                </a:lnTo>
                <a:lnTo>
                  <a:pt x="651" y="0"/>
                </a:lnTo>
                <a:lnTo>
                  <a:pt x="728" y="13"/>
                </a:lnTo>
                <a:lnTo>
                  <a:pt x="816" y="61"/>
                </a:lnTo>
                <a:lnTo>
                  <a:pt x="913" y="134"/>
                </a:lnTo>
                <a:lnTo>
                  <a:pt x="1048" y="218"/>
                </a:lnTo>
                <a:lnTo>
                  <a:pt x="1221" y="307"/>
                </a:lnTo>
                <a:lnTo>
                  <a:pt x="1400" y="410"/>
                </a:lnTo>
                <a:lnTo>
                  <a:pt x="1566" y="499"/>
                </a:lnTo>
                <a:lnTo>
                  <a:pt x="1723" y="560"/>
                </a:lnTo>
                <a:lnTo>
                  <a:pt x="2033" y="666"/>
                </a:lnTo>
                <a:lnTo>
                  <a:pt x="2366" y="749"/>
                </a:lnTo>
                <a:lnTo>
                  <a:pt x="2641" y="800"/>
                </a:lnTo>
                <a:lnTo>
                  <a:pt x="2903" y="832"/>
                </a:lnTo>
                <a:lnTo>
                  <a:pt x="3039" y="832"/>
                </a:lnTo>
              </a:path>
            </a:pathLst>
          </a:custGeom>
          <a:noFill/>
          <a:ln w="254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pt-BR"/>
          </a:p>
        </p:txBody>
      </p:sp>
      <p:sp>
        <p:nvSpPr>
          <p:cNvPr id="8218" name="Freeform 26"/>
          <p:cNvSpPr>
            <a:spLocks/>
          </p:cNvSpPr>
          <p:nvPr/>
        </p:nvSpPr>
        <p:spPr bwMode="auto">
          <a:xfrm>
            <a:off x="2292350" y="2708275"/>
            <a:ext cx="4768850" cy="1758950"/>
          </a:xfrm>
          <a:custGeom>
            <a:avLst/>
            <a:gdLst>
              <a:gd name="T0" fmla="*/ 0 w 3004"/>
              <a:gd name="T1" fmla="*/ 2147483647 h 1108"/>
              <a:gd name="T2" fmla="*/ 138607800 w 3004"/>
              <a:gd name="T3" fmla="*/ 2147483647 h 1108"/>
              <a:gd name="T4" fmla="*/ 252015625 w 3004"/>
              <a:gd name="T5" fmla="*/ 2147483647 h 1108"/>
              <a:gd name="T6" fmla="*/ 423386250 w 3004"/>
              <a:gd name="T7" fmla="*/ 1930439688 h 1108"/>
              <a:gd name="T8" fmla="*/ 561994050 w 3004"/>
              <a:gd name="T9" fmla="*/ 1625499988 h 1108"/>
              <a:gd name="T10" fmla="*/ 675401875 w 3004"/>
              <a:gd name="T11" fmla="*/ 1413806863 h 1108"/>
              <a:gd name="T12" fmla="*/ 786288750 w 3004"/>
              <a:gd name="T13" fmla="*/ 1204634688 h 1108"/>
              <a:gd name="T14" fmla="*/ 899696575 w 3004"/>
              <a:gd name="T15" fmla="*/ 990420613 h 1108"/>
              <a:gd name="T16" fmla="*/ 1060984988 w 3004"/>
              <a:gd name="T17" fmla="*/ 672882513 h 1108"/>
              <a:gd name="T18" fmla="*/ 1186992800 w 3004"/>
              <a:gd name="T19" fmla="*/ 448587813 h 1108"/>
              <a:gd name="T20" fmla="*/ 1297881263 w 3004"/>
              <a:gd name="T21" fmla="*/ 269655925 h 1108"/>
              <a:gd name="T22" fmla="*/ 1393647200 w 3004"/>
              <a:gd name="T23" fmla="*/ 88204675 h 1108"/>
              <a:gd name="T24" fmla="*/ 1615420950 w 3004"/>
              <a:gd name="T25" fmla="*/ 0 h 1108"/>
              <a:gd name="T26" fmla="*/ 1806952825 w 3004"/>
              <a:gd name="T27" fmla="*/ 30241875 h 1108"/>
              <a:gd name="T28" fmla="*/ 2026205625 w 3004"/>
              <a:gd name="T29" fmla="*/ 143648113 h 1108"/>
              <a:gd name="T30" fmla="*/ 2147483647 w 3004"/>
              <a:gd name="T31" fmla="*/ 312499375 h 1108"/>
              <a:gd name="T32" fmla="*/ 2147483647 w 3004"/>
              <a:gd name="T33" fmla="*/ 554434375 h 1108"/>
              <a:gd name="T34" fmla="*/ 2147483647 w 3004"/>
              <a:gd name="T35" fmla="*/ 829130613 h 1108"/>
              <a:gd name="T36" fmla="*/ 2147483647 w 3004"/>
              <a:gd name="T37" fmla="*/ 1055944675 h 1108"/>
              <a:gd name="T38" fmla="*/ 2147483647 w 3004"/>
              <a:gd name="T39" fmla="*/ 1313002200 h 1108"/>
              <a:gd name="T40" fmla="*/ 2147483647 w 3004"/>
              <a:gd name="T41" fmla="*/ 1507053438 h 1108"/>
              <a:gd name="T42" fmla="*/ 2147483647 w 3004"/>
              <a:gd name="T43" fmla="*/ 1668343438 h 1108"/>
              <a:gd name="T44" fmla="*/ 2147483647 w 3004"/>
              <a:gd name="T45" fmla="*/ 1814512500 h 1108"/>
              <a:gd name="T46" fmla="*/ 2147483647 w 3004"/>
              <a:gd name="T47" fmla="*/ 1943039675 h 1108"/>
              <a:gd name="T48" fmla="*/ 2147483647 w 3004"/>
              <a:gd name="T49" fmla="*/ 2023684675 h 1108"/>
              <a:gd name="T50" fmla="*/ 2147483647 w 3004"/>
              <a:gd name="T51" fmla="*/ 2038805613 h 1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04"/>
              <a:gd name="T79" fmla="*/ 0 h 1108"/>
              <a:gd name="T80" fmla="*/ 3004 w 3004"/>
              <a:gd name="T81" fmla="*/ 1108 h 1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04" h="1108">
                <a:moveTo>
                  <a:pt x="0" y="1108"/>
                </a:moveTo>
                <a:lnTo>
                  <a:pt x="55" y="974"/>
                </a:lnTo>
                <a:lnTo>
                  <a:pt x="100" y="896"/>
                </a:lnTo>
                <a:lnTo>
                  <a:pt x="168" y="766"/>
                </a:lnTo>
                <a:lnTo>
                  <a:pt x="223" y="645"/>
                </a:lnTo>
                <a:lnTo>
                  <a:pt x="268" y="561"/>
                </a:lnTo>
                <a:lnTo>
                  <a:pt x="312" y="478"/>
                </a:lnTo>
                <a:lnTo>
                  <a:pt x="357" y="393"/>
                </a:lnTo>
                <a:lnTo>
                  <a:pt x="421" y="267"/>
                </a:lnTo>
                <a:lnTo>
                  <a:pt x="471" y="178"/>
                </a:lnTo>
                <a:lnTo>
                  <a:pt x="515" y="107"/>
                </a:lnTo>
                <a:lnTo>
                  <a:pt x="553" y="35"/>
                </a:lnTo>
                <a:lnTo>
                  <a:pt x="641" y="0"/>
                </a:lnTo>
                <a:lnTo>
                  <a:pt x="717" y="12"/>
                </a:lnTo>
                <a:lnTo>
                  <a:pt x="804" y="57"/>
                </a:lnTo>
                <a:lnTo>
                  <a:pt x="899" y="124"/>
                </a:lnTo>
                <a:lnTo>
                  <a:pt x="1058" y="220"/>
                </a:lnTo>
                <a:lnTo>
                  <a:pt x="1231" y="329"/>
                </a:lnTo>
                <a:lnTo>
                  <a:pt x="1417" y="419"/>
                </a:lnTo>
                <a:lnTo>
                  <a:pt x="1615" y="521"/>
                </a:lnTo>
                <a:lnTo>
                  <a:pt x="1839" y="598"/>
                </a:lnTo>
                <a:lnTo>
                  <a:pt x="2063" y="662"/>
                </a:lnTo>
                <a:lnTo>
                  <a:pt x="2338" y="720"/>
                </a:lnTo>
                <a:lnTo>
                  <a:pt x="2620" y="771"/>
                </a:lnTo>
                <a:lnTo>
                  <a:pt x="2870" y="803"/>
                </a:lnTo>
                <a:lnTo>
                  <a:pt x="3004" y="809"/>
                </a:lnTo>
              </a:path>
            </a:pathLst>
          </a:custGeom>
          <a:noFill/>
          <a:ln w="25400">
            <a:solidFill>
              <a:srgbClr val="8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pt-BR"/>
          </a:p>
        </p:txBody>
      </p:sp>
      <p:sp>
        <p:nvSpPr>
          <p:cNvPr id="8216" name="Rectangle 33"/>
          <p:cNvSpPr>
            <a:spLocks noChangeArrowheads="1"/>
          </p:cNvSpPr>
          <p:nvPr/>
        </p:nvSpPr>
        <p:spPr bwMode="auto">
          <a:xfrm>
            <a:off x="2454275" y="4811713"/>
            <a:ext cx="10080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r>
              <a:rPr lang="es-ES" sz="1000" b="0">
                <a:latin typeface="Calibri" pitchFamily="34" charset="0"/>
              </a:rPr>
              <a:t>Initial taste</a:t>
            </a:r>
          </a:p>
        </p:txBody>
      </p:sp>
      <p:sp>
        <p:nvSpPr>
          <p:cNvPr id="2" name="Rectangle 34"/>
          <p:cNvSpPr>
            <a:spLocks noChangeArrowheads="1"/>
          </p:cNvSpPr>
          <p:nvPr/>
        </p:nvSpPr>
        <p:spPr bwMode="auto">
          <a:xfrm>
            <a:off x="4038600" y="4811713"/>
            <a:ext cx="15573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r>
              <a:rPr lang="es-ES" sz="1000" b="0">
                <a:latin typeface="Calibri" pitchFamily="34" charset="0"/>
              </a:rPr>
              <a:t>Middle taste</a:t>
            </a:r>
          </a:p>
        </p:txBody>
      </p:sp>
      <p:sp>
        <p:nvSpPr>
          <p:cNvPr id="3" name="Rectangle 35"/>
          <p:cNvSpPr>
            <a:spLocks noChangeArrowheads="1"/>
          </p:cNvSpPr>
          <p:nvPr/>
        </p:nvSpPr>
        <p:spPr bwMode="auto">
          <a:xfrm>
            <a:off x="5983288" y="4811713"/>
            <a:ext cx="10080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r>
              <a:rPr lang="es-ES" sz="1000" b="0">
                <a:latin typeface="Calibri" pitchFamily="34" charset="0"/>
              </a:rPr>
              <a:t>After taste</a:t>
            </a:r>
          </a:p>
        </p:txBody>
      </p:sp>
      <p:sp>
        <p:nvSpPr>
          <p:cNvPr id="8219" name="Rectangle 33"/>
          <p:cNvSpPr>
            <a:spLocks noChangeArrowheads="1"/>
          </p:cNvSpPr>
          <p:nvPr/>
        </p:nvSpPr>
        <p:spPr bwMode="auto">
          <a:xfrm>
            <a:off x="2444750" y="5037138"/>
            <a:ext cx="10080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r>
              <a:rPr lang="es-ES" sz="1000" i="0">
                <a:latin typeface="Arial Narrow" pitchFamily="34" charset="0"/>
              </a:rPr>
              <a:t>(IMPACTO)</a:t>
            </a:r>
          </a:p>
        </p:txBody>
      </p:sp>
      <p:sp>
        <p:nvSpPr>
          <p:cNvPr id="8220" name="Rectangle 34"/>
          <p:cNvSpPr>
            <a:spLocks noChangeArrowheads="1"/>
          </p:cNvSpPr>
          <p:nvPr/>
        </p:nvSpPr>
        <p:spPr bwMode="auto">
          <a:xfrm>
            <a:off x="4029075" y="5037138"/>
            <a:ext cx="15573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r>
              <a:rPr lang="es-ES" sz="1000" i="0">
                <a:latin typeface="Arial Narrow" pitchFamily="34" charset="0"/>
              </a:rPr>
              <a:t>(CUERPO)</a:t>
            </a:r>
          </a:p>
        </p:txBody>
      </p:sp>
      <p:sp>
        <p:nvSpPr>
          <p:cNvPr id="8221" name="Rectangle 35"/>
          <p:cNvSpPr>
            <a:spLocks noChangeArrowheads="1"/>
          </p:cNvSpPr>
          <p:nvPr/>
        </p:nvSpPr>
        <p:spPr bwMode="auto">
          <a:xfrm>
            <a:off x="5935663" y="5032375"/>
            <a:ext cx="1119187" cy="23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r>
              <a:rPr lang="es-ES" sz="1000" i="0">
                <a:latin typeface="Arial Narrow" pitchFamily="34" charset="0"/>
              </a:rPr>
              <a:t>(CONTINUIDAD)</a:t>
            </a:r>
          </a:p>
        </p:txBody>
      </p:sp>
      <p:sp>
        <p:nvSpPr>
          <p:cNvPr id="34" name="Título 1"/>
          <p:cNvSpPr txBox="1">
            <a:spLocks/>
          </p:cNvSpPr>
          <p:nvPr/>
        </p:nvSpPr>
        <p:spPr>
          <a:xfrm>
            <a:off x="49943" y="23416"/>
            <a:ext cx="7663571" cy="432048"/>
          </a:xfrm>
          <a:prstGeom prst="rect">
            <a:avLst/>
          </a:prstGeom>
        </p:spPr>
        <p:txBody>
          <a:bodyPr vert="horz" lIns="91440" tIns="45720" rIns="91440" bIns="45720" rtlCol="0" anchor="ctr">
            <a:noAutofit/>
          </a:bodyPr>
          <a:lstStyle>
            <a:lvl1pPr defTabSz="914400" eaLnBrk="1" latinLnBrk="0" hangingPunct="1">
              <a:buNone/>
              <a:defRPr sz="2800" b="1">
                <a:solidFill>
                  <a:schemeClr val="bg1"/>
                </a:solidFill>
                <a:latin typeface="+mj-lt"/>
                <a:ea typeface="+mj-ea"/>
                <a:cs typeface="+mj-cs"/>
              </a:defRPr>
            </a:lvl1pPr>
          </a:lstStyle>
          <a:p>
            <a:r>
              <a:rPr lang="pt-BR" dirty="0"/>
              <a:t>KOKUMI </a:t>
            </a:r>
            <a:r>
              <a:rPr lang="pt-BR" dirty="0" smtClean="0"/>
              <a:t>– Concepto – </a:t>
            </a:r>
            <a:r>
              <a:rPr lang="pt-BR" dirty="0" err="1" smtClean="0"/>
              <a:t>Consommé</a:t>
            </a:r>
            <a:r>
              <a:rPr lang="pt-BR" dirty="0" smtClean="0"/>
              <a:t> de </a:t>
            </a:r>
            <a:r>
              <a:rPr lang="pt-BR" dirty="0" err="1" smtClean="0"/>
              <a:t>pollo</a:t>
            </a:r>
            <a:endParaRPr lang="pt-BR" dirty="0"/>
          </a:p>
        </p:txBody>
      </p:sp>
    </p:spTree>
    <p:extLst>
      <p:ext uri="{BB962C8B-B14F-4D97-AF65-F5344CB8AC3E}">
        <p14:creationId xmlns:p14="http://schemas.microsoft.com/office/powerpoint/2010/main" xmlns="" val="41474568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0810"/>
                                        </p:tgtEl>
                                        <p:attrNameLst>
                                          <p:attrName>style.visibility</p:attrName>
                                        </p:attrNameLst>
                                      </p:cBhvr>
                                      <p:to>
                                        <p:strVal val="visible"/>
                                      </p:to>
                                    </p:set>
                                    <p:animEffect transition="in" filter="wipe(left)">
                                      <p:cBhvr>
                                        <p:cTn id="7" dur="3000"/>
                                        <p:tgtEl>
                                          <p:spTgt spid="160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17"/>
                                        </p:tgtEl>
                                        <p:attrNameLst>
                                          <p:attrName>style.visibility</p:attrName>
                                        </p:attrNameLst>
                                      </p:cBhvr>
                                      <p:to>
                                        <p:strVal val="visible"/>
                                      </p:to>
                                    </p:set>
                                    <p:animEffect transition="in" filter="wipe(left)">
                                      <p:cBhvr>
                                        <p:cTn id="12" dur="3000"/>
                                        <p:tgtEl>
                                          <p:spTgt spid="82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18"/>
                                        </p:tgtEl>
                                        <p:attrNameLst>
                                          <p:attrName>style.visibility</p:attrName>
                                        </p:attrNameLst>
                                      </p:cBhvr>
                                      <p:to>
                                        <p:strVal val="visible"/>
                                      </p:to>
                                    </p:set>
                                    <p:animEffect transition="in" filter="wipe(left)">
                                      <p:cBhvr>
                                        <p:cTn id="17" dur="3000"/>
                                        <p:tgtEl>
                                          <p:spTgt spid="82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081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081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0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810" grpId="0" animBg="1"/>
      <p:bldP spid="160818" grpId="0" animBg="1"/>
      <p:bldP spid="160819" grpId="0" animBg="1"/>
      <p:bldP spid="160820" grpId="0"/>
      <p:bldP spid="8217" grpId="0" animBg="1"/>
      <p:bldP spid="82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2"/>
          <p:cNvSpPr>
            <a:spLocks noGrp="1" noChangeArrowheads="1"/>
          </p:cNvSpPr>
          <p:nvPr>
            <p:ph idx="1"/>
          </p:nvPr>
        </p:nvSpPr>
        <p:spPr>
          <a:xfrm>
            <a:off x="457200" y="836712"/>
            <a:ext cx="8229600" cy="5447645"/>
          </a:xfrm>
        </p:spPr>
        <p:txBody>
          <a:bodyPr>
            <a:spAutoFit/>
          </a:bodyPr>
          <a:lstStyle/>
          <a:p>
            <a:pPr marL="171450" indent="-171450">
              <a:spcBef>
                <a:spcPct val="50000"/>
              </a:spcBef>
              <a:buFont typeface="Arial" pitchFamily="34" charset="0"/>
              <a:buChar char="•"/>
            </a:pPr>
            <a:r>
              <a:rPr lang="pt-BR" sz="1200" dirty="0" smtClean="0"/>
              <a:t>BRASIL. Ministério da Saúde. Pratique Saúde Contra a Pressão Arterial. Disponível em: </a:t>
            </a:r>
            <a:r>
              <a:rPr lang="pt-BR" sz="1200" dirty="0" smtClean="0">
                <a:hlinkClick r:id="rId3"/>
              </a:rPr>
              <a:t>http://portal.saude.gov.br/portal/saude/visualizar_texto.</a:t>
            </a:r>
            <a:r>
              <a:rPr lang="pt-BR" sz="1200" dirty="0" err="1" smtClean="0">
                <a:hlinkClick r:id="rId3"/>
              </a:rPr>
              <a:t>cfm</a:t>
            </a:r>
            <a:r>
              <a:rPr lang="pt-BR" sz="1200" dirty="0" smtClean="0">
                <a:hlinkClick r:id="rId3"/>
              </a:rPr>
              <a:t>?</a:t>
            </a:r>
            <a:r>
              <a:rPr lang="pt-BR" sz="1200" dirty="0" err="1" smtClean="0">
                <a:hlinkClick r:id="rId3"/>
              </a:rPr>
              <a:t>idtxt</a:t>
            </a:r>
            <a:r>
              <a:rPr lang="pt-BR" sz="1200" dirty="0" smtClean="0">
                <a:hlinkClick r:id="rId3"/>
              </a:rPr>
              <a:t>=23616</a:t>
            </a:r>
            <a:r>
              <a:rPr lang="pt-BR" sz="1200" dirty="0" smtClean="0"/>
              <a:t>.  Acesso em: 26 de novembro de 2009.</a:t>
            </a:r>
          </a:p>
          <a:p>
            <a:pPr marL="171450" indent="-171450">
              <a:spcBef>
                <a:spcPct val="50000"/>
              </a:spcBef>
              <a:buFont typeface="Arial" pitchFamily="34" charset="0"/>
              <a:buChar char="•"/>
            </a:pPr>
            <a:endParaRPr lang="pt-BR" sz="600" dirty="0" smtClean="0"/>
          </a:p>
          <a:p>
            <a:pPr marL="171450" indent="-171450">
              <a:spcBef>
                <a:spcPct val="50000"/>
              </a:spcBef>
              <a:buFont typeface="Arial" pitchFamily="34" charset="0"/>
              <a:buChar char="•"/>
            </a:pPr>
            <a:r>
              <a:rPr lang="pt-BR" sz="1200" dirty="0" smtClean="0"/>
              <a:t>BRASIL. Ministério da Saúde. Protocolo Clínico e Diretrizes Terapêuticas: Asma Grave. Portaria SAS/MS nº 12, de 12 de novembro de 2002.</a:t>
            </a:r>
          </a:p>
          <a:p>
            <a:pPr marL="171450" indent="-171450">
              <a:spcBef>
                <a:spcPct val="50000"/>
              </a:spcBef>
              <a:buFont typeface="Arial" pitchFamily="34" charset="0"/>
              <a:buChar char="•"/>
            </a:pPr>
            <a:endParaRPr lang="pt-BR" sz="600" dirty="0" smtClean="0"/>
          </a:p>
          <a:p>
            <a:pPr marL="171450" indent="-171450">
              <a:spcBef>
                <a:spcPct val="50000"/>
              </a:spcBef>
              <a:buFont typeface="Arial" pitchFamily="34" charset="0"/>
              <a:buChar char="•"/>
            </a:pPr>
            <a:r>
              <a:rPr lang="pt-BR" sz="1200" dirty="0" smtClean="0"/>
              <a:t>DAVIS </a:t>
            </a:r>
            <a:r>
              <a:rPr lang="pt-BR" sz="1200" dirty="0" err="1" smtClean="0"/>
              <a:t>et</a:t>
            </a:r>
            <a:r>
              <a:rPr lang="pt-BR" sz="1200" dirty="0" smtClean="0"/>
              <a:t> al.</a:t>
            </a:r>
            <a:r>
              <a:rPr lang="en-US" sz="1200" dirty="0" smtClean="0"/>
              <a:t> Amino acid composition of the milk of some mammalian species changes with stage of lactation. </a:t>
            </a:r>
            <a:r>
              <a:rPr lang="nl-NL" sz="1200" dirty="0" smtClean="0"/>
              <a:t>Br J Nutr., 72(6):845-53, 1994</a:t>
            </a:r>
            <a:endParaRPr lang="en-US" sz="1200" dirty="0" smtClean="0"/>
          </a:p>
          <a:p>
            <a:pPr marL="171450" indent="-171450">
              <a:spcBef>
                <a:spcPct val="50000"/>
              </a:spcBef>
              <a:buFont typeface="Arial" pitchFamily="34" charset="0"/>
              <a:buChar char="•"/>
            </a:pPr>
            <a:endParaRPr lang="pt-BR" sz="1200" dirty="0" smtClean="0"/>
          </a:p>
          <a:p>
            <a:pPr marL="171450" indent="-171450">
              <a:spcBef>
                <a:spcPct val="50000"/>
              </a:spcBef>
              <a:buFont typeface="Arial" pitchFamily="34" charset="0"/>
              <a:buChar char="•"/>
            </a:pPr>
            <a:r>
              <a:rPr lang="pt-BR" sz="1200" dirty="0" smtClean="0"/>
              <a:t>ELMAN I. </a:t>
            </a:r>
            <a:r>
              <a:rPr lang="pt-BR" sz="1200" dirty="0" err="1" smtClean="0"/>
              <a:t>et</a:t>
            </a:r>
            <a:r>
              <a:rPr lang="pt-BR" sz="1200" dirty="0" smtClean="0"/>
              <a:t> al. Análise de Sensibilidade do Gosto </a:t>
            </a:r>
            <a:r>
              <a:rPr lang="pt-BR" sz="1200" dirty="0" err="1" smtClean="0"/>
              <a:t>Umami</a:t>
            </a:r>
            <a:r>
              <a:rPr lang="pt-BR" sz="1200" dirty="0" smtClean="0"/>
              <a:t> em Crianças com Câncer. Ver. Bras. </a:t>
            </a:r>
            <a:r>
              <a:rPr lang="pt-BR" sz="1200" dirty="0" err="1" smtClean="0"/>
              <a:t>Cancerol</a:t>
            </a:r>
            <a:r>
              <a:rPr lang="pt-BR" sz="1200" dirty="0" smtClean="0"/>
              <a:t>, 56 (2): 237-242, 2010.</a:t>
            </a:r>
          </a:p>
          <a:p>
            <a:pPr marL="171450" indent="-171450">
              <a:spcBef>
                <a:spcPct val="50000"/>
              </a:spcBef>
              <a:buFont typeface="Arial" pitchFamily="34" charset="0"/>
              <a:buChar char="•"/>
            </a:pPr>
            <a:endParaRPr lang="pt-BR" sz="600" dirty="0" smtClean="0"/>
          </a:p>
          <a:p>
            <a:pPr marL="171450" indent="-171450">
              <a:spcBef>
                <a:spcPct val="50000"/>
              </a:spcBef>
              <a:buFont typeface="Arial" pitchFamily="34" charset="0"/>
              <a:buChar char="•"/>
            </a:pPr>
            <a:r>
              <a:rPr lang="pt-BR" sz="1200" dirty="0" smtClean="0"/>
              <a:t>FASEB. </a:t>
            </a:r>
            <a:r>
              <a:rPr lang="pt-BR" sz="1200" dirty="0" err="1" smtClean="0"/>
              <a:t>Analysis</a:t>
            </a:r>
            <a:r>
              <a:rPr lang="pt-BR" sz="1200" dirty="0" smtClean="0"/>
              <a:t> </a:t>
            </a:r>
            <a:r>
              <a:rPr lang="pt-BR" sz="1200" dirty="0" err="1" smtClean="0"/>
              <a:t>of</a:t>
            </a:r>
            <a:r>
              <a:rPr lang="pt-BR" sz="1200" dirty="0" smtClean="0"/>
              <a:t> </a:t>
            </a:r>
            <a:r>
              <a:rPr lang="pt-BR" sz="1200" dirty="0" err="1" smtClean="0"/>
              <a:t>Adverse</a:t>
            </a:r>
            <a:r>
              <a:rPr lang="pt-BR" sz="1200" dirty="0" smtClean="0"/>
              <a:t> </a:t>
            </a:r>
            <a:r>
              <a:rPr lang="pt-BR" sz="1200" dirty="0" err="1" smtClean="0"/>
              <a:t>Reactions</a:t>
            </a:r>
            <a:r>
              <a:rPr lang="pt-BR" sz="1200" dirty="0" smtClean="0"/>
              <a:t> to </a:t>
            </a:r>
            <a:r>
              <a:rPr lang="pt-BR" sz="1200" dirty="0" err="1" smtClean="0"/>
              <a:t>Monosodium</a:t>
            </a:r>
            <a:r>
              <a:rPr lang="pt-BR" sz="1200" dirty="0" smtClean="0"/>
              <a:t> </a:t>
            </a:r>
            <a:r>
              <a:rPr lang="pt-BR" sz="1200" dirty="0" err="1" smtClean="0"/>
              <a:t>Glutamate</a:t>
            </a:r>
            <a:r>
              <a:rPr lang="pt-BR" sz="1200" dirty="0" smtClean="0"/>
              <a:t> (GMS), Report. </a:t>
            </a:r>
            <a:r>
              <a:rPr lang="pt-BR" sz="1200" dirty="0" err="1" smtClean="0"/>
              <a:t>Life</a:t>
            </a:r>
            <a:r>
              <a:rPr lang="pt-BR" sz="1200" dirty="0" smtClean="0"/>
              <a:t> </a:t>
            </a:r>
            <a:r>
              <a:rPr lang="pt-BR" sz="1200" dirty="0" err="1" smtClean="0"/>
              <a:t>Sciences</a:t>
            </a:r>
            <a:r>
              <a:rPr lang="pt-BR" sz="1200" dirty="0" smtClean="0"/>
              <a:t> Research Office, </a:t>
            </a:r>
            <a:r>
              <a:rPr lang="pt-BR" sz="1200" dirty="0" err="1" smtClean="0"/>
              <a:t>Federation</a:t>
            </a:r>
            <a:r>
              <a:rPr lang="pt-BR" sz="1200" dirty="0" smtClean="0"/>
              <a:t> </a:t>
            </a:r>
            <a:r>
              <a:rPr lang="pt-BR" sz="1200" dirty="0" err="1" smtClean="0"/>
              <a:t>of</a:t>
            </a:r>
            <a:r>
              <a:rPr lang="pt-BR" sz="1200" dirty="0" smtClean="0"/>
              <a:t> </a:t>
            </a:r>
            <a:r>
              <a:rPr lang="pt-BR" sz="1200" dirty="0" err="1" smtClean="0"/>
              <a:t>American</a:t>
            </a:r>
            <a:r>
              <a:rPr lang="pt-BR" sz="1200" dirty="0" smtClean="0"/>
              <a:t> </a:t>
            </a:r>
            <a:r>
              <a:rPr lang="pt-BR" sz="1200" dirty="0" err="1" smtClean="0"/>
              <a:t>Societies</a:t>
            </a:r>
            <a:r>
              <a:rPr lang="pt-BR" sz="1200" dirty="0" smtClean="0"/>
              <a:t> </a:t>
            </a:r>
            <a:r>
              <a:rPr lang="pt-BR" sz="1200" dirty="0" err="1" smtClean="0"/>
              <a:t>of</a:t>
            </a:r>
            <a:r>
              <a:rPr lang="pt-BR" sz="1200" dirty="0" smtClean="0"/>
              <a:t> Experimental </a:t>
            </a:r>
            <a:r>
              <a:rPr lang="pt-BR" sz="1200" dirty="0" err="1" smtClean="0"/>
              <a:t>Biology</a:t>
            </a:r>
            <a:r>
              <a:rPr lang="pt-BR" sz="1200" dirty="0" smtClean="0"/>
              <a:t>, Washington, DC, 1995.</a:t>
            </a:r>
          </a:p>
          <a:p>
            <a:pPr marL="171450" indent="-171450">
              <a:spcBef>
                <a:spcPct val="50000"/>
              </a:spcBef>
              <a:buFont typeface="Arial" pitchFamily="34" charset="0"/>
              <a:buChar char="•"/>
            </a:pPr>
            <a:endParaRPr lang="pt-BR" sz="600" dirty="0" smtClean="0"/>
          </a:p>
          <a:p>
            <a:pPr marL="171450" indent="-171450">
              <a:spcBef>
                <a:spcPct val="50000"/>
              </a:spcBef>
              <a:buFont typeface="Arial" pitchFamily="34" charset="0"/>
              <a:buChar char="•"/>
            </a:pPr>
            <a:r>
              <a:rPr lang="pt-BR" sz="1200" dirty="0" smtClean="0"/>
              <a:t>FAO/WHO </a:t>
            </a:r>
            <a:r>
              <a:rPr lang="pt-BR" sz="1200" dirty="0" err="1" smtClean="0"/>
              <a:t>Expert</a:t>
            </a:r>
            <a:r>
              <a:rPr lang="pt-BR" sz="1200" dirty="0" smtClean="0"/>
              <a:t> </a:t>
            </a:r>
            <a:r>
              <a:rPr lang="pt-BR" sz="1200" dirty="0" err="1" smtClean="0"/>
              <a:t>Committee</a:t>
            </a:r>
            <a:r>
              <a:rPr lang="pt-BR" sz="1200" dirty="0" smtClean="0"/>
              <a:t> </a:t>
            </a:r>
            <a:r>
              <a:rPr lang="pt-BR" sz="1200" dirty="0" err="1" smtClean="0"/>
              <a:t>on</a:t>
            </a:r>
            <a:r>
              <a:rPr lang="pt-BR" sz="1200" dirty="0" smtClean="0"/>
              <a:t> </a:t>
            </a:r>
            <a:r>
              <a:rPr lang="pt-BR" sz="1200" dirty="0" err="1" smtClean="0"/>
              <a:t>Food</a:t>
            </a:r>
            <a:r>
              <a:rPr lang="pt-BR" sz="1200" dirty="0" smtClean="0"/>
              <a:t> </a:t>
            </a:r>
            <a:r>
              <a:rPr lang="pt-BR" sz="1200" dirty="0" err="1" smtClean="0"/>
              <a:t>Additives</a:t>
            </a:r>
            <a:r>
              <a:rPr lang="pt-BR" sz="1200" dirty="0" smtClean="0"/>
              <a:t>. </a:t>
            </a:r>
            <a:r>
              <a:rPr lang="pt-BR" sz="1200" dirty="0" err="1" smtClean="0"/>
              <a:t>L-glutamatotamic</a:t>
            </a:r>
            <a:r>
              <a:rPr lang="pt-BR" sz="1200" dirty="0" smtClean="0"/>
              <a:t> </a:t>
            </a:r>
            <a:r>
              <a:rPr lang="pt-BR" sz="1200" dirty="0" err="1" smtClean="0"/>
              <a:t>acid</a:t>
            </a:r>
            <a:r>
              <a:rPr lang="pt-BR" sz="1200" dirty="0" smtClean="0"/>
              <a:t> </a:t>
            </a:r>
            <a:r>
              <a:rPr lang="pt-BR" sz="1200" dirty="0" err="1" smtClean="0"/>
              <a:t>and</a:t>
            </a:r>
            <a:r>
              <a:rPr lang="pt-BR" sz="1200" dirty="0" smtClean="0"/>
              <a:t> its </a:t>
            </a:r>
            <a:r>
              <a:rPr lang="pt-BR" sz="1200" dirty="0" err="1" smtClean="0"/>
              <a:t>ammonium</a:t>
            </a:r>
            <a:r>
              <a:rPr lang="pt-BR" sz="1200" dirty="0" smtClean="0"/>
              <a:t>, </a:t>
            </a:r>
            <a:r>
              <a:rPr lang="pt-BR" sz="1200" dirty="0" err="1" smtClean="0"/>
              <a:t>calcium</a:t>
            </a:r>
            <a:r>
              <a:rPr lang="pt-BR" sz="1200" dirty="0" smtClean="0"/>
              <a:t>, </a:t>
            </a:r>
            <a:r>
              <a:rPr lang="pt-BR" sz="1200" dirty="0" err="1" smtClean="0"/>
              <a:t>monosodium</a:t>
            </a:r>
            <a:r>
              <a:rPr lang="pt-BR" sz="1200" dirty="0" smtClean="0"/>
              <a:t> </a:t>
            </a:r>
            <a:r>
              <a:rPr lang="pt-BR" sz="1200" dirty="0" err="1" smtClean="0"/>
              <a:t>and</a:t>
            </a:r>
            <a:r>
              <a:rPr lang="pt-BR" sz="1200" dirty="0" smtClean="0"/>
              <a:t> </a:t>
            </a:r>
            <a:r>
              <a:rPr lang="pt-BR" sz="1200" dirty="0" err="1" smtClean="0"/>
              <a:t>potasium</a:t>
            </a:r>
            <a:r>
              <a:rPr lang="pt-BR" sz="1200" dirty="0" smtClean="0"/>
              <a:t> </a:t>
            </a:r>
            <a:r>
              <a:rPr lang="pt-BR" sz="1200" dirty="0" err="1" smtClean="0"/>
              <a:t>salts</a:t>
            </a:r>
            <a:r>
              <a:rPr lang="pt-BR" sz="1200" dirty="0" smtClean="0"/>
              <a:t>. In </a:t>
            </a:r>
            <a:r>
              <a:rPr lang="pt-BR" sz="1200" dirty="0" err="1" smtClean="0"/>
              <a:t>Toxicological</a:t>
            </a:r>
            <a:r>
              <a:rPr lang="pt-BR" sz="1200" dirty="0" smtClean="0"/>
              <a:t> </a:t>
            </a:r>
            <a:r>
              <a:rPr lang="pt-BR" sz="1200" dirty="0" err="1" smtClean="0"/>
              <a:t>Evaluation</a:t>
            </a:r>
            <a:r>
              <a:rPr lang="pt-BR" sz="1200" dirty="0" smtClean="0"/>
              <a:t> </a:t>
            </a:r>
            <a:r>
              <a:rPr lang="pt-BR" sz="1200" dirty="0" err="1" smtClean="0"/>
              <a:t>of</a:t>
            </a:r>
            <a:r>
              <a:rPr lang="pt-BR" sz="1200" dirty="0" smtClean="0"/>
              <a:t> </a:t>
            </a:r>
            <a:r>
              <a:rPr lang="pt-BR" sz="1200" dirty="0" err="1" smtClean="0"/>
              <a:t>Certain</a:t>
            </a:r>
            <a:r>
              <a:rPr lang="pt-BR" sz="1200" dirty="0" smtClean="0"/>
              <a:t> </a:t>
            </a:r>
            <a:r>
              <a:rPr lang="pt-BR" sz="1200" dirty="0" err="1" smtClean="0"/>
              <a:t>Food</a:t>
            </a:r>
            <a:r>
              <a:rPr lang="pt-BR" sz="1200" dirty="0" smtClean="0"/>
              <a:t> </a:t>
            </a:r>
            <a:r>
              <a:rPr lang="pt-BR" sz="1200" dirty="0" err="1" smtClean="0"/>
              <a:t>Additives</a:t>
            </a:r>
            <a:r>
              <a:rPr lang="pt-BR" sz="1200" dirty="0" smtClean="0"/>
              <a:t> </a:t>
            </a:r>
            <a:r>
              <a:rPr lang="pt-BR" sz="1200" dirty="0" err="1" smtClean="0"/>
              <a:t>and</a:t>
            </a:r>
            <a:r>
              <a:rPr lang="pt-BR" sz="1200" dirty="0" smtClean="0"/>
              <a:t> </a:t>
            </a:r>
            <a:r>
              <a:rPr lang="pt-BR" sz="1200" dirty="0" err="1" smtClean="0"/>
              <a:t>Contaminants</a:t>
            </a:r>
            <a:r>
              <a:rPr lang="pt-BR" sz="1200" dirty="0" smtClean="0"/>
              <a:t>. </a:t>
            </a:r>
            <a:r>
              <a:rPr lang="pt-BR" sz="1200" dirty="0" err="1" smtClean="0"/>
              <a:t>New</a:t>
            </a:r>
            <a:r>
              <a:rPr lang="pt-BR" sz="1200" dirty="0" smtClean="0"/>
              <a:t> York, Cambridge </a:t>
            </a:r>
            <a:r>
              <a:rPr lang="pt-BR" sz="1200" dirty="0" err="1" smtClean="0"/>
              <a:t>University</a:t>
            </a:r>
            <a:r>
              <a:rPr lang="pt-BR" sz="1200" dirty="0" smtClean="0"/>
              <a:t> </a:t>
            </a:r>
            <a:r>
              <a:rPr lang="pt-BR" sz="1200" dirty="0" err="1" smtClean="0"/>
              <a:t>Press</a:t>
            </a:r>
            <a:r>
              <a:rPr lang="pt-BR" sz="1200" dirty="0" smtClean="0"/>
              <a:t>, 1988: 97-161.</a:t>
            </a:r>
          </a:p>
          <a:p>
            <a:pPr marL="171450" indent="-171450">
              <a:spcBef>
                <a:spcPct val="50000"/>
              </a:spcBef>
              <a:buFont typeface="Arial" pitchFamily="34" charset="0"/>
              <a:buChar char="•"/>
            </a:pPr>
            <a:endParaRPr lang="pt-BR" sz="600" dirty="0" smtClean="0"/>
          </a:p>
          <a:p>
            <a:pPr marL="171450" indent="-171450">
              <a:spcBef>
                <a:spcPct val="50000"/>
              </a:spcBef>
              <a:buFont typeface="Arial" pitchFamily="34" charset="0"/>
              <a:buChar char="•"/>
            </a:pPr>
            <a:r>
              <a:rPr lang="pt-BR" sz="1200" dirty="0" smtClean="0"/>
              <a:t>FIESP/ITAL. Brasil </a:t>
            </a:r>
            <a:r>
              <a:rPr lang="pt-BR" sz="1200" dirty="0" err="1" smtClean="0"/>
              <a:t>Food</a:t>
            </a:r>
            <a:r>
              <a:rPr lang="pt-BR" sz="1200" dirty="0" smtClean="0"/>
              <a:t> </a:t>
            </a:r>
            <a:r>
              <a:rPr lang="pt-BR" sz="1200" dirty="0" err="1" smtClean="0"/>
              <a:t>Trends</a:t>
            </a:r>
            <a:r>
              <a:rPr lang="pt-BR" sz="1200" dirty="0" smtClean="0"/>
              <a:t> 2020. Federação das Indústrias do Estado de São Paulo. Instituto de Tecnologia de Alimentos. São Paulo, 2010.</a:t>
            </a:r>
            <a:endParaRPr lang="pt-BR" sz="600" dirty="0" smtClean="0"/>
          </a:p>
          <a:p>
            <a:pPr marL="171450" indent="-171450">
              <a:spcBef>
                <a:spcPct val="50000"/>
              </a:spcBef>
              <a:buFont typeface="Arial" pitchFamily="34" charset="0"/>
              <a:buChar char="•"/>
            </a:pPr>
            <a:r>
              <a:rPr lang="pt-BR" sz="1200" dirty="0" smtClean="0"/>
              <a:t>HAYAKAWA </a:t>
            </a:r>
            <a:r>
              <a:rPr lang="pt-BR" sz="1200" dirty="0" err="1" smtClean="0"/>
              <a:t>et</a:t>
            </a:r>
            <a:r>
              <a:rPr lang="pt-BR" sz="1200" dirty="0" smtClean="0"/>
              <a:t> al. </a:t>
            </a:r>
            <a:r>
              <a:rPr lang="en-US" sz="1200" dirty="0" smtClean="0"/>
              <a:t>The effect of </a:t>
            </a:r>
            <a:r>
              <a:rPr lang="en-US" sz="1200" dirty="0" err="1" smtClean="0"/>
              <a:t>umami</a:t>
            </a:r>
            <a:r>
              <a:rPr lang="en-US" sz="1200" dirty="0" smtClean="0"/>
              <a:t> taste on saliva secretion -Concentration dependency and synergetic effect of </a:t>
            </a:r>
            <a:r>
              <a:rPr lang="pt-BR" sz="1200" dirty="0" err="1" smtClean="0"/>
              <a:t>umami</a:t>
            </a:r>
            <a:r>
              <a:rPr lang="pt-BR" sz="1200" dirty="0" smtClean="0"/>
              <a:t> </a:t>
            </a:r>
            <a:r>
              <a:rPr lang="pt-BR" sz="1200" dirty="0" err="1" smtClean="0"/>
              <a:t>compounds</a:t>
            </a:r>
            <a:r>
              <a:rPr lang="pt-BR" sz="1200" dirty="0" smtClean="0"/>
              <a:t> </a:t>
            </a:r>
            <a:r>
              <a:rPr lang="pt-BR" sz="1200" dirty="0" err="1" smtClean="0"/>
              <a:t>Journal</a:t>
            </a:r>
            <a:r>
              <a:rPr lang="pt-BR" sz="1200" dirty="0" smtClean="0"/>
              <a:t> for </a:t>
            </a:r>
            <a:r>
              <a:rPr lang="pt-BR" sz="1200" dirty="0" err="1" smtClean="0"/>
              <a:t>the</a:t>
            </a:r>
            <a:r>
              <a:rPr lang="pt-BR" sz="1200" dirty="0" smtClean="0"/>
              <a:t> </a:t>
            </a:r>
            <a:r>
              <a:rPr lang="pt-BR" sz="1200" dirty="0" err="1" smtClean="0"/>
              <a:t>Japanese</a:t>
            </a:r>
            <a:r>
              <a:rPr lang="pt-BR" sz="1200" dirty="0" smtClean="0"/>
              <a:t> </a:t>
            </a:r>
            <a:r>
              <a:rPr lang="pt-BR" sz="1200" dirty="0" err="1" smtClean="0"/>
              <a:t>Association</a:t>
            </a:r>
            <a:r>
              <a:rPr lang="pt-BR" sz="1200" dirty="0" smtClean="0"/>
              <a:t> for </a:t>
            </a:r>
            <a:r>
              <a:rPr lang="pt-BR" sz="1200" dirty="0" err="1" smtClean="0"/>
              <a:t>the</a:t>
            </a:r>
            <a:r>
              <a:rPr lang="pt-BR" sz="1200" dirty="0" smtClean="0"/>
              <a:t> </a:t>
            </a:r>
            <a:r>
              <a:rPr lang="pt-BR" sz="1200" dirty="0" err="1" smtClean="0"/>
              <a:t>Study</a:t>
            </a:r>
            <a:r>
              <a:rPr lang="pt-BR" sz="1200" dirty="0" smtClean="0"/>
              <a:t> </a:t>
            </a:r>
            <a:r>
              <a:rPr lang="pt-BR" sz="1200" dirty="0" err="1" smtClean="0"/>
              <a:t>of</a:t>
            </a:r>
            <a:r>
              <a:rPr lang="pt-BR" sz="1200" dirty="0" smtClean="0"/>
              <a:t> </a:t>
            </a:r>
            <a:r>
              <a:rPr lang="pt-BR" sz="1200" dirty="0" err="1" smtClean="0"/>
              <a:t>Taste</a:t>
            </a:r>
            <a:r>
              <a:rPr lang="pt-BR" sz="1200" dirty="0" smtClean="0"/>
              <a:t> </a:t>
            </a:r>
            <a:r>
              <a:rPr lang="pt-BR" sz="1200" dirty="0" err="1" smtClean="0"/>
              <a:t>and</a:t>
            </a:r>
            <a:r>
              <a:rPr lang="pt-BR" sz="1200" dirty="0" smtClean="0"/>
              <a:t> </a:t>
            </a:r>
            <a:r>
              <a:rPr lang="pt-BR" sz="1200" dirty="0" err="1" smtClean="0"/>
              <a:t>Smell</a:t>
            </a:r>
            <a:r>
              <a:rPr lang="pt-BR" sz="1200" dirty="0" smtClean="0"/>
              <a:t>. 15 (3): 367-370, 2008.</a:t>
            </a:r>
          </a:p>
          <a:p>
            <a:pPr marL="171450" indent="-171450">
              <a:spcBef>
                <a:spcPct val="50000"/>
              </a:spcBef>
              <a:buFont typeface="Arial" pitchFamily="34" charset="0"/>
              <a:buChar char="•"/>
            </a:pPr>
            <a:endParaRPr lang="pt-BR" sz="600" dirty="0" smtClean="0"/>
          </a:p>
          <a:p>
            <a:pPr marL="171450" indent="-171450">
              <a:spcBef>
                <a:spcPct val="50000"/>
              </a:spcBef>
              <a:buFont typeface="Arial" pitchFamily="34" charset="0"/>
              <a:buChar char="•"/>
            </a:pPr>
            <a:r>
              <a:rPr lang="pt-BR" sz="1200" dirty="0" err="1"/>
              <a:t>Hermanussen</a:t>
            </a:r>
            <a:r>
              <a:rPr lang="pt-BR" sz="1200" dirty="0"/>
              <a:t> M, García AP, </a:t>
            </a:r>
            <a:r>
              <a:rPr lang="pt-BR" sz="1200" dirty="0" err="1"/>
              <a:t>Sunder</a:t>
            </a:r>
            <a:r>
              <a:rPr lang="pt-BR" sz="1200" dirty="0"/>
              <a:t> M, </a:t>
            </a:r>
            <a:r>
              <a:rPr lang="pt-BR" sz="1200" dirty="0" err="1"/>
              <a:t>Voigt</a:t>
            </a:r>
            <a:r>
              <a:rPr lang="pt-BR" sz="1200" dirty="0"/>
              <a:t> M, Salazar V, </a:t>
            </a:r>
            <a:r>
              <a:rPr lang="pt-BR" sz="1200" dirty="0" err="1"/>
              <a:t>Tresguerres</a:t>
            </a:r>
            <a:r>
              <a:rPr lang="pt-BR" sz="1200" dirty="0"/>
              <a:t> JAF. </a:t>
            </a:r>
            <a:r>
              <a:rPr lang="pt-BR" sz="1200" dirty="0" err="1"/>
              <a:t>Obesity</a:t>
            </a:r>
            <a:r>
              <a:rPr lang="pt-BR" sz="1200" dirty="0"/>
              <a:t>, </a:t>
            </a:r>
            <a:r>
              <a:rPr lang="pt-BR" sz="1200" dirty="0" err="1"/>
              <a:t>voracity</a:t>
            </a:r>
            <a:r>
              <a:rPr lang="pt-BR" sz="1200" dirty="0"/>
              <a:t>, </a:t>
            </a:r>
            <a:r>
              <a:rPr lang="pt-BR" sz="1200" dirty="0" err="1"/>
              <a:t>and</a:t>
            </a:r>
            <a:r>
              <a:rPr lang="pt-BR" sz="1200" dirty="0"/>
              <a:t> short </a:t>
            </a:r>
            <a:r>
              <a:rPr lang="pt-BR" sz="1200" dirty="0" err="1"/>
              <a:t>stature</a:t>
            </a:r>
            <a:r>
              <a:rPr lang="pt-BR" sz="1200" dirty="0"/>
              <a:t>: </a:t>
            </a:r>
            <a:r>
              <a:rPr lang="pt-BR" sz="1200" dirty="0" err="1"/>
              <a:t>the</a:t>
            </a:r>
            <a:r>
              <a:rPr lang="pt-BR" sz="1200" dirty="0"/>
              <a:t> </a:t>
            </a:r>
            <a:r>
              <a:rPr lang="pt-BR" sz="1200" dirty="0" err="1"/>
              <a:t>impact</a:t>
            </a:r>
            <a:r>
              <a:rPr lang="pt-BR" sz="1200" dirty="0"/>
              <a:t> </a:t>
            </a:r>
            <a:r>
              <a:rPr lang="pt-BR" sz="1200" dirty="0" err="1"/>
              <a:t>of</a:t>
            </a:r>
            <a:r>
              <a:rPr lang="pt-BR" sz="1200" dirty="0"/>
              <a:t> </a:t>
            </a:r>
            <a:r>
              <a:rPr lang="pt-BR" sz="1200" dirty="0" err="1"/>
              <a:t>glutamate</a:t>
            </a:r>
            <a:r>
              <a:rPr lang="pt-BR" sz="1200" dirty="0"/>
              <a:t> </a:t>
            </a:r>
            <a:r>
              <a:rPr lang="pt-BR" sz="1200" dirty="0" err="1"/>
              <a:t>on</a:t>
            </a:r>
            <a:r>
              <a:rPr lang="pt-BR" sz="1200" dirty="0"/>
              <a:t> </a:t>
            </a:r>
            <a:r>
              <a:rPr lang="pt-BR" sz="1200" dirty="0" err="1"/>
              <a:t>the</a:t>
            </a:r>
            <a:r>
              <a:rPr lang="pt-BR" sz="1200" dirty="0"/>
              <a:t> </a:t>
            </a:r>
            <a:r>
              <a:rPr lang="pt-BR" sz="1200" dirty="0" err="1"/>
              <a:t>regulation</a:t>
            </a:r>
            <a:r>
              <a:rPr lang="pt-BR" sz="1200" dirty="0"/>
              <a:t> </a:t>
            </a:r>
            <a:r>
              <a:rPr lang="pt-BR" sz="1200" dirty="0" err="1"/>
              <a:t>of</a:t>
            </a:r>
            <a:r>
              <a:rPr lang="pt-BR" sz="1200" dirty="0"/>
              <a:t> </a:t>
            </a:r>
            <a:r>
              <a:rPr lang="pt-BR" sz="1200" dirty="0" err="1"/>
              <a:t>appetite</a:t>
            </a:r>
            <a:r>
              <a:rPr lang="pt-BR" sz="1200" dirty="0"/>
              <a:t>. </a:t>
            </a:r>
            <a:r>
              <a:rPr lang="pt-BR" sz="1200" dirty="0" err="1"/>
              <a:t>Eur</a:t>
            </a:r>
            <a:r>
              <a:rPr lang="pt-BR" sz="1200" dirty="0"/>
              <a:t> J </a:t>
            </a:r>
            <a:r>
              <a:rPr lang="pt-BR" sz="1200" dirty="0" err="1"/>
              <a:t>Clin</a:t>
            </a:r>
            <a:r>
              <a:rPr lang="pt-BR" sz="1200" dirty="0"/>
              <a:t> </a:t>
            </a:r>
            <a:r>
              <a:rPr lang="pt-BR" sz="1200" dirty="0" err="1"/>
              <a:t>Nutr</a:t>
            </a:r>
            <a:r>
              <a:rPr lang="pt-BR" sz="1200" dirty="0"/>
              <a:t> 2006; 60: 25–31.</a:t>
            </a:r>
          </a:p>
        </p:txBody>
      </p:sp>
      <p:sp>
        <p:nvSpPr>
          <p:cNvPr id="5" name="Título 1"/>
          <p:cNvSpPr>
            <a:spLocks/>
          </p:cNvSpPr>
          <p:nvPr/>
        </p:nvSpPr>
        <p:spPr bwMode="auto">
          <a:xfrm>
            <a:off x="35496" y="44624"/>
            <a:ext cx="8137525" cy="558800"/>
          </a:xfrm>
          <a:prstGeom prst="rect">
            <a:avLst/>
          </a:prstGeom>
          <a:noFill/>
          <a:ln w="9525">
            <a:noFill/>
            <a:miter lim="800000"/>
            <a:headEnd/>
            <a:tailEnd/>
          </a:ln>
        </p:spPr>
        <p:txBody>
          <a:bodyPr anchor="ctr"/>
          <a:lstStyle/>
          <a:p>
            <a:pPr eaLnBrk="0" hangingPunct="0"/>
            <a:r>
              <a:rPr lang="es-ES" sz="2800" b="1" dirty="0" smtClean="0">
                <a:solidFill>
                  <a:schemeClr val="bg1"/>
                </a:solidFill>
                <a:latin typeface="Calibri" pitchFamily="34" charset="0"/>
              </a:rPr>
              <a:t>Referencias</a:t>
            </a:r>
            <a:endParaRPr lang="es-ES" sz="2800" b="1" dirty="0">
              <a:solidFill>
                <a:schemeClr val="bg1"/>
              </a:solidFill>
              <a:latin typeface="Calibri" pitchFamily="34" charset="0"/>
            </a:endParaRPr>
          </a:p>
        </p:txBody>
      </p:sp>
    </p:spTree>
    <p:extLst>
      <p:ext uri="{BB962C8B-B14F-4D97-AF65-F5344CB8AC3E}">
        <p14:creationId xmlns:p14="http://schemas.microsoft.com/office/powerpoint/2010/main" xmlns="" val="1193753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p:cNvSpPr>
            <a:spLocks noGrp="1" noChangeArrowheads="1"/>
          </p:cNvSpPr>
          <p:nvPr>
            <p:ph idx="1"/>
          </p:nvPr>
        </p:nvSpPr>
        <p:spPr>
          <a:xfrm>
            <a:off x="457200" y="764704"/>
            <a:ext cx="8229600" cy="5447645"/>
          </a:xfrm>
        </p:spPr>
        <p:txBody>
          <a:bodyPr>
            <a:spAutoFit/>
          </a:bodyPr>
          <a:lstStyle/>
          <a:p>
            <a:pPr marL="171450" indent="-171450">
              <a:spcBef>
                <a:spcPct val="50000"/>
              </a:spcBef>
              <a:buFont typeface="Arial" pitchFamily="34" charset="0"/>
              <a:buChar char="•"/>
            </a:pPr>
            <a:endParaRPr lang="pt-BR" sz="1200" dirty="0" smtClean="0">
              <a:latin typeface="Times New Roman" pitchFamily="18" charset="0"/>
              <a:cs typeface="Times New Roman" pitchFamily="18" charset="0"/>
            </a:endParaRPr>
          </a:p>
          <a:p>
            <a:pPr marL="171450" indent="-171450">
              <a:spcBef>
                <a:spcPct val="50000"/>
              </a:spcBef>
              <a:buFont typeface="Arial" pitchFamily="34" charset="0"/>
              <a:buChar char="•"/>
            </a:pPr>
            <a:r>
              <a:rPr lang="pt-BR" sz="1200" dirty="0" smtClean="0"/>
              <a:t>IGIS (</a:t>
            </a:r>
            <a:r>
              <a:rPr lang="pt-BR" sz="1200" dirty="0" err="1" smtClean="0"/>
              <a:t>International</a:t>
            </a:r>
            <a:r>
              <a:rPr lang="pt-BR" sz="1200" dirty="0" smtClean="0"/>
              <a:t> </a:t>
            </a:r>
            <a:r>
              <a:rPr lang="pt-BR" sz="1200" dirty="0" err="1" smtClean="0"/>
              <a:t>Glutamate</a:t>
            </a:r>
            <a:r>
              <a:rPr lang="pt-BR" sz="1200" dirty="0" smtClean="0"/>
              <a:t> </a:t>
            </a:r>
            <a:r>
              <a:rPr lang="pt-BR" sz="1200" dirty="0" err="1" smtClean="0"/>
              <a:t>Information</a:t>
            </a:r>
            <a:r>
              <a:rPr lang="pt-BR" sz="1200" dirty="0" smtClean="0"/>
              <a:t> </a:t>
            </a:r>
            <a:r>
              <a:rPr lang="pt-BR" sz="1200" dirty="0" err="1" smtClean="0"/>
              <a:t>Service</a:t>
            </a:r>
            <a:r>
              <a:rPr lang="pt-BR" sz="1200" dirty="0" smtClean="0"/>
              <a:t>). A Natural </a:t>
            </a:r>
            <a:r>
              <a:rPr lang="pt-BR" sz="1200" dirty="0" err="1" smtClean="0"/>
              <a:t>Part</a:t>
            </a:r>
            <a:r>
              <a:rPr lang="pt-BR" sz="1200" dirty="0" smtClean="0"/>
              <a:t> </a:t>
            </a:r>
            <a:r>
              <a:rPr lang="pt-BR" sz="1200" dirty="0" err="1" smtClean="0"/>
              <a:t>of</a:t>
            </a:r>
            <a:r>
              <a:rPr lang="pt-BR" sz="1200" dirty="0" smtClean="0"/>
              <a:t> </a:t>
            </a:r>
            <a:r>
              <a:rPr lang="pt-BR" sz="1200" dirty="0" err="1" smtClean="0"/>
              <a:t>our</a:t>
            </a:r>
            <a:r>
              <a:rPr lang="pt-BR" sz="1200" dirty="0" smtClean="0"/>
              <a:t> </a:t>
            </a:r>
            <a:r>
              <a:rPr lang="pt-BR" sz="1200" dirty="0" err="1" smtClean="0"/>
              <a:t>Food</a:t>
            </a:r>
            <a:r>
              <a:rPr lang="pt-BR" sz="1200" dirty="0" smtClean="0"/>
              <a:t>. Disponível em: </a:t>
            </a:r>
            <a:r>
              <a:rPr lang="pt-BR" sz="1200" dirty="0" smtClean="0">
                <a:solidFill>
                  <a:srgbClr val="000000"/>
                </a:solidFill>
                <a:hlinkClick r:id="rId3"/>
              </a:rPr>
              <a:t>http://www.glutamate.org/Glutamate_and_nutrition/A_natural_part_of_our_food.asp</a:t>
            </a:r>
            <a:r>
              <a:rPr lang="pt-BR" sz="1200" dirty="0" smtClean="0">
                <a:solidFill>
                  <a:srgbClr val="000000"/>
                </a:solidFill>
              </a:rPr>
              <a:t>. Acesso em: 25/05/11.</a:t>
            </a:r>
          </a:p>
          <a:p>
            <a:pPr marL="171450" indent="-171450">
              <a:spcBef>
                <a:spcPct val="50000"/>
              </a:spcBef>
              <a:buFont typeface="Arial" pitchFamily="34" charset="0"/>
              <a:buChar char="•"/>
            </a:pPr>
            <a:endParaRPr lang="pt-BR" sz="600" dirty="0" smtClean="0"/>
          </a:p>
          <a:p>
            <a:pPr marL="171450" indent="-171450">
              <a:spcBef>
                <a:spcPct val="50000"/>
              </a:spcBef>
              <a:buFont typeface="Arial" pitchFamily="34" charset="0"/>
              <a:buChar char="•"/>
            </a:pPr>
            <a:r>
              <a:rPr lang="pt-BR" sz="1200" dirty="0" smtClean="0"/>
              <a:t>IGIS (</a:t>
            </a:r>
            <a:r>
              <a:rPr lang="pt-BR" sz="1200" dirty="0" err="1" smtClean="0"/>
              <a:t>International</a:t>
            </a:r>
            <a:r>
              <a:rPr lang="pt-BR" sz="1200" dirty="0" smtClean="0"/>
              <a:t> </a:t>
            </a:r>
            <a:r>
              <a:rPr lang="pt-BR" sz="1200" dirty="0" err="1" smtClean="0"/>
              <a:t>Glutamate</a:t>
            </a:r>
            <a:r>
              <a:rPr lang="pt-BR" sz="1200" dirty="0" smtClean="0"/>
              <a:t> </a:t>
            </a:r>
            <a:r>
              <a:rPr lang="pt-BR" sz="1200" dirty="0" err="1" smtClean="0"/>
              <a:t>Information</a:t>
            </a:r>
            <a:r>
              <a:rPr lang="pt-BR" sz="1200" dirty="0" smtClean="0"/>
              <a:t> </a:t>
            </a:r>
            <a:r>
              <a:rPr lang="pt-BR" sz="1200" dirty="0" err="1" smtClean="0"/>
              <a:t>Service</a:t>
            </a:r>
            <a:r>
              <a:rPr lang="pt-BR" sz="1200" dirty="0" smtClean="0"/>
              <a:t>). </a:t>
            </a:r>
            <a:r>
              <a:rPr lang="pt-BR" sz="1200" dirty="0" err="1" smtClean="0"/>
              <a:t>Glutamate</a:t>
            </a:r>
            <a:r>
              <a:rPr lang="pt-BR" sz="1200" dirty="0" smtClean="0"/>
              <a:t> in </a:t>
            </a:r>
            <a:r>
              <a:rPr lang="pt-BR" sz="1200" dirty="0" err="1" smtClean="0"/>
              <a:t>our</a:t>
            </a:r>
            <a:r>
              <a:rPr lang="pt-BR" sz="1200" dirty="0" smtClean="0"/>
              <a:t> </a:t>
            </a:r>
            <a:r>
              <a:rPr lang="pt-BR" sz="1200" dirty="0" err="1" smtClean="0"/>
              <a:t>Bodies</a:t>
            </a:r>
            <a:r>
              <a:rPr lang="pt-BR" sz="1200" dirty="0" smtClean="0"/>
              <a:t>. Disponível em: </a:t>
            </a:r>
            <a:r>
              <a:rPr lang="pt-BR" sz="1200" dirty="0" smtClean="0">
                <a:solidFill>
                  <a:srgbClr val="000000"/>
                </a:solidFill>
                <a:hlinkClick r:id="rId4"/>
              </a:rPr>
              <a:t>http://www.glutamate.org/Glutamate_in_our_Bodies/Glutamate_the_Body_Contains.asp</a:t>
            </a:r>
            <a:r>
              <a:rPr lang="pt-BR" sz="1200" dirty="0" smtClean="0">
                <a:solidFill>
                  <a:srgbClr val="000000"/>
                </a:solidFill>
              </a:rPr>
              <a:t>. Acesso em: 25/05/11.</a:t>
            </a:r>
          </a:p>
          <a:p>
            <a:pPr marL="171450" indent="-171450">
              <a:spcBef>
                <a:spcPct val="50000"/>
              </a:spcBef>
              <a:buFont typeface="Arial" pitchFamily="34" charset="0"/>
              <a:buChar char="•"/>
            </a:pPr>
            <a:endParaRPr lang="pt-BR" sz="1200" dirty="0" smtClean="0"/>
          </a:p>
          <a:p>
            <a:pPr marL="171450" indent="-171450">
              <a:spcBef>
                <a:spcPct val="50000"/>
              </a:spcBef>
              <a:buFont typeface="Arial" pitchFamily="34" charset="0"/>
              <a:buChar char="•"/>
            </a:pPr>
            <a:r>
              <a:rPr lang="pt-BR" sz="1200" dirty="0" smtClean="0"/>
              <a:t>IGIS (</a:t>
            </a:r>
            <a:r>
              <a:rPr lang="pt-BR" sz="1200" dirty="0" err="1" smtClean="0"/>
              <a:t>International</a:t>
            </a:r>
            <a:r>
              <a:rPr lang="pt-BR" sz="1200" dirty="0" smtClean="0"/>
              <a:t> </a:t>
            </a:r>
            <a:r>
              <a:rPr lang="pt-BR" sz="1200" dirty="0" err="1" smtClean="0"/>
              <a:t>Glutamate</a:t>
            </a:r>
            <a:r>
              <a:rPr lang="pt-BR" sz="1200" dirty="0" smtClean="0"/>
              <a:t> </a:t>
            </a:r>
            <a:r>
              <a:rPr lang="pt-BR" sz="1200" dirty="0" err="1" smtClean="0"/>
              <a:t>Information</a:t>
            </a:r>
            <a:r>
              <a:rPr lang="pt-BR" sz="1200" dirty="0" smtClean="0"/>
              <a:t> </a:t>
            </a:r>
            <a:r>
              <a:rPr lang="pt-BR" sz="1200" dirty="0" err="1" smtClean="0"/>
              <a:t>Service</a:t>
            </a:r>
            <a:r>
              <a:rPr lang="pt-BR" sz="1200" dirty="0" smtClean="0"/>
              <a:t>). Nossos Alimentos. Disponível em: </a:t>
            </a:r>
            <a:r>
              <a:rPr lang="pt-BR" sz="1200" dirty="0" smtClean="0">
                <a:hlinkClick r:id="rId5"/>
              </a:rPr>
              <a:t>http://portuguese.glutamato.org/media/Glutamato_e_sabor.asp</a:t>
            </a:r>
            <a:r>
              <a:rPr lang="pt-BR" sz="1200" dirty="0" smtClean="0">
                <a:solidFill>
                  <a:srgbClr val="000000"/>
                </a:solidFill>
              </a:rPr>
              <a:t>.  Acesso em: 25/05/11.</a:t>
            </a:r>
          </a:p>
          <a:p>
            <a:pPr marL="171450" indent="-171450">
              <a:spcBef>
                <a:spcPct val="50000"/>
              </a:spcBef>
              <a:buFont typeface="Arial" pitchFamily="34" charset="0"/>
              <a:buChar char="•"/>
            </a:pPr>
            <a:endParaRPr lang="pt-BR" sz="600" dirty="0" smtClean="0"/>
          </a:p>
          <a:p>
            <a:pPr marL="171450" indent="-171450">
              <a:spcBef>
                <a:spcPct val="50000"/>
              </a:spcBef>
              <a:buFont typeface="Arial" pitchFamily="34" charset="0"/>
              <a:buChar char="•"/>
            </a:pPr>
            <a:r>
              <a:rPr lang="pt-BR" sz="1200" dirty="0" smtClean="0"/>
              <a:t>IGIS (</a:t>
            </a:r>
            <a:r>
              <a:rPr lang="pt-BR" sz="1200" dirty="0" err="1" smtClean="0"/>
              <a:t>International</a:t>
            </a:r>
            <a:r>
              <a:rPr lang="pt-BR" sz="1200" dirty="0" smtClean="0"/>
              <a:t> </a:t>
            </a:r>
            <a:r>
              <a:rPr lang="pt-BR" sz="1200" dirty="0" err="1" smtClean="0"/>
              <a:t>Glutamate</a:t>
            </a:r>
            <a:r>
              <a:rPr lang="pt-BR" sz="1200" dirty="0" smtClean="0"/>
              <a:t> </a:t>
            </a:r>
            <a:r>
              <a:rPr lang="pt-BR" sz="1200" dirty="0" err="1" smtClean="0"/>
              <a:t>Information</a:t>
            </a:r>
            <a:r>
              <a:rPr lang="pt-BR" sz="1200" dirty="0" smtClean="0"/>
              <a:t> </a:t>
            </a:r>
            <a:r>
              <a:rPr lang="pt-BR" sz="1200" dirty="0" err="1" smtClean="0"/>
              <a:t>Service</a:t>
            </a:r>
            <a:r>
              <a:rPr lang="pt-BR" sz="1200" dirty="0" smtClean="0"/>
              <a:t>). Em nosso Corpo – Benefícios Adicionais. Disponível em: </a:t>
            </a:r>
            <a:r>
              <a:rPr lang="pt-BR" sz="1200" dirty="0" smtClean="0">
                <a:hlinkClick r:id="rId6"/>
              </a:rPr>
              <a:t>http://portuguese.glutamato.org/media/Beneficios_nutricionais.asp</a:t>
            </a:r>
            <a:r>
              <a:rPr lang="pt-BR" sz="1200" dirty="0" smtClean="0"/>
              <a:t>. </a:t>
            </a:r>
            <a:r>
              <a:rPr lang="pt-BR" sz="1200" dirty="0" smtClean="0">
                <a:solidFill>
                  <a:srgbClr val="000000"/>
                </a:solidFill>
              </a:rPr>
              <a:t>  Acesso em: 25/05/11.</a:t>
            </a:r>
          </a:p>
          <a:p>
            <a:pPr marL="171450" indent="-171450">
              <a:spcBef>
                <a:spcPct val="50000"/>
              </a:spcBef>
              <a:buFont typeface="Arial" pitchFamily="34" charset="0"/>
              <a:buChar char="•"/>
            </a:pPr>
            <a:endParaRPr lang="pt-BR" sz="600" dirty="0" smtClean="0">
              <a:solidFill>
                <a:srgbClr val="000000"/>
              </a:solidFill>
            </a:endParaRPr>
          </a:p>
          <a:p>
            <a:pPr marL="171450" indent="-171450">
              <a:spcBef>
                <a:spcPct val="50000"/>
              </a:spcBef>
              <a:buFont typeface="Arial" pitchFamily="34" charset="0"/>
              <a:buChar char="•"/>
            </a:pPr>
            <a:r>
              <a:rPr lang="pt-BR" sz="1200" dirty="0" smtClean="0"/>
              <a:t>IGIS (</a:t>
            </a:r>
            <a:r>
              <a:rPr lang="pt-BR" sz="1200" dirty="0" err="1" smtClean="0"/>
              <a:t>International</a:t>
            </a:r>
            <a:r>
              <a:rPr lang="pt-BR" sz="1200" dirty="0" smtClean="0"/>
              <a:t> </a:t>
            </a:r>
            <a:r>
              <a:rPr lang="pt-BR" sz="1200" dirty="0" err="1" smtClean="0"/>
              <a:t>Glutamate</a:t>
            </a:r>
            <a:r>
              <a:rPr lang="pt-BR" sz="1200" dirty="0" smtClean="0"/>
              <a:t> </a:t>
            </a:r>
            <a:r>
              <a:rPr lang="pt-BR" sz="1200" dirty="0" err="1" smtClean="0"/>
              <a:t>Information</a:t>
            </a:r>
            <a:r>
              <a:rPr lang="pt-BR" sz="1200" dirty="0" smtClean="0"/>
              <a:t> </a:t>
            </a:r>
            <a:r>
              <a:rPr lang="pt-BR" sz="1200" dirty="0" err="1" smtClean="0"/>
              <a:t>Service</a:t>
            </a:r>
            <a:r>
              <a:rPr lang="pt-BR" sz="1200" dirty="0" smtClean="0"/>
              <a:t>). Em nosso Corpo – Benefícios Adicionais. Disponível em: </a:t>
            </a:r>
            <a:r>
              <a:rPr lang="pt-BR" sz="1200" dirty="0" smtClean="0">
                <a:hlinkClick r:id="rId6"/>
              </a:rPr>
              <a:t>http://portuguese.glutamato.org/media/Beneficios_nutricionais.asp</a:t>
            </a:r>
            <a:r>
              <a:rPr lang="pt-BR" sz="1200" dirty="0" smtClean="0"/>
              <a:t>. </a:t>
            </a:r>
            <a:r>
              <a:rPr lang="pt-BR" sz="1200" dirty="0" smtClean="0">
                <a:solidFill>
                  <a:srgbClr val="000000"/>
                </a:solidFill>
              </a:rPr>
              <a:t>  Acesso em: 25/05/11.</a:t>
            </a:r>
          </a:p>
          <a:p>
            <a:pPr marL="171450" indent="-171450">
              <a:spcBef>
                <a:spcPct val="50000"/>
              </a:spcBef>
              <a:buFont typeface="Arial" pitchFamily="34" charset="0"/>
              <a:buChar char="•"/>
            </a:pPr>
            <a:endParaRPr lang="pt-BR" sz="600" dirty="0" smtClean="0">
              <a:solidFill>
                <a:srgbClr val="000000"/>
              </a:solidFill>
            </a:endParaRPr>
          </a:p>
          <a:p>
            <a:pPr marL="171450" indent="-171450">
              <a:spcBef>
                <a:spcPct val="50000"/>
              </a:spcBef>
              <a:buFont typeface="Arial" pitchFamily="34" charset="0"/>
              <a:buChar char="•"/>
            </a:pPr>
            <a:r>
              <a:rPr lang="pt-BR" sz="1200" dirty="0" smtClean="0"/>
              <a:t>GEHA, R. </a:t>
            </a:r>
            <a:r>
              <a:rPr lang="pt-BR" sz="1200" dirty="0" err="1" smtClean="0"/>
              <a:t>et</a:t>
            </a:r>
            <a:r>
              <a:rPr lang="pt-BR" sz="1200" dirty="0" smtClean="0"/>
              <a:t> al. </a:t>
            </a:r>
            <a:r>
              <a:rPr lang="pt-BR" sz="1200" dirty="0" err="1" smtClean="0"/>
              <a:t>Review</a:t>
            </a:r>
            <a:r>
              <a:rPr lang="pt-BR" sz="1200" dirty="0" smtClean="0"/>
              <a:t> </a:t>
            </a:r>
            <a:r>
              <a:rPr lang="pt-BR" sz="1200" dirty="0" err="1" smtClean="0"/>
              <a:t>of</a:t>
            </a:r>
            <a:r>
              <a:rPr lang="pt-BR" sz="1200" dirty="0" smtClean="0"/>
              <a:t> </a:t>
            </a:r>
            <a:r>
              <a:rPr lang="pt-BR" sz="1200" dirty="0" err="1" smtClean="0"/>
              <a:t>Alleged</a:t>
            </a:r>
            <a:r>
              <a:rPr lang="pt-BR" sz="1200" dirty="0" smtClean="0"/>
              <a:t> </a:t>
            </a:r>
            <a:r>
              <a:rPr lang="pt-BR" sz="1200" dirty="0" err="1" smtClean="0"/>
              <a:t>Reaction</a:t>
            </a:r>
            <a:r>
              <a:rPr lang="pt-BR" sz="1200" dirty="0" smtClean="0"/>
              <a:t> to </a:t>
            </a:r>
            <a:r>
              <a:rPr lang="pt-BR" sz="1200" dirty="0" err="1" smtClean="0"/>
              <a:t>Monosodium</a:t>
            </a:r>
            <a:r>
              <a:rPr lang="pt-BR" sz="1200" dirty="0" smtClean="0"/>
              <a:t> </a:t>
            </a:r>
            <a:r>
              <a:rPr lang="pt-BR" sz="1200" dirty="0" err="1" smtClean="0"/>
              <a:t>Glutamate</a:t>
            </a:r>
            <a:r>
              <a:rPr lang="pt-BR" sz="1200" dirty="0" smtClean="0"/>
              <a:t> </a:t>
            </a:r>
            <a:r>
              <a:rPr lang="pt-BR" sz="1200" dirty="0" err="1" smtClean="0"/>
              <a:t>and</a:t>
            </a:r>
            <a:r>
              <a:rPr lang="pt-BR" sz="1200" dirty="0" smtClean="0"/>
              <a:t> </a:t>
            </a:r>
            <a:r>
              <a:rPr lang="pt-BR" sz="1200" dirty="0" err="1" smtClean="0"/>
              <a:t>Outcome</a:t>
            </a:r>
            <a:r>
              <a:rPr lang="pt-BR" sz="1200" dirty="0" smtClean="0"/>
              <a:t> </a:t>
            </a:r>
            <a:r>
              <a:rPr lang="pt-BR" sz="1200" dirty="0" err="1" smtClean="0"/>
              <a:t>of</a:t>
            </a:r>
            <a:r>
              <a:rPr lang="pt-BR" sz="1200" dirty="0" smtClean="0"/>
              <a:t> a </a:t>
            </a:r>
            <a:r>
              <a:rPr lang="pt-BR" sz="1200" dirty="0" err="1" smtClean="0"/>
              <a:t>Multicenter</a:t>
            </a:r>
            <a:r>
              <a:rPr lang="pt-BR" sz="1200" dirty="0" smtClean="0"/>
              <a:t> </a:t>
            </a:r>
            <a:r>
              <a:rPr lang="pt-BR" sz="1200" dirty="0" err="1" smtClean="0"/>
              <a:t>Double-Blind</a:t>
            </a:r>
            <a:r>
              <a:rPr lang="pt-BR" sz="1200" dirty="0" smtClean="0"/>
              <a:t> Placebo </a:t>
            </a:r>
            <a:r>
              <a:rPr lang="pt-BR" sz="1200" dirty="0" err="1" smtClean="0"/>
              <a:t>Controlled</a:t>
            </a:r>
            <a:r>
              <a:rPr lang="pt-BR" sz="1200" dirty="0" smtClean="0"/>
              <a:t> </a:t>
            </a:r>
            <a:r>
              <a:rPr lang="pt-BR" sz="1200" dirty="0" err="1" smtClean="0"/>
              <a:t>Study</a:t>
            </a:r>
            <a:r>
              <a:rPr lang="pt-BR" sz="1200" dirty="0" smtClean="0"/>
              <a:t>. </a:t>
            </a:r>
            <a:r>
              <a:rPr lang="pt-BR" sz="1200" dirty="0" err="1" smtClean="0"/>
              <a:t>The</a:t>
            </a:r>
            <a:r>
              <a:rPr lang="pt-BR" sz="1200" dirty="0" smtClean="0"/>
              <a:t> </a:t>
            </a:r>
            <a:r>
              <a:rPr lang="pt-BR" sz="1200" dirty="0" err="1" smtClean="0"/>
              <a:t>Journal</a:t>
            </a:r>
            <a:r>
              <a:rPr lang="pt-BR" sz="1200" dirty="0" smtClean="0"/>
              <a:t> </a:t>
            </a:r>
            <a:r>
              <a:rPr lang="pt-BR" sz="1200" dirty="0" err="1" smtClean="0"/>
              <a:t>of</a:t>
            </a:r>
            <a:r>
              <a:rPr lang="pt-BR" sz="1200" dirty="0" smtClean="0"/>
              <a:t> </a:t>
            </a:r>
            <a:r>
              <a:rPr lang="pt-BR" sz="1200" dirty="0" err="1" smtClean="0"/>
              <a:t>Nutrition</a:t>
            </a:r>
            <a:r>
              <a:rPr lang="pt-BR" sz="1200" dirty="0" smtClean="0"/>
              <a:t>, 130, 2000.</a:t>
            </a:r>
          </a:p>
          <a:p>
            <a:pPr marL="171450" indent="-171450">
              <a:spcBef>
                <a:spcPct val="50000"/>
              </a:spcBef>
              <a:buFont typeface="Arial" pitchFamily="34" charset="0"/>
              <a:buChar char="•"/>
            </a:pPr>
            <a:endParaRPr lang="pt-BR" sz="600" dirty="0" smtClean="0"/>
          </a:p>
          <a:p>
            <a:pPr marL="171450" indent="-171450">
              <a:spcBef>
                <a:spcPct val="50000"/>
              </a:spcBef>
              <a:buFont typeface="Arial" pitchFamily="34" charset="0"/>
              <a:buChar char="•"/>
            </a:pPr>
            <a:r>
              <a:rPr lang="pt-BR" sz="1200" dirty="0" err="1" smtClean="0"/>
              <a:t>J.J.</a:t>
            </a:r>
            <a:r>
              <a:rPr lang="pt-BR" sz="1200" dirty="0" smtClean="0"/>
              <a:t> CORDABA </a:t>
            </a:r>
            <a:r>
              <a:rPr lang="pt-BR" sz="1200" dirty="0" err="1" smtClean="0"/>
              <a:t>et</a:t>
            </a:r>
            <a:r>
              <a:rPr lang="pt-BR" sz="1200" dirty="0" smtClean="0"/>
              <a:t> al. </a:t>
            </a:r>
            <a:r>
              <a:rPr lang="pt-BR" sz="1200" dirty="0" err="1" smtClean="0"/>
              <a:t>Agric</a:t>
            </a:r>
            <a:r>
              <a:rPr lang="pt-BR" sz="1200" dirty="0" smtClean="0"/>
              <a:t>. </a:t>
            </a:r>
            <a:r>
              <a:rPr lang="pt-BR" sz="1200" dirty="0" err="1" smtClean="0"/>
              <a:t>Food</a:t>
            </a:r>
            <a:r>
              <a:rPr lang="pt-BR" sz="1200" dirty="0" smtClean="0"/>
              <a:t> </a:t>
            </a:r>
            <a:r>
              <a:rPr lang="pt-BR" sz="1200" dirty="0" err="1" smtClean="0"/>
              <a:t>Chem</a:t>
            </a:r>
            <a:r>
              <a:rPr lang="pt-BR" sz="1200" dirty="0" smtClean="0"/>
              <a:t>., 42, 2296, 1994.</a:t>
            </a:r>
          </a:p>
          <a:p>
            <a:pPr marL="171450" indent="-171450">
              <a:spcBef>
                <a:spcPct val="50000"/>
              </a:spcBef>
              <a:buFont typeface="Arial" pitchFamily="34" charset="0"/>
              <a:buChar char="•"/>
            </a:pPr>
            <a:endParaRPr lang="pt-BR" sz="600" dirty="0" smtClean="0"/>
          </a:p>
          <a:p>
            <a:pPr marL="171450" indent="-171450">
              <a:spcBef>
                <a:spcPct val="50000"/>
              </a:spcBef>
              <a:buFont typeface="Arial" pitchFamily="34" charset="0"/>
              <a:buChar char="•"/>
            </a:pPr>
            <a:r>
              <a:rPr lang="pt-BR" sz="1200" dirty="0" smtClean="0"/>
              <a:t>KONDOH, T. </a:t>
            </a:r>
            <a:r>
              <a:rPr lang="pt-BR" sz="1200" dirty="0" err="1" smtClean="0"/>
              <a:t>et</a:t>
            </a:r>
            <a:r>
              <a:rPr lang="pt-BR" sz="1200" dirty="0" smtClean="0"/>
              <a:t> al. </a:t>
            </a:r>
            <a:r>
              <a:rPr lang="pt-BR" sz="1200" dirty="0" err="1" smtClean="0"/>
              <a:t>Activation</a:t>
            </a:r>
            <a:r>
              <a:rPr lang="pt-BR" sz="1200" dirty="0" smtClean="0"/>
              <a:t> </a:t>
            </a:r>
            <a:r>
              <a:rPr lang="pt-BR" sz="1200" dirty="0" err="1" smtClean="0"/>
              <a:t>of</a:t>
            </a:r>
            <a:r>
              <a:rPr lang="pt-BR" sz="1200" dirty="0" smtClean="0"/>
              <a:t> </a:t>
            </a:r>
            <a:r>
              <a:rPr lang="pt-BR" sz="1200" dirty="0" err="1" smtClean="0"/>
              <a:t>the</a:t>
            </a:r>
            <a:r>
              <a:rPr lang="pt-BR" sz="1200" dirty="0" smtClean="0"/>
              <a:t> </a:t>
            </a:r>
            <a:r>
              <a:rPr lang="pt-BR" sz="1200" dirty="0" err="1" smtClean="0"/>
              <a:t>Gut</a:t>
            </a:r>
            <a:r>
              <a:rPr lang="pt-BR" sz="1200" dirty="0" smtClean="0"/>
              <a:t> –</a:t>
            </a:r>
            <a:r>
              <a:rPr lang="pt-BR" sz="1200" dirty="0" err="1" smtClean="0"/>
              <a:t>Brain</a:t>
            </a:r>
            <a:r>
              <a:rPr lang="pt-BR" sz="1200" dirty="0" smtClean="0"/>
              <a:t> </a:t>
            </a:r>
            <a:r>
              <a:rPr lang="pt-BR" sz="1200" dirty="0" err="1" smtClean="0"/>
              <a:t>Axis</a:t>
            </a:r>
            <a:r>
              <a:rPr lang="pt-BR" sz="1200" dirty="0" smtClean="0"/>
              <a:t> </a:t>
            </a:r>
            <a:r>
              <a:rPr lang="pt-BR" sz="1200" dirty="0" err="1" smtClean="0"/>
              <a:t>by</a:t>
            </a:r>
            <a:r>
              <a:rPr lang="pt-BR" sz="1200" dirty="0" smtClean="0"/>
              <a:t> </a:t>
            </a:r>
            <a:r>
              <a:rPr lang="pt-BR" sz="1200" dirty="0" err="1" smtClean="0"/>
              <a:t>Dietary</a:t>
            </a:r>
            <a:r>
              <a:rPr lang="pt-BR" sz="1200" dirty="0" smtClean="0"/>
              <a:t> </a:t>
            </a:r>
            <a:r>
              <a:rPr lang="pt-BR" sz="1200" dirty="0" err="1" smtClean="0"/>
              <a:t>Glutamate</a:t>
            </a:r>
            <a:r>
              <a:rPr lang="pt-BR" sz="1200" dirty="0" smtClean="0"/>
              <a:t> </a:t>
            </a:r>
            <a:r>
              <a:rPr lang="pt-BR" sz="1200" dirty="0" err="1" smtClean="0"/>
              <a:t>and</a:t>
            </a:r>
            <a:r>
              <a:rPr lang="pt-BR" sz="1200" dirty="0" smtClean="0"/>
              <a:t> </a:t>
            </a:r>
            <a:r>
              <a:rPr lang="pt-BR" sz="1200" dirty="0" err="1" smtClean="0"/>
              <a:t>Physiologic</a:t>
            </a:r>
            <a:r>
              <a:rPr lang="pt-BR" sz="1200" dirty="0" smtClean="0"/>
              <a:t> </a:t>
            </a:r>
            <a:r>
              <a:rPr lang="pt-BR" sz="1200" dirty="0" err="1" smtClean="0"/>
              <a:t>Significance</a:t>
            </a:r>
            <a:r>
              <a:rPr lang="pt-BR" sz="1200" dirty="0" smtClean="0"/>
              <a:t> in </a:t>
            </a:r>
            <a:r>
              <a:rPr lang="pt-BR" sz="1200" dirty="0" err="1" smtClean="0"/>
              <a:t>Energy</a:t>
            </a:r>
            <a:r>
              <a:rPr lang="pt-BR" sz="1200" dirty="0" smtClean="0"/>
              <a:t> </a:t>
            </a:r>
            <a:r>
              <a:rPr lang="pt-BR" sz="1200" dirty="0" err="1" smtClean="0"/>
              <a:t>Homeostasis</a:t>
            </a:r>
            <a:r>
              <a:rPr lang="pt-BR" sz="1200" dirty="0" smtClean="0"/>
              <a:t>. </a:t>
            </a:r>
            <a:r>
              <a:rPr lang="pt-BR" sz="1200" dirty="0" err="1" smtClean="0"/>
              <a:t>The</a:t>
            </a:r>
            <a:r>
              <a:rPr lang="pt-BR" sz="1200" dirty="0" smtClean="0"/>
              <a:t> </a:t>
            </a:r>
            <a:r>
              <a:rPr lang="pt-BR" sz="1200" dirty="0" err="1" smtClean="0"/>
              <a:t>American</a:t>
            </a:r>
            <a:r>
              <a:rPr lang="pt-BR" sz="1200" dirty="0" smtClean="0"/>
              <a:t> </a:t>
            </a:r>
            <a:r>
              <a:rPr lang="pt-BR" sz="1200" dirty="0" err="1" smtClean="0"/>
              <a:t>Journal</a:t>
            </a:r>
            <a:r>
              <a:rPr lang="pt-BR" sz="1200" dirty="0" smtClean="0"/>
              <a:t> </a:t>
            </a:r>
            <a:r>
              <a:rPr lang="pt-BR" sz="1200" dirty="0" err="1" smtClean="0"/>
              <a:t>of</a:t>
            </a:r>
            <a:r>
              <a:rPr lang="pt-BR" sz="1200" dirty="0" smtClean="0"/>
              <a:t> </a:t>
            </a:r>
            <a:r>
              <a:rPr lang="pt-BR" sz="1200" dirty="0" err="1" smtClean="0"/>
              <a:t>Clinical</a:t>
            </a:r>
            <a:r>
              <a:rPr lang="pt-BR" sz="1200" dirty="0" smtClean="0"/>
              <a:t> </a:t>
            </a:r>
            <a:r>
              <a:rPr lang="pt-BR" sz="1200" dirty="0" err="1" smtClean="0"/>
              <a:t>Nutrition</a:t>
            </a:r>
            <a:r>
              <a:rPr lang="pt-BR" sz="1200" dirty="0" smtClean="0"/>
              <a:t>, 90:832S-7S, 2009.</a:t>
            </a:r>
          </a:p>
          <a:p>
            <a:pPr marL="171450" indent="-171450">
              <a:spcBef>
                <a:spcPct val="50000"/>
              </a:spcBef>
              <a:buFont typeface="Arial" pitchFamily="34" charset="0"/>
              <a:buChar char="•"/>
            </a:pPr>
            <a:r>
              <a:rPr lang="en-GB" sz="1200" dirty="0" smtClean="0"/>
              <a:t>KUHIKARA, K. Am J </a:t>
            </a:r>
            <a:r>
              <a:rPr lang="en-GB" sz="1200" dirty="0" err="1" smtClean="0"/>
              <a:t>Clin</a:t>
            </a:r>
            <a:r>
              <a:rPr lang="en-GB" sz="1200" dirty="0" smtClean="0"/>
              <a:t> </a:t>
            </a:r>
            <a:r>
              <a:rPr lang="en-GB" sz="1200" dirty="0" err="1" smtClean="0"/>
              <a:t>Nutr</a:t>
            </a:r>
            <a:r>
              <a:rPr lang="en-GB" sz="1200" dirty="0" smtClean="0"/>
              <a:t> 2009;90:719S-722S</a:t>
            </a:r>
          </a:p>
          <a:p>
            <a:pPr marL="171450" indent="-171450">
              <a:spcBef>
                <a:spcPct val="50000"/>
              </a:spcBef>
              <a:buFont typeface="Arial" pitchFamily="34" charset="0"/>
              <a:buChar char="•"/>
            </a:pPr>
            <a:r>
              <a:rPr lang="pt-BR" sz="1200" dirty="0" err="1" smtClean="0"/>
              <a:t>Kwok</a:t>
            </a:r>
            <a:r>
              <a:rPr lang="pt-BR" sz="1200" dirty="0" smtClean="0"/>
              <a:t> RHM. </a:t>
            </a:r>
            <a:r>
              <a:rPr lang="pt-BR" sz="1200" dirty="0" err="1" smtClean="0"/>
              <a:t>Chinese-restaurant</a:t>
            </a:r>
            <a:r>
              <a:rPr lang="pt-BR" sz="1200" dirty="0" smtClean="0"/>
              <a:t> </a:t>
            </a:r>
            <a:r>
              <a:rPr lang="pt-BR" sz="1200" dirty="0" err="1" smtClean="0"/>
              <a:t>syndrome</a:t>
            </a:r>
            <a:r>
              <a:rPr lang="pt-BR" sz="1200" dirty="0" smtClean="0"/>
              <a:t> [</a:t>
            </a:r>
            <a:r>
              <a:rPr lang="pt-BR" sz="1200" dirty="0" err="1" smtClean="0"/>
              <a:t>letter</a:t>
            </a:r>
            <a:r>
              <a:rPr lang="pt-BR" sz="1200" dirty="0" smtClean="0"/>
              <a:t>]. N </a:t>
            </a:r>
            <a:r>
              <a:rPr lang="pt-BR" sz="1200" dirty="0" err="1" smtClean="0"/>
              <a:t>Engl</a:t>
            </a:r>
            <a:r>
              <a:rPr lang="pt-BR" sz="1200" dirty="0" smtClean="0"/>
              <a:t> J </a:t>
            </a:r>
            <a:r>
              <a:rPr lang="pt-BR" sz="1200" dirty="0" err="1" smtClean="0"/>
              <a:t>Med</a:t>
            </a:r>
            <a:r>
              <a:rPr lang="pt-BR" sz="1200" dirty="0" smtClean="0"/>
              <a:t> 1968; 278:796.</a:t>
            </a:r>
          </a:p>
        </p:txBody>
      </p:sp>
      <p:sp>
        <p:nvSpPr>
          <p:cNvPr id="58371" name="Título 1"/>
          <p:cNvSpPr>
            <a:spLocks/>
          </p:cNvSpPr>
          <p:nvPr/>
        </p:nvSpPr>
        <p:spPr bwMode="auto">
          <a:xfrm>
            <a:off x="35496" y="44624"/>
            <a:ext cx="8137525" cy="558800"/>
          </a:xfrm>
          <a:prstGeom prst="rect">
            <a:avLst/>
          </a:prstGeom>
          <a:noFill/>
          <a:ln w="9525">
            <a:noFill/>
            <a:miter lim="800000"/>
            <a:headEnd/>
            <a:tailEnd/>
          </a:ln>
        </p:spPr>
        <p:txBody>
          <a:bodyPr anchor="ctr"/>
          <a:lstStyle/>
          <a:p>
            <a:pPr eaLnBrk="0" hangingPunct="0"/>
            <a:r>
              <a:rPr lang="es-ES" sz="2800" b="1" dirty="0" smtClean="0">
                <a:solidFill>
                  <a:schemeClr val="bg1"/>
                </a:solidFill>
                <a:latin typeface="Calibri" pitchFamily="34" charset="0"/>
              </a:rPr>
              <a:t>Referencias</a:t>
            </a:r>
            <a:endParaRPr lang="es-ES" sz="2800" b="1" dirty="0">
              <a:solidFill>
                <a:schemeClr val="bg1"/>
              </a:solidFill>
              <a:latin typeface="Calibri" pitchFamily="34" charset="0"/>
            </a:endParaRPr>
          </a:p>
        </p:txBody>
      </p:sp>
    </p:spTree>
    <p:extLst>
      <p:ext uri="{BB962C8B-B14F-4D97-AF65-F5344CB8AC3E}">
        <p14:creationId xmlns:p14="http://schemas.microsoft.com/office/powerpoint/2010/main" xmlns="" val="2762788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e seta reta 2"/>
          <p:cNvCxnSpPr>
            <a:stCxn id="8" idx="3"/>
            <a:endCxn id="18" idx="1"/>
          </p:cNvCxnSpPr>
          <p:nvPr/>
        </p:nvCxnSpPr>
        <p:spPr>
          <a:xfrm flipV="1">
            <a:off x="5533929" y="1165226"/>
            <a:ext cx="1342327" cy="2154892"/>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a:stCxn id="8" idx="3"/>
            <a:endCxn id="19" idx="1"/>
          </p:cNvCxnSpPr>
          <p:nvPr/>
        </p:nvCxnSpPr>
        <p:spPr>
          <a:xfrm flipV="1">
            <a:off x="5533929" y="1663415"/>
            <a:ext cx="2717207" cy="1656703"/>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Conector de seta reta 27"/>
          <p:cNvCxnSpPr>
            <a:stCxn id="8" idx="3"/>
            <a:endCxn id="21" idx="1"/>
          </p:cNvCxnSpPr>
          <p:nvPr/>
        </p:nvCxnSpPr>
        <p:spPr>
          <a:xfrm flipV="1">
            <a:off x="5533929" y="3069757"/>
            <a:ext cx="1342327" cy="250361"/>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Conector de seta reta 29"/>
          <p:cNvCxnSpPr>
            <a:stCxn id="8" idx="3"/>
            <a:endCxn id="20" idx="1"/>
          </p:cNvCxnSpPr>
          <p:nvPr/>
        </p:nvCxnSpPr>
        <p:spPr>
          <a:xfrm>
            <a:off x="5533929" y="3320118"/>
            <a:ext cx="2628679" cy="515832"/>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240" name="Conector de seta reta 10239"/>
          <p:cNvCxnSpPr>
            <a:stCxn id="8" idx="3"/>
          </p:cNvCxnSpPr>
          <p:nvPr/>
        </p:nvCxnSpPr>
        <p:spPr>
          <a:xfrm>
            <a:off x="5533929" y="3320118"/>
            <a:ext cx="1872422" cy="1962833"/>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242" name="Título 1"/>
          <p:cNvSpPr>
            <a:spLocks noGrp="1"/>
          </p:cNvSpPr>
          <p:nvPr>
            <p:ph type="title"/>
          </p:nvPr>
        </p:nvSpPr>
        <p:spPr/>
        <p:txBody>
          <a:bodyPr/>
          <a:lstStyle/>
          <a:p>
            <a:r>
              <a:rPr lang="es-ES" b="1" smtClean="0"/>
              <a:t>Gusto x Sabor</a:t>
            </a:r>
          </a:p>
        </p:txBody>
      </p:sp>
      <p:sp>
        <p:nvSpPr>
          <p:cNvPr id="5" name="Retângulo 4"/>
          <p:cNvSpPr>
            <a:spLocks noChangeArrowheads="1"/>
          </p:cNvSpPr>
          <p:nvPr/>
        </p:nvSpPr>
        <p:spPr bwMode="auto">
          <a:xfrm>
            <a:off x="323528" y="1451074"/>
            <a:ext cx="3014864" cy="369332"/>
          </a:xfrm>
          <a:prstGeom prst="rect">
            <a:avLst/>
          </a:prstGeom>
          <a:noFill/>
          <a:ln w="9525">
            <a:noFill/>
            <a:miter lim="800000"/>
            <a:headEnd/>
            <a:tailEnd/>
          </a:ln>
        </p:spPr>
        <p:txBody>
          <a:bodyPr wrap="none">
            <a:spAutoFit/>
          </a:bodyPr>
          <a:lstStyle/>
          <a:p>
            <a:pPr marL="457200" indent="-457200">
              <a:spcBef>
                <a:spcPct val="50000"/>
              </a:spcBef>
              <a:buFont typeface="Calibri" pitchFamily="34" charset="0"/>
              <a:buAutoNum type="arabicPeriod"/>
              <a:defRPr/>
            </a:pPr>
            <a:r>
              <a:rPr lang="es-ES" dirty="0" smtClean="0">
                <a:latin typeface="+mn-lt"/>
                <a:cs typeface="Arial" charset="0"/>
              </a:rPr>
              <a:t>Tape la nariz con la mano</a:t>
            </a:r>
            <a:endParaRPr lang="es-ES" dirty="0">
              <a:latin typeface="+mn-lt"/>
              <a:cs typeface="Arial" charset="0"/>
            </a:endParaRPr>
          </a:p>
        </p:txBody>
      </p:sp>
      <p:sp>
        <p:nvSpPr>
          <p:cNvPr id="6" name="Retângulo 5"/>
          <p:cNvSpPr>
            <a:spLocks noChangeArrowheads="1"/>
          </p:cNvSpPr>
          <p:nvPr/>
        </p:nvSpPr>
        <p:spPr bwMode="auto">
          <a:xfrm>
            <a:off x="323528" y="3068390"/>
            <a:ext cx="2880321" cy="923330"/>
          </a:xfrm>
          <a:prstGeom prst="rect">
            <a:avLst/>
          </a:prstGeom>
          <a:noFill/>
          <a:ln w="9525">
            <a:noFill/>
            <a:miter lim="800000"/>
            <a:headEnd/>
            <a:tailEnd/>
          </a:ln>
        </p:spPr>
        <p:txBody>
          <a:bodyPr wrap="square">
            <a:spAutoFit/>
          </a:bodyPr>
          <a:lstStyle/>
          <a:p>
            <a:pPr marL="457200" indent="-457200">
              <a:spcBef>
                <a:spcPct val="50000"/>
              </a:spcBef>
              <a:buFontTx/>
              <a:buAutoNum type="arabicPeriod" startAt="2"/>
              <a:defRPr/>
            </a:pPr>
            <a:r>
              <a:rPr lang="es-ES" dirty="0" smtClean="0">
                <a:latin typeface="+mn-lt"/>
                <a:cs typeface="Arial" charset="0"/>
              </a:rPr>
              <a:t>Introduzca el caramelo en la boca sin destapar la nariz</a:t>
            </a:r>
            <a:endParaRPr lang="es-ES" dirty="0">
              <a:latin typeface="+mn-lt"/>
              <a:cs typeface="Arial" charset="0"/>
            </a:endParaRPr>
          </a:p>
        </p:txBody>
      </p:sp>
      <p:sp>
        <p:nvSpPr>
          <p:cNvPr id="7" name="Seta para a direita 6"/>
          <p:cNvSpPr/>
          <p:nvPr/>
        </p:nvSpPr>
        <p:spPr>
          <a:xfrm>
            <a:off x="3211265" y="3181895"/>
            <a:ext cx="720080" cy="243681"/>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Rectangle 12"/>
          <p:cNvSpPr>
            <a:spLocks noChangeArrowheads="1"/>
          </p:cNvSpPr>
          <p:nvPr/>
        </p:nvSpPr>
        <p:spPr bwMode="auto">
          <a:xfrm>
            <a:off x="4139952" y="2996952"/>
            <a:ext cx="1393977" cy="646331"/>
          </a:xfrm>
          <a:prstGeom prst="rect">
            <a:avLst/>
          </a:prstGeom>
          <a:noFill/>
          <a:ln w="12700">
            <a:noFill/>
            <a:prstDash val="sysDash"/>
            <a:miter lim="800000"/>
            <a:headEnd type="none" w="sm" len="sm"/>
            <a:tailEnd type="none" w="sm" len="sm"/>
          </a:ln>
          <a:effectLst/>
        </p:spPr>
        <p:txBody>
          <a:bodyPr wrap="square">
            <a:spAutoFit/>
          </a:bodyPr>
          <a:lstStyle/>
          <a:p>
            <a:pPr algn="ctr">
              <a:defRPr/>
            </a:pPr>
            <a:r>
              <a:rPr lang="es-ES" sz="3600" dirty="0" smtClean="0">
                <a:solidFill>
                  <a:schemeClr val="bg1"/>
                </a:solidFill>
                <a:effectLst>
                  <a:glow rad="63500">
                    <a:schemeClr val="accent2">
                      <a:satMod val="175000"/>
                      <a:alpha val="40000"/>
                    </a:schemeClr>
                  </a:glow>
                </a:effectLst>
                <a:latin typeface="+mn-lt"/>
                <a:cs typeface="Arial" charset="0"/>
              </a:rPr>
              <a:t>Gusto</a:t>
            </a:r>
            <a:endParaRPr lang="es-ES" sz="3600" dirty="0">
              <a:solidFill>
                <a:schemeClr val="bg1"/>
              </a:solidFill>
              <a:effectLst>
                <a:glow rad="63500">
                  <a:schemeClr val="accent2">
                    <a:satMod val="175000"/>
                    <a:alpha val="40000"/>
                  </a:schemeClr>
                </a:glow>
              </a:effectLst>
              <a:latin typeface="+mn-lt"/>
              <a:cs typeface="Arial" charset="0"/>
            </a:endParaRPr>
          </a:p>
        </p:txBody>
      </p:sp>
      <p:sp>
        <p:nvSpPr>
          <p:cNvPr id="9" name="Rectangle 11"/>
          <p:cNvSpPr>
            <a:spLocks noChangeArrowheads="1"/>
          </p:cNvSpPr>
          <p:nvPr/>
        </p:nvSpPr>
        <p:spPr bwMode="auto">
          <a:xfrm>
            <a:off x="394965" y="4854327"/>
            <a:ext cx="2357438" cy="369332"/>
          </a:xfrm>
          <a:prstGeom prst="rect">
            <a:avLst/>
          </a:prstGeom>
          <a:solidFill>
            <a:schemeClr val="bg1">
              <a:alpha val="63136"/>
            </a:schemeClr>
          </a:solidFill>
          <a:ln w="12700" algn="ctr">
            <a:noFill/>
            <a:miter lim="800000"/>
            <a:headEnd type="none" w="sm" len="sm"/>
            <a:tailEnd type="none" w="sm" len="sm"/>
          </a:ln>
        </p:spPr>
        <p:txBody>
          <a:bodyPr>
            <a:spAutoFit/>
          </a:bodyPr>
          <a:lstStyle/>
          <a:p>
            <a:pPr marL="457200" indent="-457200">
              <a:spcBef>
                <a:spcPct val="50000"/>
              </a:spcBef>
              <a:defRPr/>
            </a:pPr>
            <a:r>
              <a:rPr lang="es-ES" dirty="0" smtClean="0">
                <a:latin typeface="+mn-lt"/>
                <a:cs typeface="Arial" charset="0"/>
              </a:rPr>
              <a:t>3.	Destape la nariz</a:t>
            </a:r>
            <a:endParaRPr lang="es-ES" dirty="0">
              <a:latin typeface="+mn-lt"/>
              <a:cs typeface="Arial" charset="0"/>
            </a:endParaRPr>
          </a:p>
        </p:txBody>
      </p:sp>
      <p:sp>
        <p:nvSpPr>
          <p:cNvPr id="10" name="Rectangle 7"/>
          <p:cNvSpPr>
            <a:spLocks noChangeArrowheads="1"/>
          </p:cNvSpPr>
          <p:nvPr/>
        </p:nvSpPr>
        <p:spPr bwMode="auto">
          <a:xfrm>
            <a:off x="4139952" y="4782890"/>
            <a:ext cx="1447576" cy="646331"/>
          </a:xfrm>
          <a:prstGeom prst="rect">
            <a:avLst/>
          </a:prstGeom>
          <a:noFill/>
          <a:ln w="12700">
            <a:noFill/>
            <a:prstDash val="sysDash"/>
            <a:miter lim="800000"/>
            <a:headEnd type="none" w="sm" len="sm"/>
            <a:tailEnd type="none" w="sm" len="sm"/>
          </a:ln>
          <a:effectLst/>
        </p:spPr>
        <p:txBody>
          <a:bodyPr wrap="square">
            <a:spAutoFit/>
          </a:bodyPr>
          <a:lstStyle/>
          <a:p>
            <a:pPr algn="ctr">
              <a:defRPr/>
            </a:pPr>
            <a:r>
              <a:rPr lang="es-ES" sz="3600" smtClean="0">
                <a:solidFill>
                  <a:schemeClr val="bg1"/>
                </a:solidFill>
                <a:effectLst>
                  <a:glow rad="101600">
                    <a:schemeClr val="accent1">
                      <a:satMod val="175000"/>
                      <a:alpha val="40000"/>
                    </a:schemeClr>
                  </a:glow>
                </a:effectLst>
                <a:latin typeface="+mn-lt"/>
                <a:cs typeface="Arial" charset="0"/>
              </a:rPr>
              <a:t>Olfato</a:t>
            </a:r>
            <a:endParaRPr lang="es-ES" sz="3600">
              <a:solidFill>
                <a:schemeClr val="bg1"/>
              </a:solidFill>
              <a:effectLst>
                <a:glow rad="101600">
                  <a:schemeClr val="accent1">
                    <a:satMod val="175000"/>
                    <a:alpha val="40000"/>
                  </a:schemeClr>
                </a:glow>
              </a:effectLst>
              <a:latin typeface="+mn-lt"/>
              <a:cs typeface="Arial" charset="0"/>
            </a:endParaRPr>
          </a:p>
        </p:txBody>
      </p:sp>
      <p:sp>
        <p:nvSpPr>
          <p:cNvPr id="11" name="Seta para a direita 10"/>
          <p:cNvSpPr/>
          <p:nvPr/>
        </p:nvSpPr>
        <p:spPr>
          <a:xfrm>
            <a:off x="3203849" y="5039270"/>
            <a:ext cx="720080" cy="243681"/>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Rectangle 5"/>
          <p:cNvSpPr>
            <a:spLocks noChangeArrowheads="1"/>
          </p:cNvSpPr>
          <p:nvPr/>
        </p:nvSpPr>
        <p:spPr bwMode="auto">
          <a:xfrm>
            <a:off x="5497264" y="3951767"/>
            <a:ext cx="1500188" cy="641350"/>
          </a:xfrm>
          <a:prstGeom prst="rect">
            <a:avLst/>
          </a:prstGeom>
          <a:noFill/>
          <a:ln w="12699">
            <a:noFill/>
            <a:miter lim="800000"/>
            <a:headEnd type="none" w="sm" len="sm"/>
            <a:tailEnd type="none" w="sm" len="sm"/>
          </a:ln>
          <a:effectLst/>
        </p:spPr>
        <p:txBody>
          <a:bodyPr wrap="none">
            <a:spAutoFit/>
          </a:bodyPr>
          <a:lstStyle/>
          <a:p>
            <a:pPr>
              <a:defRPr/>
            </a:pPr>
            <a:r>
              <a:rPr lang="es-ES" sz="3600" b="1" smtClean="0">
                <a:solidFill>
                  <a:schemeClr val="bg1"/>
                </a:solidFill>
                <a:effectLst>
                  <a:glow rad="101600">
                    <a:srgbClr val="00B050">
                      <a:alpha val="60000"/>
                    </a:srgbClr>
                  </a:glow>
                </a:effectLst>
                <a:latin typeface="+mn-lt"/>
                <a:cs typeface="Arial" charset="0"/>
              </a:rPr>
              <a:t>SABOR</a:t>
            </a:r>
            <a:endParaRPr lang="es-ES" sz="3600" b="1">
              <a:solidFill>
                <a:schemeClr val="bg1"/>
              </a:solidFill>
              <a:effectLst>
                <a:glow rad="101600">
                  <a:srgbClr val="00B050">
                    <a:alpha val="60000"/>
                  </a:srgbClr>
                </a:glow>
              </a:effectLst>
              <a:latin typeface="+mn-lt"/>
              <a:cs typeface="Arial" charset="0"/>
            </a:endParaRPr>
          </a:p>
        </p:txBody>
      </p:sp>
      <p:sp>
        <p:nvSpPr>
          <p:cNvPr id="15" name="Seta dobrada 14"/>
          <p:cNvSpPr/>
          <p:nvPr/>
        </p:nvSpPr>
        <p:spPr>
          <a:xfrm rot="5400000">
            <a:off x="5705016" y="3354140"/>
            <a:ext cx="785812" cy="500062"/>
          </a:xfrm>
          <a:prstGeom prst="ben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 name="Seta dobrada 16"/>
          <p:cNvSpPr/>
          <p:nvPr/>
        </p:nvSpPr>
        <p:spPr>
          <a:xfrm rot="16200000" flipV="1">
            <a:off x="5696848" y="4718032"/>
            <a:ext cx="802148" cy="500062"/>
          </a:xfrm>
          <a:prstGeom prst="ben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14" name="Picture 2" descr="http://t2.gstatic.com/images?q=tbn:ANd9GcSXIs1URw1v458R2aFoBOYJxTSxicwPBM2JplBkYHz2ZaJbxh_N"/>
          <p:cNvPicPr>
            <a:picLocks noChangeAspect="1" noChangeArrowheads="1"/>
          </p:cNvPicPr>
          <p:nvPr/>
        </p:nvPicPr>
        <p:blipFill>
          <a:blip r:embed="rId3" cstate="email"/>
          <a:srcRect/>
          <a:stretch>
            <a:fillRect/>
          </a:stretch>
        </p:blipFill>
        <p:spPr bwMode="auto">
          <a:xfrm>
            <a:off x="4135088" y="1052736"/>
            <a:ext cx="1301008" cy="127940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8" name="Picture 6" descr="http://cache4.asset-cache.net/xr/200486021-001.jpg?v=1&amp;c=IWSAsset&amp;k=3&amp;d=EDF6F2F4F969CEBD92852F5AD8E81A0EE47ADEC7FBB32857C6259B6DC23023E0A081453AC027F70D"/>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876256" y="690510"/>
            <a:ext cx="1060190" cy="949432"/>
          </a:xfrm>
          <a:prstGeom prst="rect">
            <a:avLst/>
          </a:prstGeom>
          <a:ln>
            <a:noFill/>
          </a:ln>
          <a:effectLst>
            <a:softEdge rad="112500"/>
          </a:effectLst>
        </p:spPr>
      </p:pic>
      <p:pic>
        <p:nvPicPr>
          <p:cNvPr id="19" name="Picture 9"/>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8251136" y="1196752"/>
            <a:ext cx="695242" cy="933326"/>
          </a:xfrm>
          <a:prstGeom prst="rect">
            <a:avLst/>
          </a:prstGeom>
          <a:ln>
            <a:noFill/>
          </a:ln>
          <a:effectLst>
            <a:softEdge rad="112500"/>
          </a:effectLst>
        </p:spPr>
      </p:pic>
      <p:pic>
        <p:nvPicPr>
          <p:cNvPr id="20" name="Picture 11" descr="http://cache3.asset-cache.net/xr/91324283.jpg?v=1&amp;c=IWSAsset&amp;k=3&amp;d=91F5CCEF208281FD1DD3569DC43FAB43B51E331D801ACCAA6EAC8622386B00A0E30A760B0D811297"/>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8162608" y="3356992"/>
            <a:ext cx="872295" cy="957916"/>
          </a:xfrm>
          <a:prstGeom prst="rect">
            <a:avLst/>
          </a:prstGeom>
          <a:ln>
            <a:noFill/>
          </a:ln>
          <a:effectLst>
            <a:softEdge rad="112500"/>
          </a:effectLst>
        </p:spPr>
      </p:pic>
      <p:pic>
        <p:nvPicPr>
          <p:cNvPr id="21" name="Picture 2" descr="http://cache1.asset-cache.net/xr/122631324.jpg?v=1&amp;c=IWSAsset&amp;k=3&amp;d=43E1FBA58EEC67E7A958F76A4E5661E41D539681F9F2BDE5326977D45FE1544400123AA3B5A18ED0"/>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876256" y="2564904"/>
            <a:ext cx="1153948" cy="1009705"/>
          </a:xfrm>
          <a:prstGeom prst="rect">
            <a:avLst/>
          </a:prstGeom>
          <a:ln>
            <a:noFill/>
          </a:ln>
          <a:effectLst>
            <a:softEdge rad="112500"/>
          </a:effectLst>
        </p:spPr>
      </p:pic>
      <p:pic>
        <p:nvPicPr>
          <p:cNvPr id="22" name="Imagem 13" descr="Tomate inteiro.jpg"/>
          <p:cNvPicPr>
            <a:picLocks noChangeAspect="1"/>
          </p:cNvPicPr>
          <p:nvPr/>
        </p:nvPicPr>
        <p:blipFill>
          <a:blip r:embed="rId8" cstate="email"/>
          <a:srcRect/>
          <a:stretch>
            <a:fillRect/>
          </a:stretch>
        </p:blipFill>
        <p:spPr bwMode="auto">
          <a:xfrm>
            <a:off x="7328515" y="4869160"/>
            <a:ext cx="1419949" cy="946632"/>
          </a:xfrm>
          <a:prstGeom prst="rect">
            <a:avLst/>
          </a:prstGeom>
          <a:ln>
            <a:noFill/>
          </a:ln>
          <a:effectLst>
            <a:softEdge rad="112500"/>
          </a:effectLst>
        </p:spPr>
      </p:pic>
      <p:sp>
        <p:nvSpPr>
          <p:cNvPr id="23" name="Retângulo 22"/>
          <p:cNvSpPr/>
          <p:nvPr/>
        </p:nvSpPr>
        <p:spPr>
          <a:xfrm>
            <a:off x="8216216" y="2091780"/>
            <a:ext cx="670376" cy="307777"/>
          </a:xfrm>
          <a:prstGeom prst="rect">
            <a:avLst/>
          </a:prstGeom>
        </p:spPr>
        <p:txBody>
          <a:bodyPr wrap="none">
            <a:spAutoFit/>
          </a:bodyPr>
          <a:lstStyle/>
          <a:p>
            <a:r>
              <a:rPr lang="es-ES" sz="1400" dirty="0" smtClean="0">
                <a:solidFill>
                  <a:schemeClr val="bg1">
                    <a:lumMod val="50000"/>
                  </a:schemeClr>
                </a:solidFill>
                <a:latin typeface="+mn-lt"/>
              </a:rPr>
              <a:t>Salado</a:t>
            </a:r>
            <a:endParaRPr lang="es-ES" sz="1600" dirty="0">
              <a:solidFill>
                <a:schemeClr val="bg1">
                  <a:lumMod val="50000"/>
                </a:schemeClr>
              </a:solidFill>
              <a:latin typeface="+mn-lt"/>
            </a:endParaRPr>
          </a:p>
        </p:txBody>
      </p:sp>
      <p:sp>
        <p:nvSpPr>
          <p:cNvPr id="24" name="Retângulo 23"/>
          <p:cNvSpPr/>
          <p:nvPr/>
        </p:nvSpPr>
        <p:spPr>
          <a:xfrm>
            <a:off x="7087161" y="3575934"/>
            <a:ext cx="606256" cy="307777"/>
          </a:xfrm>
          <a:prstGeom prst="rect">
            <a:avLst/>
          </a:prstGeom>
        </p:spPr>
        <p:txBody>
          <a:bodyPr wrap="none">
            <a:spAutoFit/>
          </a:bodyPr>
          <a:lstStyle/>
          <a:p>
            <a:r>
              <a:rPr lang="es-ES" sz="1400" smtClean="0">
                <a:solidFill>
                  <a:schemeClr val="bg1">
                    <a:lumMod val="50000"/>
                  </a:schemeClr>
                </a:solidFill>
                <a:latin typeface="+mn-lt"/>
              </a:rPr>
              <a:t>Ácido</a:t>
            </a:r>
            <a:endParaRPr lang="es-ES" sz="1600">
              <a:solidFill>
                <a:schemeClr val="bg1">
                  <a:lumMod val="50000"/>
                </a:schemeClr>
              </a:solidFill>
              <a:latin typeface="+mn-lt"/>
            </a:endParaRPr>
          </a:p>
        </p:txBody>
      </p:sp>
      <p:sp>
        <p:nvSpPr>
          <p:cNvPr id="25" name="Retângulo 24"/>
          <p:cNvSpPr/>
          <p:nvPr/>
        </p:nvSpPr>
        <p:spPr>
          <a:xfrm>
            <a:off x="7108032" y="1537047"/>
            <a:ext cx="596637" cy="307777"/>
          </a:xfrm>
          <a:prstGeom prst="rect">
            <a:avLst/>
          </a:prstGeom>
        </p:spPr>
        <p:txBody>
          <a:bodyPr wrap="none">
            <a:spAutoFit/>
          </a:bodyPr>
          <a:lstStyle/>
          <a:p>
            <a:pPr lvl="0" algn="ctr"/>
            <a:r>
              <a:rPr lang="es-ES" sz="1400" dirty="0" smtClean="0">
                <a:solidFill>
                  <a:schemeClr val="bg1">
                    <a:lumMod val="50000"/>
                  </a:schemeClr>
                </a:solidFill>
                <a:latin typeface="+mn-lt"/>
              </a:rPr>
              <a:t>Dulce</a:t>
            </a:r>
          </a:p>
        </p:txBody>
      </p:sp>
      <p:sp>
        <p:nvSpPr>
          <p:cNvPr id="26" name="Retângulo 25"/>
          <p:cNvSpPr/>
          <p:nvPr/>
        </p:nvSpPr>
        <p:spPr>
          <a:xfrm>
            <a:off x="8195367" y="4177135"/>
            <a:ext cx="769121" cy="307777"/>
          </a:xfrm>
          <a:prstGeom prst="rect">
            <a:avLst/>
          </a:prstGeom>
        </p:spPr>
        <p:txBody>
          <a:bodyPr wrap="none">
            <a:spAutoFit/>
          </a:bodyPr>
          <a:lstStyle/>
          <a:p>
            <a:r>
              <a:rPr lang="es-ES" sz="1400" smtClean="0">
                <a:solidFill>
                  <a:schemeClr val="bg1">
                    <a:lumMod val="50000"/>
                  </a:schemeClr>
                </a:solidFill>
                <a:latin typeface="+mn-lt"/>
              </a:rPr>
              <a:t>Amargo</a:t>
            </a:r>
            <a:endParaRPr lang="es-ES" sz="1600">
              <a:solidFill>
                <a:schemeClr val="bg1">
                  <a:lumMod val="50000"/>
                </a:schemeClr>
              </a:solidFill>
              <a:latin typeface="+mn-lt"/>
            </a:endParaRPr>
          </a:p>
        </p:txBody>
      </p:sp>
      <p:sp>
        <p:nvSpPr>
          <p:cNvPr id="27" name="Retângulo 26"/>
          <p:cNvSpPr/>
          <p:nvPr/>
        </p:nvSpPr>
        <p:spPr>
          <a:xfrm>
            <a:off x="7675249" y="5708512"/>
            <a:ext cx="726481" cy="307777"/>
          </a:xfrm>
          <a:prstGeom prst="rect">
            <a:avLst/>
          </a:prstGeom>
        </p:spPr>
        <p:txBody>
          <a:bodyPr wrap="none">
            <a:spAutoFit/>
          </a:bodyPr>
          <a:lstStyle/>
          <a:p>
            <a:r>
              <a:rPr lang="es-ES" sz="1400" smtClean="0">
                <a:solidFill>
                  <a:schemeClr val="bg1">
                    <a:lumMod val="50000"/>
                  </a:schemeClr>
                </a:solidFill>
                <a:latin typeface="+mn-lt"/>
              </a:rPr>
              <a:t>Umami</a:t>
            </a:r>
            <a:endParaRPr lang="es-ES" sz="1600">
              <a:solidFill>
                <a:schemeClr val="bg1">
                  <a:lumMod val="50000"/>
                </a:schemeClr>
              </a:solidFill>
              <a:latin typeface="+mn-lt"/>
            </a:endParaRPr>
          </a:p>
        </p:txBody>
      </p:sp>
    </p:spTree>
    <p:extLst>
      <p:ext uri="{BB962C8B-B14F-4D97-AF65-F5344CB8AC3E}">
        <p14:creationId xmlns:p14="http://schemas.microsoft.com/office/powerpoint/2010/main" xmlns="" val="3201752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par>
                                <p:cTn id="31" presetID="22" presetClass="entr" presetSubtype="8"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par>
                                <p:cTn id="37" presetID="22" presetClass="entr" presetSubtype="8"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par>
                                <p:cTn id="40" presetID="22" presetClass="entr" presetSubtype="8" fill="hold" nodeType="withEffect">
                                  <p:stCondLst>
                                    <p:cond delay="0"/>
                                  </p:stCondLst>
                                  <p:childTnLst>
                                    <p:set>
                                      <p:cBhvr>
                                        <p:cTn id="41" dur="1" fill="hold">
                                          <p:stCondLst>
                                            <p:cond delay="0"/>
                                          </p:stCondLst>
                                        </p:cTn>
                                        <p:tgtEl>
                                          <p:spTgt spid="10240"/>
                                        </p:tgtEl>
                                        <p:attrNameLst>
                                          <p:attrName>style.visibility</p:attrName>
                                        </p:attrNameLst>
                                      </p:cBhvr>
                                      <p:to>
                                        <p:strVal val="visible"/>
                                      </p:to>
                                    </p:set>
                                    <p:animEffect transition="in" filter="wipe(left)">
                                      <p:cBhvr>
                                        <p:cTn id="42" dur="500"/>
                                        <p:tgtEl>
                                          <p:spTgt spid="1024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animBg="1"/>
      <p:bldP spid="10" grpId="0"/>
      <p:bldP spid="11" grpId="0" animBg="1"/>
      <p:bldP spid="12" grpId="0"/>
      <p:bldP spid="15"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5"/>
          <p:cNvSpPr>
            <a:spLocks noGrp="1" noChangeArrowheads="1"/>
          </p:cNvSpPr>
          <p:nvPr>
            <p:ph idx="1"/>
          </p:nvPr>
        </p:nvSpPr>
        <p:spPr>
          <a:xfrm>
            <a:off x="457200" y="908720"/>
            <a:ext cx="8229600" cy="5216813"/>
          </a:xfrm>
          <a:noFill/>
        </p:spPr>
        <p:txBody>
          <a:bodyPr>
            <a:spAutoFit/>
          </a:bodyPr>
          <a:lstStyle/>
          <a:p>
            <a:pPr marL="171450" indent="-171450">
              <a:spcBef>
                <a:spcPct val="50000"/>
              </a:spcBef>
              <a:buFont typeface="Arial" pitchFamily="34" charset="0"/>
              <a:buChar char="•"/>
            </a:pPr>
            <a:r>
              <a:rPr lang="pt-BR" sz="1200" dirty="0" smtClean="0"/>
              <a:t>MEISELMAN, H. L. Use </a:t>
            </a:r>
            <a:r>
              <a:rPr lang="pt-BR" sz="1200" dirty="0" err="1" smtClean="0"/>
              <a:t>of</a:t>
            </a:r>
            <a:r>
              <a:rPr lang="pt-BR" sz="1200" dirty="0" smtClean="0"/>
              <a:t> </a:t>
            </a:r>
            <a:r>
              <a:rPr lang="pt-BR" sz="1200" dirty="0" err="1" smtClean="0"/>
              <a:t>Sensory</a:t>
            </a:r>
            <a:r>
              <a:rPr lang="pt-BR" sz="1200" dirty="0" smtClean="0"/>
              <a:t> </a:t>
            </a:r>
            <a:r>
              <a:rPr lang="pt-BR" sz="1200" dirty="0" err="1" smtClean="0"/>
              <a:t>Evaluation</a:t>
            </a:r>
            <a:r>
              <a:rPr lang="pt-BR" sz="1200" dirty="0" smtClean="0"/>
              <a:t> </a:t>
            </a:r>
            <a:r>
              <a:rPr lang="pt-BR" sz="1200" dirty="0" err="1" smtClean="0"/>
              <a:t>and</a:t>
            </a:r>
            <a:r>
              <a:rPr lang="pt-BR" sz="1200" dirty="0" smtClean="0"/>
              <a:t> </a:t>
            </a:r>
            <a:r>
              <a:rPr lang="pt-BR" sz="1200" dirty="0" err="1" smtClean="0"/>
              <a:t>Food</a:t>
            </a:r>
            <a:r>
              <a:rPr lang="pt-BR" sz="1200" dirty="0" smtClean="0"/>
              <a:t> </a:t>
            </a:r>
            <a:r>
              <a:rPr lang="pt-BR" sz="1200" dirty="0" err="1" smtClean="0"/>
              <a:t>Habits</a:t>
            </a:r>
            <a:r>
              <a:rPr lang="pt-BR" sz="1200" dirty="0" smtClean="0"/>
              <a:t> Data in </a:t>
            </a:r>
            <a:r>
              <a:rPr lang="pt-BR" sz="1200" dirty="0" err="1" smtClean="0"/>
              <a:t>Product</a:t>
            </a:r>
            <a:r>
              <a:rPr lang="pt-BR" sz="1200" dirty="0" smtClean="0"/>
              <a:t> </a:t>
            </a:r>
            <a:r>
              <a:rPr lang="pt-BR" sz="1200" dirty="0" err="1" smtClean="0"/>
              <a:t>Development</a:t>
            </a:r>
            <a:r>
              <a:rPr lang="pt-BR" sz="1200" dirty="0" smtClean="0"/>
              <a:t>. In: </a:t>
            </a:r>
            <a:r>
              <a:rPr lang="pt-BR" sz="1200" dirty="0" err="1" smtClean="0"/>
              <a:t>Umami</a:t>
            </a:r>
            <a:r>
              <a:rPr lang="pt-BR" sz="1200" dirty="0" smtClean="0"/>
              <a:t>: A </a:t>
            </a:r>
            <a:r>
              <a:rPr lang="pt-BR" sz="1200" dirty="0" err="1" smtClean="0"/>
              <a:t>Basic</a:t>
            </a:r>
            <a:r>
              <a:rPr lang="pt-BR" sz="1200" dirty="0" smtClean="0"/>
              <a:t> </a:t>
            </a:r>
            <a:r>
              <a:rPr lang="pt-BR" sz="1200" dirty="0" err="1" smtClean="0"/>
              <a:t>Taste</a:t>
            </a:r>
            <a:r>
              <a:rPr lang="pt-BR" sz="1200" dirty="0" smtClean="0"/>
              <a:t>, p. 309-314. </a:t>
            </a:r>
            <a:r>
              <a:rPr lang="pt-BR" sz="1200" dirty="0" err="1" smtClean="0"/>
              <a:t>New</a:t>
            </a:r>
            <a:r>
              <a:rPr lang="pt-BR" sz="1200" dirty="0" smtClean="0"/>
              <a:t> York, 1987.</a:t>
            </a:r>
          </a:p>
          <a:p>
            <a:pPr marL="171450" indent="-171450">
              <a:spcBef>
                <a:spcPct val="50000"/>
              </a:spcBef>
              <a:buFont typeface="Arial" pitchFamily="34" charset="0"/>
              <a:buChar char="•"/>
            </a:pPr>
            <a:r>
              <a:rPr lang="pt-BR" sz="1200" dirty="0" smtClean="0"/>
              <a:t>SGARBIERI, V. C. Proteínas em Alimentos </a:t>
            </a:r>
            <a:r>
              <a:rPr lang="pt-BR" sz="1200" dirty="0" err="1" smtClean="0"/>
              <a:t>Protéicos</a:t>
            </a:r>
            <a:r>
              <a:rPr lang="pt-BR" sz="1200" dirty="0" smtClean="0"/>
              <a:t>: Propriedades, Degradações, Modificações. São Paulo, Liv. Varela, 1996.</a:t>
            </a:r>
          </a:p>
          <a:p>
            <a:pPr marL="171450" indent="-171450">
              <a:spcBef>
                <a:spcPct val="50000"/>
              </a:spcBef>
              <a:buFont typeface="Arial" pitchFamily="34" charset="0"/>
              <a:buChar char="•"/>
            </a:pPr>
            <a:endParaRPr lang="en-GB" altLang="ja-JP" sz="600" dirty="0" smtClean="0">
              <a:ea typeface="MS PGothic" pitchFamily="34" charset="-128"/>
            </a:endParaRPr>
          </a:p>
          <a:p>
            <a:pPr marL="171450" indent="-171450">
              <a:spcBef>
                <a:spcPct val="50000"/>
              </a:spcBef>
              <a:buFont typeface="Arial" pitchFamily="34" charset="0"/>
              <a:buChar char="•"/>
            </a:pPr>
            <a:r>
              <a:rPr lang="en-GB" altLang="ja-JP" sz="1200" dirty="0" smtClean="0">
                <a:ea typeface="MS PGothic" pitchFamily="34" charset="-128"/>
              </a:rPr>
              <a:t>SHIBATA et al. </a:t>
            </a:r>
            <a:r>
              <a:rPr lang="en-US" altLang="ja-JP" sz="1200" dirty="0" smtClean="0">
                <a:ea typeface="MS PGothic" pitchFamily="34" charset="-128"/>
              </a:rPr>
              <a:t>Bilateral </a:t>
            </a:r>
            <a:r>
              <a:rPr lang="en-US" altLang="ja-JP" sz="1200" dirty="0" err="1" smtClean="0">
                <a:ea typeface="MS PGothic" pitchFamily="34" charset="-128"/>
              </a:rPr>
              <a:t>dopaminergic</a:t>
            </a:r>
            <a:r>
              <a:rPr lang="en-US" altLang="ja-JP" sz="1200" dirty="0" smtClean="0">
                <a:ea typeface="MS PGothic" pitchFamily="34" charset="-128"/>
              </a:rPr>
              <a:t> lesions in the ventral </a:t>
            </a:r>
            <a:r>
              <a:rPr lang="en-US" altLang="ja-JP" sz="1200" dirty="0" err="1" smtClean="0">
                <a:ea typeface="MS PGothic" pitchFamily="34" charset="-128"/>
              </a:rPr>
              <a:t>tegmental</a:t>
            </a:r>
            <a:r>
              <a:rPr lang="en-US" altLang="ja-JP" sz="1200" dirty="0" smtClean="0">
                <a:ea typeface="MS PGothic" pitchFamily="34" charset="-128"/>
              </a:rPr>
              <a:t> area of rats influence sucrose</a:t>
            </a:r>
            <a:br>
              <a:rPr lang="en-US" altLang="ja-JP" sz="1200" dirty="0" smtClean="0">
                <a:ea typeface="MS PGothic" pitchFamily="34" charset="-128"/>
              </a:rPr>
            </a:br>
            <a:r>
              <a:rPr lang="en-US" altLang="ja-JP" sz="1200" dirty="0" smtClean="0">
                <a:ea typeface="MS PGothic" pitchFamily="34" charset="-128"/>
              </a:rPr>
              <a:t>intake, but not </a:t>
            </a:r>
            <a:r>
              <a:rPr lang="en-US" altLang="ja-JP" sz="1200" dirty="0" err="1" smtClean="0">
                <a:ea typeface="MS PGothic" pitchFamily="34" charset="-128"/>
              </a:rPr>
              <a:t>umami</a:t>
            </a:r>
            <a:r>
              <a:rPr lang="en-US" altLang="ja-JP" sz="1200" dirty="0" smtClean="0">
                <a:ea typeface="MS PGothic" pitchFamily="34" charset="-128"/>
              </a:rPr>
              <a:t> and amino acid intake. Physiology &amp; Behavior, v. 96(4–5): 667–674, 2009.</a:t>
            </a:r>
          </a:p>
          <a:p>
            <a:pPr marL="171450" indent="-171450">
              <a:spcBef>
                <a:spcPct val="50000"/>
              </a:spcBef>
              <a:buFont typeface="Arial" pitchFamily="34" charset="0"/>
              <a:buChar char="•"/>
            </a:pPr>
            <a:r>
              <a:rPr lang="en-GB" altLang="ja-JP" sz="1200" dirty="0" smtClean="0">
                <a:ea typeface="MS PGothic" pitchFamily="34" charset="-128"/>
              </a:rPr>
              <a:t>SMRIGA et al., J. Food Composition &amp; Analysis, 23: 442, 2010.</a:t>
            </a:r>
            <a:endParaRPr lang="pt-BR" sz="1200" dirty="0" smtClean="0"/>
          </a:p>
          <a:p>
            <a:pPr marL="171450" indent="-171450">
              <a:spcBef>
                <a:spcPct val="50000"/>
              </a:spcBef>
              <a:buFont typeface="Arial" pitchFamily="34" charset="0"/>
              <a:buChar char="•"/>
            </a:pPr>
            <a:endParaRPr lang="pt-BR" sz="600" dirty="0" smtClean="0"/>
          </a:p>
          <a:p>
            <a:pPr marL="171450" indent="-171450">
              <a:spcBef>
                <a:spcPct val="50000"/>
              </a:spcBef>
              <a:buFont typeface="Arial" pitchFamily="34" charset="0"/>
              <a:buChar char="•"/>
            </a:pPr>
            <a:r>
              <a:rPr lang="pt-BR" sz="1200" dirty="0" smtClean="0"/>
              <a:t>STAMLER, J. </a:t>
            </a:r>
            <a:r>
              <a:rPr lang="pt-BR" sz="1200" dirty="0" err="1" smtClean="0"/>
              <a:t>et</a:t>
            </a:r>
            <a:r>
              <a:rPr lang="pt-BR" sz="1200" dirty="0" smtClean="0"/>
              <a:t> </a:t>
            </a:r>
            <a:r>
              <a:rPr lang="pt-BR" sz="1200" dirty="0" err="1" smtClean="0"/>
              <a:t>al</a:t>
            </a:r>
            <a:r>
              <a:rPr lang="pt-BR" sz="1200" dirty="0" smtClean="0"/>
              <a:t>, apud IGIS (2009). </a:t>
            </a:r>
            <a:r>
              <a:rPr lang="pt-BR" sz="1200" dirty="0" err="1" smtClean="0"/>
              <a:t>Glutamic</a:t>
            </a:r>
            <a:r>
              <a:rPr lang="pt-BR" sz="1200" dirty="0" smtClean="0"/>
              <a:t> </a:t>
            </a:r>
            <a:r>
              <a:rPr lang="pt-BR" sz="1200" dirty="0" err="1" smtClean="0"/>
              <a:t>Acid</a:t>
            </a:r>
            <a:r>
              <a:rPr lang="pt-BR" sz="1200" dirty="0" smtClean="0"/>
              <a:t>, </a:t>
            </a:r>
            <a:r>
              <a:rPr lang="pt-BR" sz="1200" dirty="0" err="1" smtClean="0"/>
              <a:t>The</a:t>
            </a:r>
            <a:r>
              <a:rPr lang="pt-BR" sz="1200" dirty="0" smtClean="0"/>
              <a:t> </a:t>
            </a:r>
            <a:r>
              <a:rPr lang="pt-BR" sz="1200" dirty="0" err="1" smtClean="0"/>
              <a:t>Main</a:t>
            </a:r>
            <a:r>
              <a:rPr lang="pt-BR" sz="1200" dirty="0" smtClean="0"/>
              <a:t>  </a:t>
            </a:r>
            <a:r>
              <a:rPr lang="pt-BR" sz="1200" dirty="0" err="1" smtClean="0"/>
              <a:t>Dietery</a:t>
            </a:r>
            <a:r>
              <a:rPr lang="pt-BR" sz="1200" dirty="0" smtClean="0"/>
              <a:t> </a:t>
            </a:r>
            <a:r>
              <a:rPr lang="pt-BR" sz="1200" dirty="0" err="1" smtClean="0"/>
              <a:t>Aminoacid</a:t>
            </a:r>
            <a:r>
              <a:rPr lang="pt-BR" sz="1200" dirty="0" smtClean="0"/>
              <a:t> </a:t>
            </a:r>
            <a:r>
              <a:rPr lang="pt-BR" sz="1200" dirty="0" err="1" smtClean="0"/>
              <a:t>and</a:t>
            </a:r>
            <a:r>
              <a:rPr lang="pt-BR" sz="1200" dirty="0" smtClean="0"/>
              <a:t> </a:t>
            </a:r>
            <a:r>
              <a:rPr lang="pt-BR" sz="1200" dirty="0" err="1" smtClean="0"/>
              <a:t>the</a:t>
            </a:r>
            <a:r>
              <a:rPr lang="pt-BR" sz="1200" dirty="0" smtClean="0"/>
              <a:t> </a:t>
            </a:r>
            <a:r>
              <a:rPr lang="pt-BR" sz="1200" dirty="0" err="1" smtClean="0"/>
              <a:t>Blood</a:t>
            </a:r>
            <a:r>
              <a:rPr lang="pt-BR" sz="1200" dirty="0" smtClean="0"/>
              <a:t> </a:t>
            </a:r>
            <a:r>
              <a:rPr lang="pt-BR" sz="1200" dirty="0" err="1" smtClean="0"/>
              <a:t>Pressure</a:t>
            </a:r>
            <a:r>
              <a:rPr lang="pt-BR" sz="1200" dirty="0" smtClean="0"/>
              <a:t> (Abstract). Disponível em: </a:t>
            </a:r>
            <a:r>
              <a:rPr lang="pt-BR" sz="1200" dirty="0" smtClean="0">
                <a:hlinkClick r:id="rId3"/>
              </a:rPr>
              <a:t>http://www.glutamate.org/Research/Savoury_taste_can_help_lower_blood_pressure.asp</a:t>
            </a:r>
            <a:r>
              <a:rPr lang="pt-BR" sz="1200" dirty="0" smtClean="0"/>
              <a:t>. Acesso em: 26 de novembro de 2009.</a:t>
            </a:r>
          </a:p>
          <a:p>
            <a:pPr marL="171450" indent="-171450">
              <a:spcBef>
                <a:spcPct val="50000"/>
              </a:spcBef>
              <a:buFont typeface="Arial" pitchFamily="34" charset="0"/>
              <a:buChar char="•"/>
            </a:pPr>
            <a:endParaRPr lang="pt-BR" sz="600" dirty="0" smtClean="0"/>
          </a:p>
          <a:p>
            <a:pPr marL="171450" indent="-171450">
              <a:spcBef>
                <a:spcPct val="50000"/>
              </a:spcBef>
              <a:buFont typeface="Arial" pitchFamily="34" charset="0"/>
              <a:buChar char="•"/>
            </a:pPr>
            <a:r>
              <a:rPr lang="pt-BR" sz="1200" dirty="0" smtClean="0"/>
              <a:t>TOMOE </a:t>
            </a:r>
            <a:r>
              <a:rPr lang="pt-BR" sz="1200" dirty="0" err="1" smtClean="0"/>
              <a:t>et</a:t>
            </a:r>
            <a:r>
              <a:rPr lang="pt-BR" sz="1200" dirty="0" smtClean="0"/>
              <a:t> al. </a:t>
            </a:r>
            <a:r>
              <a:rPr lang="pt-BR" sz="1200" dirty="0" err="1" smtClean="0"/>
              <a:t>Clinical</a:t>
            </a:r>
            <a:r>
              <a:rPr lang="pt-BR" sz="1200" dirty="0" smtClean="0"/>
              <a:t> Trial </a:t>
            </a:r>
            <a:r>
              <a:rPr lang="pt-BR" sz="1200" dirty="0" err="1" smtClean="0"/>
              <a:t>of</a:t>
            </a:r>
            <a:r>
              <a:rPr lang="pt-BR" sz="1200" dirty="0" smtClean="0"/>
              <a:t> </a:t>
            </a:r>
            <a:r>
              <a:rPr lang="pt-BR" sz="1200" dirty="0" err="1" smtClean="0"/>
              <a:t>Glutamate</a:t>
            </a:r>
            <a:r>
              <a:rPr lang="pt-BR" sz="1200" dirty="0" smtClean="0"/>
              <a:t> for </a:t>
            </a:r>
            <a:r>
              <a:rPr lang="pt-BR" sz="1200" dirty="0" err="1" smtClean="0"/>
              <a:t>the</a:t>
            </a:r>
            <a:r>
              <a:rPr lang="pt-BR" sz="1200" dirty="0" smtClean="0"/>
              <a:t> </a:t>
            </a:r>
            <a:r>
              <a:rPr lang="pt-BR" sz="1200" dirty="0" err="1" smtClean="0"/>
              <a:t>Improvement</a:t>
            </a:r>
            <a:r>
              <a:rPr lang="pt-BR" sz="1200" dirty="0" smtClean="0"/>
              <a:t> </a:t>
            </a:r>
            <a:r>
              <a:rPr lang="pt-BR" sz="1200" dirty="0" err="1" smtClean="0"/>
              <a:t>of</a:t>
            </a:r>
            <a:r>
              <a:rPr lang="pt-BR" sz="1200" dirty="0" smtClean="0"/>
              <a:t> </a:t>
            </a:r>
            <a:r>
              <a:rPr lang="pt-BR" sz="1200" dirty="0" err="1" smtClean="0"/>
              <a:t>Nutrition</a:t>
            </a:r>
            <a:r>
              <a:rPr lang="pt-BR" sz="1200" dirty="0" smtClean="0"/>
              <a:t> </a:t>
            </a:r>
            <a:r>
              <a:rPr lang="pt-BR" sz="1200" dirty="0" err="1" smtClean="0"/>
              <a:t>and</a:t>
            </a:r>
            <a:r>
              <a:rPr lang="pt-BR" sz="1200" dirty="0" smtClean="0"/>
              <a:t> </a:t>
            </a:r>
            <a:r>
              <a:rPr lang="pt-BR" sz="1200" dirty="0" err="1" smtClean="0"/>
              <a:t>Health</a:t>
            </a:r>
            <a:r>
              <a:rPr lang="pt-BR" sz="1200" dirty="0" smtClean="0"/>
              <a:t> in </a:t>
            </a:r>
            <a:r>
              <a:rPr lang="pt-BR" sz="1200" dirty="0" err="1" smtClean="0"/>
              <a:t>the</a:t>
            </a:r>
            <a:r>
              <a:rPr lang="pt-BR" sz="1200" dirty="0" smtClean="0"/>
              <a:t> </a:t>
            </a:r>
            <a:r>
              <a:rPr lang="pt-BR" sz="1200" dirty="0" err="1" smtClean="0"/>
              <a:t>Eldery</a:t>
            </a:r>
            <a:r>
              <a:rPr lang="pt-BR" sz="1200" dirty="0" smtClean="0"/>
              <a:t>. </a:t>
            </a:r>
            <a:r>
              <a:rPr lang="pt-BR" sz="1200" dirty="0" err="1" smtClean="0"/>
              <a:t>Ann</a:t>
            </a:r>
            <a:r>
              <a:rPr lang="pt-BR" sz="1200" dirty="0" smtClean="0"/>
              <a:t> NY Acad. </a:t>
            </a:r>
            <a:r>
              <a:rPr lang="pt-BR" sz="1200" dirty="0" err="1" smtClean="0"/>
              <a:t>Sci</a:t>
            </a:r>
            <a:r>
              <a:rPr lang="pt-BR" sz="1200" dirty="0" smtClean="0"/>
              <a:t>., 1170: 82-6, 2009.</a:t>
            </a:r>
          </a:p>
          <a:p>
            <a:pPr marL="171450" indent="-171450">
              <a:spcBef>
                <a:spcPct val="50000"/>
              </a:spcBef>
              <a:buFont typeface="Arial" pitchFamily="34" charset="0"/>
              <a:buChar char="•"/>
            </a:pPr>
            <a:endParaRPr lang="pt-BR" sz="600" dirty="0" smtClean="0"/>
          </a:p>
          <a:p>
            <a:pPr marL="171450" indent="-171450">
              <a:spcBef>
                <a:spcPct val="50000"/>
              </a:spcBef>
              <a:buFont typeface="Arial" pitchFamily="34" charset="0"/>
              <a:buChar char="•"/>
            </a:pPr>
            <a:r>
              <a:rPr lang="pt-BR" sz="1200" dirty="0" smtClean="0"/>
              <a:t>Williams AN; </a:t>
            </a:r>
            <a:r>
              <a:rPr lang="pt-BR" sz="1200" dirty="0" err="1" smtClean="0"/>
              <a:t>Woessner</a:t>
            </a:r>
            <a:r>
              <a:rPr lang="pt-BR" sz="1200" dirty="0" smtClean="0"/>
              <a:t> K. M. </a:t>
            </a:r>
            <a:r>
              <a:rPr lang="pt-BR" sz="1200" dirty="0" err="1" smtClean="0"/>
              <a:t>Monosodium</a:t>
            </a:r>
            <a:r>
              <a:rPr lang="pt-BR" sz="1200" dirty="0" smtClean="0"/>
              <a:t> </a:t>
            </a:r>
            <a:r>
              <a:rPr lang="pt-BR" sz="1200" dirty="0" err="1" smtClean="0"/>
              <a:t>glutamate</a:t>
            </a:r>
            <a:r>
              <a:rPr lang="pt-BR" sz="1200" dirty="0" smtClean="0"/>
              <a:t> ‘</a:t>
            </a:r>
            <a:r>
              <a:rPr lang="pt-BR" sz="1200" dirty="0" err="1" smtClean="0"/>
              <a:t>allergy</a:t>
            </a:r>
            <a:r>
              <a:rPr lang="pt-BR" sz="1200" dirty="0" smtClean="0"/>
              <a:t>’: </a:t>
            </a:r>
            <a:r>
              <a:rPr lang="pt-BR" sz="1200" dirty="0" err="1" smtClean="0"/>
              <a:t>menace</a:t>
            </a:r>
            <a:r>
              <a:rPr lang="pt-BR" sz="1200" dirty="0" smtClean="0"/>
              <a:t> </a:t>
            </a:r>
            <a:r>
              <a:rPr lang="pt-BR" sz="1200" dirty="0" err="1" smtClean="0"/>
              <a:t>or</a:t>
            </a:r>
            <a:r>
              <a:rPr lang="pt-BR" sz="1200" dirty="0" smtClean="0"/>
              <a:t> </a:t>
            </a:r>
            <a:r>
              <a:rPr lang="pt-BR" sz="1200" dirty="0" err="1" smtClean="0"/>
              <a:t>myth</a:t>
            </a:r>
            <a:r>
              <a:rPr lang="pt-BR" sz="1200" dirty="0" smtClean="0"/>
              <a:t>? </a:t>
            </a:r>
            <a:r>
              <a:rPr lang="pt-BR" sz="1200" dirty="0" err="1" smtClean="0"/>
              <a:t>Clin</a:t>
            </a:r>
            <a:r>
              <a:rPr lang="pt-BR" sz="1200" dirty="0" smtClean="0"/>
              <a:t> </a:t>
            </a:r>
            <a:r>
              <a:rPr lang="pt-BR" sz="1200" dirty="0" err="1" smtClean="0"/>
              <a:t>Exp</a:t>
            </a:r>
            <a:r>
              <a:rPr lang="pt-BR" sz="1200" dirty="0" smtClean="0"/>
              <a:t> </a:t>
            </a:r>
            <a:r>
              <a:rPr lang="pt-BR" sz="1200" dirty="0" err="1" smtClean="0"/>
              <a:t>Allergy</a:t>
            </a:r>
            <a:r>
              <a:rPr lang="pt-BR" sz="1200" dirty="0" smtClean="0"/>
              <a:t>, </a:t>
            </a:r>
            <a:r>
              <a:rPr lang="en-US" sz="1200" dirty="0" smtClean="0"/>
              <a:t>39(5):640-6. </a:t>
            </a:r>
            <a:r>
              <a:rPr lang="en-US" sz="1200" dirty="0" err="1" smtClean="0"/>
              <a:t>Epub</a:t>
            </a:r>
            <a:r>
              <a:rPr lang="en-US" sz="1200" dirty="0" smtClean="0"/>
              <a:t>, 2009</a:t>
            </a:r>
            <a:endParaRPr lang="pt-BR" sz="1200" dirty="0" smtClean="0"/>
          </a:p>
          <a:p>
            <a:pPr marL="171450" lvl="0" indent="-171450">
              <a:spcBef>
                <a:spcPct val="50000"/>
              </a:spcBef>
              <a:buFont typeface="Arial" pitchFamily="34" charset="0"/>
              <a:buChar char="•"/>
            </a:pPr>
            <a:r>
              <a:rPr lang="pt-BR" sz="1200" dirty="0" err="1" smtClean="0"/>
              <a:t>Clinical</a:t>
            </a:r>
            <a:r>
              <a:rPr lang="pt-BR" sz="1200" dirty="0" smtClean="0"/>
              <a:t> &amp; Experimental </a:t>
            </a:r>
            <a:r>
              <a:rPr lang="pt-BR" sz="1200" dirty="0" err="1" smtClean="0"/>
              <a:t>Allergy</a:t>
            </a:r>
            <a:r>
              <a:rPr lang="pt-BR" sz="1200" dirty="0" smtClean="0"/>
              <a:t>, 2009 WOESSNER, </a:t>
            </a:r>
            <a:r>
              <a:rPr lang="pt-BR" sz="1200" dirty="0" err="1" smtClean="0"/>
              <a:t>K.M.</a:t>
            </a:r>
            <a:r>
              <a:rPr lang="pt-BR" sz="1200" dirty="0" smtClean="0"/>
              <a:t>, SIMON, </a:t>
            </a:r>
            <a:r>
              <a:rPr lang="pt-BR" sz="1200" dirty="0" err="1" smtClean="0"/>
              <a:t>R.A.</a:t>
            </a:r>
            <a:r>
              <a:rPr lang="pt-BR" sz="1200" dirty="0" smtClean="0"/>
              <a:t>, STEVENSON, </a:t>
            </a:r>
            <a:r>
              <a:rPr lang="pt-BR" sz="1200" dirty="0" err="1" smtClean="0"/>
              <a:t>D.D.</a:t>
            </a:r>
            <a:r>
              <a:rPr lang="pt-BR" sz="1200" dirty="0" smtClean="0"/>
              <a:t> </a:t>
            </a:r>
            <a:r>
              <a:rPr lang="pt-BR" sz="1200" dirty="0" err="1" smtClean="0"/>
              <a:t>Monosodium</a:t>
            </a:r>
            <a:r>
              <a:rPr lang="pt-BR" sz="1200" dirty="0" smtClean="0"/>
              <a:t> </a:t>
            </a:r>
            <a:r>
              <a:rPr lang="pt-BR" sz="1200" dirty="0" err="1" smtClean="0"/>
              <a:t>Glutamate</a:t>
            </a:r>
            <a:r>
              <a:rPr lang="pt-BR" sz="1200" dirty="0" smtClean="0"/>
              <a:t> </a:t>
            </a:r>
            <a:r>
              <a:rPr lang="pt-BR" sz="1200" dirty="0" err="1" smtClean="0"/>
              <a:t>Sensivity</a:t>
            </a:r>
            <a:r>
              <a:rPr lang="pt-BR" sz="1200" dirty="0" smtClean="0"/>
              <a:t> in </a:t>
            </a:r>
            <a:r>
              <a:rPr lang="pt-BR" sz="1200" dirty="0" err="1" smtClean="0"/>
              <a:t>Asthma</a:t>
            </a:r>
            <a:r>
              <a:rPr lang="pt-BR" sz="1200" dirty="0" smtClean="0"/>
              <a:t>. </a:t>
            </a:r>
            <a:r>
              <a:rPr lang="pt-BR" sz="1200" dirty="0" err="1" smtClean="0"/>
              <a:t>Journal</a:t>
            </a:r>
            <a:r>
              <a:rPr lang="pt-BR" sz="1200" dirty="0" smtClean="0"/>
              <a:t> </a:t>
            </a:r>
            <a:r>
              <a:rPr lang="pt-BR" sz="1200" dirty="0" err="1" smtClean="0"/>
              <a:t>of</a:t>
            </a:r>
            <a:r>
              <a:rPr lang="pt-BR" sz="1200" dirty="0" smtClean="0"/>
              <a:t> </a:t>
            </a:r>
            <a:r>
              <a:rPr lang="pt-BR" sz="1200" dirty="0" err="1" smtClean="0"/>
              <a:t>Allergy</a:t>
            </a:r>
            <a:r>
              <a:rPr lang="pt-BR" sz="1200" dirty="0" smtClean="0"/>
              <a:t> </a:t>
            </a:r>
            <a:r>
              <a:rPr lang="pt-BR" sz="1200" dirty="0" err="1" smtClean="0"/>
              <a:t>Clinical</a:t>
            </a:r>
            <a:r>
              <a:rPr lang="pt-BR" sz="1200" dirty="0" smtClean="0"/>
              <a:t> </a:t>
            </a:r>
            <a:r>
              <a:rPr lang="pt-BR" sz="1200" dirty="0" err="1" smtClean="0"/>
              <a:t>Immunology</a:t>
            </a:r>
            <a:r>
              <a:rPr lang="pt-BR" sz="1200" dirty="0" smtClean="0"/>
              <a:t>, 3:228-232, 1992.</a:t>
            </a:r>
          </a:p>
          <a:p>
            <a:pPr marL="171450" indent="-171450">
              <a:spcBef>
                <a:spcPct val="50000"/>
              </a:spcBef>
              <a:buFont typeface="Arial" pitchFamily="34" charset="0"/>
              <a:buChar char="•"/>
            </a:pPr>
            <a:r>
              <a:rPr lang="pt-BR" sz="1200" dirty="0" smtClean="0"/>
              <a:t>YAMAGUCHI, S. TAKAHASHI C. </a:t>
            </a:r>
            <a:r>
              <a:rPr lang="en-US" sz="1200" dirty="0" smtClean="0"/>
              <a:t>Interactions of Monosodium Glutamate and Sodium Chloride on Saltiness and Palatability of a Clear Soup. Journal of Food Science,  49(1): 82-85, 1984.</a:t>
            </a:r>
          </a:p>
          <a:p>
            <a:pPr marL="171450" indent="-171450">
              <a:spcBef>
                <a:spcPct val="50000"/>
              </a:spcBef>
              <a:buFont typeface="Arial" pitchFamily="34" charset="0"/>
              <a:buChar char="•"/>
            </a:pPr>
            <a:endParaRPr lang="pt-BR" sz="600" dirty="0" smtClean="0"/>
          </a:p>
          <a:p>
            <a:pPr marL="171450" indent="-171450">
              <a:spcBef>
                <a:spcPct val="50000"/>
              </a:spcBef>
              <a:buFont typeface="Arial" pitchFamily="34" charset="0"/>
              <a:buChar char="•"/>
            </a:pPr>
            <a:r>
              <a:rPr lang="pt-BR" sz="1200" dirty="0" smtClean="0"/>
              <a:t>YAMAMOTO, S. </a:t>
            </a:r>
            <a:r>
              <a:rPr lang="pt-BR" sz="1200" dirty="0" err="1" smtClean="0"/>
              <a:t>et</a:t>
            </a:r>
            <a:r>
              <a:rPr lang="pt-BR" sz="1200" dirty="0" smtClean="0"/>
              <a:t> al. </a:t>
            </a:r>
            <a:r>
              <a:rPr lang="pt-BR" sz="1200" dirty="0" err="1" smtClean="0"/>
              <a:t>Can</a:t>
            </a:r>
            <a:r>
              <a:rPr lang="pt-BR" sz="1200" dirty="0" smtClean="0"/>
              <a:t> </a:t>
            </a:r>
            <a:r>
              <a:rPr lang="pt-BR" sz="1200" dirty="0" err="1" smtClean="0"/>
              <a:t>Dietary</a:t>
            </a:r>
            <a:r>
              <a:rPr lang="pt-BR" sz="1200" dirty="0" smtClean="0"/>
              <a:t> </a:t>
            </a:r>
            <a:r>
              <a:rPr lang="pt-BR" sz="1200" dirty="0" err="1" smtClean="0"/>
              <a:t>Supplementation</a:t>
            </a:r>
            <a:r>
              <a:rPr lang="pt-BR" sz="1200" dirty="0" smtClean="0"/>
              <a:t> </a:t>
            </a:r>
            <a:r>
              <a:rPr lang="pt-BR" sz="1200" dirty="0" err="1" smtClean="0"/>
              <a:t>of</a:t>
            </a:r>
            <a:r>
              <a:rPr lang="pt-BR" sz="1200" dirty="0" smtClean="0"/>
              <a:t> </a:t>
            </a:r>
            <a:r>
              <a:rPr lang="pt-BR" sz="1200" dirty="0" err="1" smtClean="0"/>
              <a:t>Monosodium</a:t>
            </a:r>
            <a:r>
              <a:rPr lang="pt-BR" sz="1200" dirty="0" smtClean="0"/>
              <a:t> </a:t>
            </a:r>
            <a:r>
              <a:rPr lang="pt-BR" sz="1200" dirty="0" err="1" smtClean="0"/>
              <a:t>Glutamate</a:t>
            </a:r>
            <a:r>
              <a:rPr lang="pt-BR" sz="1200" dirty="0" smtClean="0"/>
              <a:t> </a:t>
            </a:r>
            <a:r>
              <a:rPr lang="pt-BR" sz="1200" dirty="0" err="1" smtClean="0"/>
              <a:t>Improve</a:t>
            </a:r>
            <a:r>
              <a:rPr lang="pt-BR" sz="1200" dirty="0" smtClean="0"/>
              <a:t> </a:t>
            </a:r>
            <a:r>
              <a:rPr lang="pt-BR" sz="1200" dirty="0" err="1" smtClean="0"/>
              <a:t>the</a:t>
            </a:r>
            <a:r>
              <a:rPr lang="pt-BR" sz="1200" dirty="0" smtClean="0"/>
              <a:t> </a:t>
            </a:r>
            <a:r>
              <a:rPr lang="pt-BR" sz="1200" dirty="0" err="1" smtClean="0"/>
              <a:t>Health</a:t>
            </a:r>
            <a:r>
              <a:rPr lang="pt-BR" sz="1200" dirty="0" smtClean="0"/>
              <a:t> </a:t>
            </a:r>
            <a:r>
              <a:rPr lang="pt-BR" sz="1200" dirty="0" err="1" smtClean="0"/>
              <a:t>of</a:t>
            </a:r>
            <a:r>
              <a:rPr lang="pt-BR" sz="1200" dirty="0" smtClean="0"/>
              <a:t> </a:t>
            </a:r>
            <a:r>
              <a:rPr lang="pt-BR" sz="1200" dirty="0" err="1" smtClean="0"/>
              <a:t>the</a:t>
            </a:r>
            <a:r>
              <a:rPr lang="pt-BR" sz="1200" dirty="0" smtClean="0"/>
              <a:t> </a:t>
            </a:r>
            <a:r>
              <a:rPr lang="pt-BR" sz="1200" dirty="0" err="1" smtClean="0"/>
              <a:t>Eldery</a:t>
            </a:r>
            <a:r>
              <a:rPr lang="pt-BR" sz="1200" dirty="0" smtClean="0"/>
              <a:t>? </a:t>
            </a:r>
            <a:r>
              <a:rPr lang="pt-BR" sz="1200" dirty="0" err="1" smtClean="0"/>
              <a:t>The</a:t>
            </a:r>
            <a:r>
              <a:rPr lang="pt-BR" sz="1200" dirty="0" smtClean="0"/>
              <a:t> </a:t>
            </a:r>
            <a:r>
              <a:rPr lang="pt-BR" sz="1200" dirty="0" err="1" smtClean="0"/>
              <a:t>American</a:t>
            </a:r>
            <a:r>
              <a:rPr lang="pt-BR" sz="1200" dirty="0" smtClean="0"/>
              <a:t> </a:t>
            </a:r>
            <a:r>
              <a:rPr lang="pt-BR" sz="1200" dirty="0" err="1" smtClean="0"/>
              <a:t>Journal</a:t>
            </a:r>
            <a:r>
              <a:rPr lang="pt-BR" sz="1200" dirty="0" smtClean="0"/>
              <a:t> </a:t>
            </a:r>
            <a:r>
              <a:rPr lang="pt-BR" sz="1200" dirty="0" err="1" smtClean="0"/>
              <a:t>of</a:t>
            </a:r>
            <a:r>
              <a:rPr lang="pt-BR" sz="1200" dirty="0" smtClean="0"/>
              <a:t> </a:t>
            </a:r>
            <a:r>
              <a:rPr lang="pt-BR" sz="1200" dirty="0" err="1" smtClean="0"/>
              <a:t>Clinical</a:t>
            </a:r>
            <a:r>
              <a:rPr lang="pt-BR" sz="1200" dirty="0" smtClean="0"/>
              <a:t> </a:t>
            </a:r>
            <a:r>
              <a:rPr lang="pt-BR" sz="1200" dirty="0" err="1" smtClean="0"/>
              <a:t>Nutrition</a:t>
            </a:r>
            <a:r>
              <a:rPr lang="pt-BR" sz="1200" dirty="0" smtClean="0"/>
              <a:t>, 90:844S-9S, 2009.</a:t>
            </a:r>
          </a:p>
          <a:p>
            <a:pPr marL="171450" indent="-171450">
              <a:spcBef>
                <a:spcPct val="50000"/>
              </a:spcBef>
              <a:buFont typeface="Arial" pitchFamily="34" charset="0"/>
              <a:buChar char="•"/>
            </a:pPr>
            <a:r>
              <a:rPr lang="pt-BR" sz="1200" dirty="0" smtClean="0"/>
              <a:t>ZOLATAREV, V. </a:t>
            </a:r>
            <a:r>
              <a:rPr lang="pt-BR" sz="1200" dirty="0" err="1" smtClean="0"/>
              <a:t>et</a:t>
            </a:r>
            <a:r>
              <a:rPr lang="pt-BR" sz="1200" dirty="0" smtClean="0"/>
              <a:t> al. </a:t>
            </a:r>
            <a:r>
              <a:rPr lang="pt-BR" sz="1200" dirty="0" err="1" smtClean="0"/>
              <a:t>Effect</a:t>
            </a:r>
            <a:r>
              <a:rPr lang="pt-BR" sz="1200" dirty="0" smtClean="0"/>
              <a:t> </a:t>
            </a:r>
            <a:r>
              <a:rPr lang="pt-BR" sz="1200" dirty="0" err="1" smtClean="0"/>
              <a:t>of</a:t>
            </a:r>
            <a:r>
              <a:rPr lang="pt-BR" sz="1200" dirty="0" smtClean="0"/>
              <a:t> </a:t>
            </a:r>
            <a:r>
              <a:rPr lang="pt-BR" sz="1200" dirty="0" err="1" smtClean="0"/>
              <a:t>Free</a:t>
            </a:r>
            <a:r>
              <a:rPr lang="pt-BR" sz="1200" dirty="0" smtClean="0"/>
              <a:t> </a:t>
            </a:r>
            <a:r>
              <a:rPr lang="pt-BR" sz="1200" dirty="0" err="1" smtClean="0"/>
              <a:t>dietary</a:t>
            </a:r>
            <a:r>
              <a:rPr lang="pt-BR" sz="1200" dirty="0" smtClean="0"/>
              <a:t> </a:t>
            </a:r>
            <a:r>
              <a:rPr lang="pt-BR" sz="1200" dirty="0" err="1" smtClean="0"/>
              <a:t>Glutamate</a:t>
            </a:r>
            <a:r>
              <a:rPr lang="pt-BR" sz="1200" dirty="0" smtClean="0"/>
              <a:t> </a:t>
            </a:r>
            <a:r>
              <a:rPr lang="pt-BR" sz="1200" dirty="0" err="1" smtClean="0"/>
              <a:t>on</a:t>
            </a:r>
            <a:r>
              <a:rPr lang="pt-BR" sz="1200" dirty="0" smtClean="0"/>
              <a:t> </a:t>
            </a:r>
            <a:r>
              <a:rPr lang="pt-BR" sz="1200" dirty="0" err="1" smtClean="0"/>
              <a:t>Gastric</a:t>
            </a:r>
            <a:r>
              <a:rPr lang="pt-BR" sz="1200" dirty="0" smtClean="0"/>
              <a:t> </a:t>
            </a:r>
            <a:r>
              <a:rPr lang="pt-BR" sz="1200" dirty="0" err="1" smtClean="0"/>
              <a:t>Secretion</a:t>
            </a:r>
            <a:r>
              <a:rPr lang="pt-BR" sz="1200" dirty="0" smtClean="0"/>
              <a:t> in </a:t>
            </a:r>
            <a:r>
              <a:rPr lang="pt-BR" sz="1200" dirty="0" err="1" smtClean="0"/>
              <a:t>Dogs</a:t>
            </a:r>
            <a:r>
              <a:rPr lang="pt-BR" sz="1200" dirty="0" smtClean="0"/>
              <a:t>. </a:t>
            </a:r>
            <a:r>
              <a:rPr lang="pt-BR" sz="1200" dirty="0" err="1" smtClean="0"/>
              <a:t>Ann</a:t>
            </a:r>
            <a:r>
              <a:rPr lang="pt-BR" sz="1200" dirty="0" smtClean="0"/>
              <a:t>. NY. Acad. </a:t>
            </a:r>
            <a:r>
              <a:rPr lang="pt-BR" sz="1200" dirty="0" err="1" smtClean="0"/>
              <a:t>Sci</a:t>
            </a:r>
            <a:r>
              <a:rPr lang="pt-BR" sz="1200" dirty="0" smtClean="0"/>
              <a:t>. Jul, 1170:87-90, 2009.</a:t>
            </a:r>
          </a:p>
        </p:txBody>
      </p:sp>
      <p:sp>
        <p:nvSpPr>
          <p:cNvPr id="4" name="Título 1"/>
          <p:cNvSpPr>
            <a:spLocks/>
          </p:cNvSpPr>
          <p:nvPr/>
        </p:nvSpPr>
        <p:spPr bwMode="auto">
          <a:xfrm>
            <a:off x="35496" y="44624"/>
            <a:ext cx="8137525" cy="558800"/>
          </a:xfrm>
          <a:prstGeom prst="rect">
            <a:avLst/>
          </a:prstGeom>
          <a:noFill/>
          <a:ln w="9525">
            <a:noFill/>
            <a:miter lim="800000"/>
            <a:headEnd/>
            <a:tailEnd/>
          </a:ln>
        </p:spPr>
        <p:txBody>
          <a:bodyPr anchor="ctr"/>
          <a:lstStyle/>
          <a:p>
            <a:pPr eaLnBrk="0" hangingPunct="0"/>
            <a:r>
              <a:rPr lang="pt-BR" sz="2800" b="1" dirty="0">
                <a:solidFill>
                  <a:schemeClr val="bg1"/>
                </a:solidFill>
                <a:latin typeface="Calibri" pitchFamily="34" charset="0"/>
              </a:rPr>
              <a:t>Referências</a:t>
            </a:r>
          </a:p>
        </p:txBody>
      </p:sp>
    </p:spTree>
    <p:extLst>
      <p:ext uri="{BB962C8B-B14F-4D97-AF65-F5344CB8AC3E}">
        <p14:creationId xmlns:p14="http://schemas.microsoft.com/office/powerpoint/2010/main" xmlns="" val="10031005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395536" y="2012647"/>
            <a:ext cx="4464496" cy="1200329"/>
          </a:xfrm>
          <a:prstGeom prst="rect">
            <a:avLst/>
          </a:prstGeom>
          <a:noFill/>
          <a:ln w="9525">
            <a:noFill/>
            <a:miter lim="800000"/>
            <a:headEnd/>
            <a:tailEnd/>
          </a:ln>
        </p:spPr>
        <p:txBody>
          <a:bodyPr wrap="square" anchor="ctr">
            <a:spAutoFit/>
          </a:bodyPr>
          <a:lstStyle/>
          <a:p>
            <a:pPr algn="dist"/>
            <a:r>
              <a:rPr lang="pt-BR" sz="7200" dirty="0" err="1" smtClean="0">
                <a:latin typeface="+mn-lt"/>
              </a:rPr>
              <a:t>Gracias</a:t>
            </a:r>
            <a:r>
              <a:rPr lang="pt-BR" sz="7200" dirty="0" smtClean="0">
                <a:latin typeface="+mn-lt"/>
              </a:rPr>
              <a:t>!</a:t>
            </a:r>
            <a:endParaRPr lang="pt-BR" sz="2400" dirty="0">
              <a:latin typeface="+mn-lt"/>
            </a:endParaRPr>
          </a:p>
        </p:txBody>
      </p:sp>
      <p:pic>
        <p:nvPicPr>
          <p:cNvPr id="5" name="Imagem 4" descr="C:\Users\marcelo_machado\AppData\Local\Microsoft\Windows\Temporary Internet Files\Content.Word\PACK BROADSIDE.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3573016"/>
            <a:ext cx="5076284" cy="2270809"/>
          </a:xfrm>
          <a:prstGeom prst="rect">
            <a:avLst/>
          </a:prstGeom>
          <a:noFill/>
          <a:ln>
            <a:noFill/>
          </a:ln>
        </p:spPr>
      </p:pic>
      <p:pic>
        <p:nvPicPr>
          <p:cNvPr id="4" name="Imagem 3" descr="ramon"/>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41290" y="2780928"/>
            <a:ext cx="4248150" cy="1171575"/>
          </a:xfrm>
          <a:prstGeom prst="rect">
            <a:avLst/>
          </a:prstGeom>
          <a:noFill/>
          <a:ln>
            <a:noFill/>
          </a:ln>
        </p:spPr>
      </p:pic>
    </p:spTree>
    <p:extLst>
      <p:ext uri="{BB962C8B-B14F-4D97-AF65-F5344CB8AC3E}">
        <p14:creationId xmlns:p14="http://schemas.microsoft.com/office/powerpoint/2010/main" xmlns="" val="6204921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1"/>
          <p:cNvSpPr txBox="1">
            <a:spLocks noChangeArrowheads="1"/>
          </p:cNvSpPr>
          <p:nvPr/>
        </p:nvSpPr>
        <p:spPr bwMode="auto">
          <a:xfrm>
            <a:off x="683568" y="5075892"/>
            <a:ext cx="1524000" cy="369332"/>
          </a:xfrm>
          <a:prstGeom prst="rect">
            <a:avLst/>
          </a:prstGeom>
          <a:noFill/>
          <a:ln w="9525">
            <a:noFill/>
            <a:miter lim="800000"/>
            <a:headEnd/>
            <a:tailEnd/>
          </a:ln>
        </p:spPr>
        <p:txBody>
          <a:bodyPr>
            <a:spAutoFit/>
          </a:bodyPr>
          <a:lstStyle/>
          <a:p>
            <a:pPr algn="ctr">
              <a:spcBef>
                <a:spcPct val="50000"/>
              </a:spcBef>
            </a:pPr>
            <a:r>
              <a:rPr kumimoji="1" lang="es-ES" altLang="ja-JP" b="1" dirty="0" smtClean="0">
                <a:latin typeface="+mn-lt"/>
              </a:rPr>
              <a:t>Kikunae Ikeda</a:t>
            </a:r>
            <a:endParaRPr kumimoji="1" lang="es-ES" altLang="ja-JP" b="1" dirty="0">
              <a:latin typeface="+mn-lt"/>
            </a:endParaRPr>
          </a:p>
        </p:txBody>
      </p:sp>
      <p:sp>
        <p:nvSpPr>
          <p:cNvPr id="19460" name="Text Box 22"/>
          <p:cNvSpPr txBox="1">
            <a:spLocks noChangeArrowheads="1"/>
          </p:cNvSpPr>
          <p:nvPr/>
        </p:nvSpPr>
        <p:spPr bwMode="auto">
          <a:xfrm>
            <a:off x="683518" y="4644489"/>
            <a:ext cx="1524000" cy="519113"/>
          </a:xfrm>
          <a:prstGeom prst="rect">
            <a:avLst/>
          </a:prstGeom>
          <a:noFill/>
          <a:ln w="9525">
            <a:noFill/>
            <a:miter lim="800000"/>
            <a:headEnd/>
            <a:tailEnd/>
          </a:ln>
        </p:spPr>
        <p:txBody>
          <a:bodyPr>
            <a:spAutoFit/>
          </a:bodyPr>
          <a:lstStyle/>
          <a:p>
            <a:pPr algn="ctr">
              <a:spcBef>
                <a:spcPct val="50000"/>
              </a:spcBef>
            </a:pPr>
            <a:r>
              <a:rPr kumimoji="1" lang="en-US" altLang="ja-JP" sz="2800" b="1">
                <a:latin typeface="+mn-lt"/>
              </a:rPr>
              <a:t>1908</a:t>
            </a:r>
            <a:endParaRPr kumimoji="1" lang="en-US" altLang="ja-JP" sz="2800" b="1">
              <a:solidFill>
                <a:schemeClr val="bg1"/>
              </a:solidFill>
              <a:latin typeface="+mn-lt"/>
            </a:endParaRPr>
          </a:p>
        </p:txBody>
      </p:sp>
      <p:sp>
        <p:nvSpPr>
          <p:cNvPr id="19461" name="Text Box 28"/>
          <p:cNvSpPr txBox="1">
            <a:spLocks noChangeArrowheads="1"/>
          </p:cNvSpPr>
          <p:nvPr/>
        </p:nvSpPr>
        <p:spPr bwMode="auto">
          <a:xfrm>
            <a:off x="14974" y="44624"/>
            <a:ext cx="4737387" cy="584775"/>
          </a:xfrm>
          <a:prstGeom prst="rect">
            <a:avLst/>
          </a:prstGeom>
          <a:noFill/>
          <a:ln w="9525">
            <a:noFill/>
            <a:miter lim="800000"/>
            <a:headEnd/>
            <a:tailEnd/>
          </a:ln>
        </p:spPr>
        <p:txBody>
          <a:bodyPr wrap="none">
            <a:spAutoFit/>
          </a:bodyPr>
          <a:lstStyle/>
          <a:p>
            <a:pPr eaLnBrk="0" hangingPunct="0"/>
            <a:r>
              <a:rPr kumimoji="1" lang="es-ES" altLang="ja-JP" sz="3200" b="1" smtClean="0">
                <a:solidFill>
                  <a:schemeClr val="bg1"/>
                </a:solidFill>
                <a:latin typeface="+mn-lt"/>
                <a:ea typeface="HGP創英角ﾎﾟｯﾌﾟ体" pitchFamily="50" charset="-128"/>
                <a:cs typeface="Times New Roman" pitchFamily="18" charset="0"/>
              </a:rPr>
              <a:t>Descubrimento del Umami</a:t>
            </a:r>
            <a:endParaRPr kumimoji="1" lang="es-ES" altLang="ja-JP" sz="3200" b="1">
              <a:solidFill>
                <a:schemeClr val="bg1"/>
              </a:solidFill>
              <a:latin typeface="+mn-lt"/>
              <a:ea typeface="HGP創英角ﾎﾟｯﾌﾟ体" pitchFamily="50" charset="-128"/>
              <a:cs typeface="Times New Roman" pitchFamily="18" charset="0"/>
            </a:endParaRPr>
          </a:p>
        </p:txBody>
      </p:sp>
      <p:sp>
        <p:nvSpPr>
          <p:cNvPr id="19462" name="Rectangle 26"/>
          <p:cNvSpPr>
            <a:spLocks noChangeArrowheads="1"/>
          </p:cNvSpPr>
          <p:nvPr/>
        </p:nvSpPr>
        <p:spPr bwMode="auto">
          <a:xfrm>
            <a:off x="3203327" y="980728"/>
            <a:ext cx="5545137" cy="2123658"/>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a:spAutoFit/>
          </a:bodyPr>
          <a:lstStyle/>
          <a:p>
            <a:pPr algn="just"/>
            <a:r>
              <a:rPr kumimoji="1" lang="es-ES" altLang="ja-JP" sz="1400" i="1" dirty="0" smtClean="0">
                <a:latin typeface="+mn-lt"/>
              </a:rPr>
              <a:t>“Alguien atento encontrará algo</a:t>
            </a:r>
          </a:p>
          <a:p>
            <a:pPr algn="just"/>
            <a:r>
              <a:rPr kumimoji="1" lang="es-ES" altLang="ja-JP" sz="1400" i="1" dirty="0" smtClean="0">
                <a:latin typeface="+mn-lt"/>
              </a:rPr>
              <a:t>común y complejo cuando una muestra de</a:t>
            </a:r>
          </a:p>
          <a:p>
            <a:pPr algn="just"/>
            <a:r>
              <a:rPr kumimoji="1" lang="es-ES" altLang="ja-JP" sz="1400" i="1" dirty="0" smtClean="0">
                <a:latin typeface="+mn-lt"/>
              </a:rPr>
              <a:t>espárragos, los tomates, el queso y la carne,</a:t>
            </a:r>
          </a:p>
          <a:p>
            <a:pPr algn="just"/>
            <a:r>
              <a:rPr kumimoji="1" lang="es-ES" altLang="ja-JP" sz="1400" i="1" dirty="0" smtClean="0">
                <a:latin typeface="+mn-lt"/>
              </a:rPr>
              <a:t>que es bastante peculiar y no se pueden clasificar</a:t>
            </a:r>
          </a:p>
          <a:p>
            <a:pPr algn="just"/>
            <a:r>
              <a:rPr kumimoji="1" lang="es-ES" altLang="ja-JP" sz="1400" i="1" dirty="0" smtClean="0">
                <a:latin typeface="+mn-lt"/>
              </a:rPr>
              <a:t>en cualquiera de los cuatro sabores bien definidos: dulce, acido, salado y amargo”. </a:t>
            </a:r>
          </a:p>
          <a:p>
            <a:pPr algn="r"/>
            <a:r>
              <a:rPr kumimoji="1" lang="es-ES" altLang="ja-JP" sz="1600" dirty="0" smtClean="0">
                <a:latin typeface="+mn-lt"/>
              </a:rPr>
              <a:t>Presentación de Prof. Ikeda</a:t>
            </a:r>
          </a:p>
          <a:p>
            <a:pPr algn="r"/>
            <a:r>
              <a:rPr kumimoji="1" lang="es-ES" altLang="ja-JP" sz="1600" dirty="0" smtClean="0">
                <a:latin typeface="+mn-lt"/>
              </a:rPr>
              <a:t>8º Congreso Internacional de Química Aplicada</a:t>
            </a:r>
          </a:p>
          <a:p>
            <a:pPr algn="r"/>
            <a:r>
              <a:rPr kumimoji="1" lang="es-ES" altLang="ja-JP" sz="1600" dirty="0" smtClean="0">
                <a:latin typeface="+mn-lt"/>
              </a:rPr>
              <a:t>Chicago, 1912</a:t>
            </a:r>
            <a:endParaRPr kumimoji="1" lang="es-ES" altLang="ja-JP" sz="1400" dirty="0">
              <a:latin typeface="+mn-lt"/>
            </a:endParaRPr>
          </a:p>
        </p:txBody>
      </p:sp>
      <p:pic>
        <p:nvPicPr>
          <p:cNvPr id="19463" name="Picture 28" descr="ikeda"/>
          <p:cNvPicPr>
            <a:picLocks noChangeAspect="1" noChangeArrowheads="1"/>
          </p:cNvPicPr>
          <p:nvPr/>
        </p:nvPicPr>
        <p:blipFill>
          <a:blip r:embed="rId3" cstate="email"/>
          <a:srcRect/>
          <a:stretch>
            <a:fillRect/>
          </a:stretch>
        </p:blipFill>
        <p:spPr bwMode="auto">
          <a:xfrm>
            <a:off x="467544" y="1978431"/>
            <a:ext cx="1984375" cy="26654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9467" name="Rectangle 17"/>
          <p:cNvSpPr>
            <a:spLocks noChangeArrowheads="1"/>
          </p:cNvSpPr>
          <p:nvPr/>
        </p:nvSpPr>
        <p:spPr bwMode="auto">
          <a:xfrm>
            <a:off x="3635896" y="5805264"/>
            <a:ext cx="4572000" cy="276999"/>
          </a:xfrm>
          <a:prstGeom prst="rect">
            <a:avLst/>
          </a:prstGeom>
          <a:noFill/>
          <a:ln w="9525">
            <a:noFill/>
            <a:miter lim="800000"/>
            <a:headEnd/>
            <a:tailEnd/>
          </a:ln>
        </p:spPr>
        <p:txBody>
          <a:bodyPr>
            <a:spAutoFit/>
          </a:bodyPr>
          <a:lstStyle/>
          <a:p>
            <a:pPr algn="ctr">
              <a:spcBef>
                <a:spcPct val="50000"/>
              </a:spcBef>
            </a:pPr>
            <a:r>
              <a:rPr lang="es-ES" sz="1200" dirty="0" smtClean="0">
                <a:latin typeface="+mn-lt"/>
              </a:rPr>
              <a:t>Kombu Dashi (alga Kombu e pescado Bonito seco)</a:t>
            </a:r>
            <a:endParaRPr lang="es-ES" sz="1200" dirty="0">
              <a:latin typeface="+mn-lt"/>
            </a:endParaRPr>
          </a:p>
        </p:txBody>
      </p:sp>
      <p:pic>
        <p:nvPicPr>
          <p:cNvPr id="12" name="Picture 3"/>
          <p:cNvPicPr>
            <a:picLocks noChangeAspect="1" noChangeArrowheads="1"/>
          </p:cNvPicPr>
          <p:nvPr/>
        </p:nvPicPr>
        <p:blipFill>
          <a:blip r:embed="rId4" cstate="email"/>
          <a:srcRect/>
          <a:stretch>
            <a:fillRect/>
          </a:stretch>
        </p:blipFill>
        <p:spPr bwMode="auto">
          <a:xfrm>
            <a:off x="4119046" y="3791358"/>
            <a:ext cx="2037130" cy="1950095"/>
          </a:xfrm>
          <a:prstGeom prst="rect">
            <a:avLst/>
          </a:prstGeom>
          <a:ln>
            <a:noFill/>
          </a:ln>
          <a:effectLst>
            <a:softEdge rad="112500"/>
          </a:effectLst>
        </p:spPr>
      </p:pic>
      <p:pic>
        <p:nvPicPr>
          <p:cNvPr id="13" name="Picture 15" descr="kombu"/>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6228184" y="3789040"/>
            <a:ext cx="1512168" cy="79440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Picture 16" descr="catmandoo"/>
          <p:cNvPicPr>
            <a:picLocks noChangeAspect="1" noChangeArrowheads="1"/>
          </p:cNvPicPr>
          <p:nvPr/>
        </p:nvPicPr>
        <p:blipFill>
          <a:blip r:embed="rId6" cstate="email">
            <a:clrChange>
              <a:clrFrom>
                <a:srgbClr val="FDFDFD"/>
              </a:clrFrom>
              <a:clrTo>
                <a:srgbClr val="FDFDFD">
                  <a:alpha val="0"/>
                </a:srgbClr>
              </a:clrTo>
            </a:clrChange>
          </a:blip>
          <a:srcRect/>
          <a:stretch>
            <a:fillRect/>
          </a:stretch>
        </p:blipFill>
        <p:spPr bwMode="auto">
          <a:xfrm>
            <a:off x="6228184" y="4838189"/>
            <a:ext cx="1475917" cy="887622"/>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8395672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6"/>
          <p:cNvGrpSpPr/>
          <p:nvPr/>
        </p:nvGrpSpPr>
        <p:grpSpPr>
          <a:xfrm>
            <a:off x="611560" y="1361811"/>
            <a:ext cx="2065711" cy="3227613"/>
            <a:chOff x="363866" y="1781810"/>
            <a:chExt cx="2641918" cy="4070152"/>
          </a:xfrm>
        </p:grpSpPr>
        <p:pic>
          <p:nvPicPr>
            <p:cNvPr id="9" name="Picture 28" descr="p02-0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969" y="1781810"/>
              <a:ext cx="2620815" cy="379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テキスト ボックス 20"/>
            <p:cNvSpPr txBox="1">
              <a:spLocks noChangeArrowheads="1"/>
            </p:cNvSpPr>
            <p:nvPr/>
          </p:nvSpPr>
          <p:spPr bwMode="auto">
            <a:xfrm>
              <a:off x="363866" y="5544185"/>
              <a:ext cx="22558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1400" b="1" dirty="0"/>
                <a:t>Dr. </a:t>
              </a:r>
              <a:r>
                <a:rPr lang="en-US" altLang="ja-JP" sz="1400" b="1" dirty="0" err="1"/>
                <a:t>Kikunae</a:t>
              </a:r>
              <a:r>
                <a:rPr lang="en-US" altLang="ja-JP" sz="1400" b="1" dirty="0"/>
                <a:t> </a:t>
              </a:r>
              <a:r>
                <a:rPr lang="en-US" altLang="ja-JP" sz="1400" b="1" dirty="0" smtClean="0"/>
                <a:t>Ikeda</a:t>
              </a:r>
              <a:endParaRPr lang="en-US" altLang="ja-JP" sz="900" b="1" dirty="0"/>
            </a:p>
          </p:txBody>
        </p:sp>
      </p:grpSp>
      <p:grpSp>
        <p:nvGrpSpPr>
          <p:cNvPr id="3" name="Grupo 9"/>
          <p:cNvGrpSpPr/>
          <p:nvPr/>
        </p:nvGrpSpPr>
        <p:grpSpPr>
          <a:xfrm>
            <a:off x="6677555" y="1279229"/>
            <a:ext cx="2142917" cy="3373907"/>
            <a:chOff x="6429861" y="1677670"/>
            <a:chExt cx="2740660" cy="4254634"/>
          </a:xfrm>
        </p:grpSpPr>
        <p:pic>
          <p:nvPicPr>
            <p:cNvPr id="12" name="Picture 29" descr="p02-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9861" y="1677670"/>
              <a:ext cx="2648566" cy="3901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テキスト ボックス 21"/>
            <p:cNvSpPr txBox="1">
              <a:spLocks noChangeArrowheads="1"/>
            </p:cNvSpPr>
            <p:nvPr/>
          </p:nvSpPr>
          <p:spPr bwMode="auto">
            <a:xfrm>
              <a:off x="6650832" y="5544185"/>
              <a:ext cx="2519689" cy="388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en-US" altLang="ja-JP" sz="1400" b="1" dirty="0" err="1"/>
                <a:t>Saburosuke</a:t>
              </a:r>
              <a:r>
                <a:rPr lang="en-US" altLang="ja-JP" sz="1400" b="1" dirty="0"/>
                <a:t> Suzuki </a:t>
              </a:r>
              <a:r>
                <a:rPr lang="en-US" altLang="ja-JP" sz="1400" b="1" dirty="0" smtClean="0"/>
                <a:t>II</a:t>
              </a:r>
              <a:endParaRPr lang="en-US" altLang="ja-JP" sz="1400" b="1" dirty="0"/>
            </a:p>
          </p:txBody>
        </p:sp>
      </p:grpSp>
      <p:sp>
        <p:nvSpPr>
          <p:cNvPr id="14" name="CaixaDeTexto 12"/>
          <p:cNvSpPr txBox="1"/>
          <p:nvPr/>
        </p:nvSpPr>
        <p:spPr>
          <a:xfrm>
            <a:off x="3285429" y="1999309"/>
            <a:ext cx="2444900" cy="400110"/>
          </a:xfrm>
          <a:prstGeom prst="rect">
            <a:avLst/>
          </a:prstGeom>
          <a:noFill/>
        </p:spPr>
        <p:txBody>
          <a:bodyPr wrap="none" rtlCol="0">
            <a:spAutoFit/>
          </a:bodyPr>
          <a:lstStyle/>
          <a:p>
            <a:r>
              <a:rPr lang="es-ES_tradnl" sz="2000" smtClean="0">
                <a:latin typeface="+mj-lt"/>
              </a:rPr>
              <a:t>¡La esencia del sabor!</a:t>
            </a:r>
            <a:endParaRPr lang="es-ES_tradnl" sz="2000">
              <a:latin typeface="+mj-lt"/>
            </a:endParaRPr>
          </a:p>
        </p:txBody>
      </p:sp>
      <p:pic>
        <p:nvPicPr>
          <p:cNvPr id="15"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33174" y="2568259"/>
            <a:ext cx="2149411" cy="1793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6" name="Retângulo 15"/>
          <p:cNvSpPr/>
          <p:nvPr/>
        </p:nvSpPr>
        <p:spPr>
          <a:xfrm>
            <a:off x="1835696" y="5034662"/>
            <a:ext cx="6048672" cy="338554"/>
          </a:xfrm>
          <a:prstGeom prst="rect">
            <a:avLst/>
          </a:prstGeom>
        </p:spPr>
        <p:txBody>
          <a:bodyPr wrap="square">
            <a:spAutoFit/>
          </a:bodyPr>
          <a:lstStyle/>
          <a:p>
            <a:r>
              <a:rPr lang="es-ES_tradnl" sz="1600" b="1" smtClean="0">
                <a:solidFill>
                  <a:prstClr val="black"/>
                </a:solidFill>
                <a:latin typeface="Calibri"/>
              </a:rPr>
              <a:t>1908</a:t>
            </a:r>
            <a:r>
              <a:rPr lang="es-ES_tradnl" sz="1600" smtClean="0">
                <a:solidFill>
                  <a:prstClr val="black"/>
                </a:solidFill>
                <a:latin typeface="Calibri"/>
              </a:rPr>
              <a:t>: patente de la producción del sazonador glutamato monosódico </a:t>
            </a:r>
            <a:endParaRPr lang="es-ES_tradnl"/>
          </a:p>
        </p:txBody>
      </p:sp>
      <p:sp>
        <p:nvSpPr>
          <p:cNvPr id="17" name="Retângulo 17"/>
          <p:cNvSpPr/>
          <p:nvPr/>
        </p:nvSpPr>
        <p:spPr>
          <a:xfrm>
            <a:off x="1835696" y="5538718"/>
            <a:ext cx="6048672" cy="338554"/>
          </a:xfrm>
          <a:prstGeom prst="rect">
            <a:avLst/>
          </a:prstGeom>
        </p:spPr>
        <p:txBody>
          <a:bodyPr wrap="square">
            <a:spAutoFit/>
          </a:bodyPr>
          <a:lstStyle/>
          <a:p>
            <a:r>
              <a:rPr lang="es-ES_tradnl" sz="1600" b="1" smtClean="0">
                <a:solidFill>
                  <a:prstClr val="black"/>
                </a:solidFill>
                <a:latin typeface="Calibri"/>
              </a:rPr>
              <a:t>1909</a:t>
            </a:r>
            <a:r>
              <a:rPr lang="es-ES_tradnl" sz="1600" smtClean="0">
                <a:solidFill>
                  <a:prstClr val="black"/>
                </a:solidFill>
                <a:latin typeface="Calibri"/>
              </a:rPr>
              <a:t>: fundación de la empresa Ajinomoto en Japón</a:t>
            </a:r>
            <a:endParaRPr lang="es-ES_tradnl"/>
          </a:p>
        </p:txBody>
      </p:sp>
      <p:sp>
        <p:nvSpPr>
          <p:cNvPr id="18" name="Título 1"/>
          <p:cNvSpPr txBox="1">
            <a:spLocks/>
          </p:cNvSpPr>
          <p:nvPr/>
        </p:nvSpPr>
        <p:spPr>
          <a:xfrm>
            <a:off x="0" y="0"/>
            <a:ext cx="8137525" cy="558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2800" b="0" i="0" u="none" strike="noStrike" kern="1200" cap="none" spc="0" normalizeH="0" baseline="0" noProof="0" dirty="0" smtClean="0">
                <a:ln>
                  <a:noFill/>
                </a:ln>
                <a:solidFill>
                  <a:schemeClr val="bg1"/>
                </a:solidFill>
                <a:effectLst/>
                <a:uLnTx/>
                <a:uFillTx/>
                <a:latin typeface="+mj-lt"/>
                <a:ea typeface="+mj-ea"/>
                <a:cs typeface="+mj-cs"/>
              </a:rPr>
              <a:t/>
            </a:r>
            <a:br>
              <a:rPr kumimoji="0" lang="pt-BR" sz="2800" b="0" i="0" u="none" strike="noStrike" kern="1200" cap="none" spc="0" normalizeH="0" baseline="0" noProof="0" dirty="0" smtClean="0">
                <a:ln>
                  <a:noFill/>
                </a:ln>
                <a:solidFill>
                  <a:schemeClr val="bg1"/>
                </a:solidFill>
                <a:effectLst/>
                <a:uLnTx/>
                <a:uFillTx/>
                <a:latin typeface="+mj-lt"/>
                <a:ea typeface="+mj-ea"/>
                <a:cs typeface="+mj-cs"/>
              </a:rPr>
            </a:br>
            <a:r>
              <a:rPr kumimoji="0" lang="pt-BR" sz="2800" b="1" i="0" u="none" strike="noStrike" kern="1200" cap="none" spc="0" normalizeH="0" baseline="0" noProof="0" dirty="0" err="1" smtClean="0">
                <a:ln>
                  <a:noFill/>
                </a:ln>
                <a:solidFill>
                  <a:schemeClr val="bg1"/>
                </a:solidFill>
                <a:effectLst/>
                <a:uLnTx/>
                <a:uFillTx/>
                <a:latin typeface="+mj-lt"/>
                <a:ea typeface="+mj-ea"/>
                <a:cs typeface="+mj-cs"/>
              </a:rPr>
              <a:t>Origen</a:t>
            </a:r>
            <a:r>
              <a:rPr kumimoji="0" lang="pt-BR" sz="2800" b="1" i="0" u="none" strike="noStrike" kern="1200" cap="none" spc="0" normalizeH="0" noProof="0" dirty="0" smtClean="0">
                <a:ln>
                  <a:noFill/>
                </a:ln>
                <a:solidFill>
                  <a:schemeClr val="bg1"/>
                </a:solidFill>
                <a:effectLst/>
                <a:uLnTx/>
                <a:uFillTx/>
                <a:latin typeface="+mj-lt"/>
                <a:ea typeface="+mj-ea"/>
                <a:cs typeface="+mj-cs"/>
              </a:rPr>
              <a:t> </a:t>
            </a:r>
            <a:r>
              <a:rPr kumimoji="0" lang="pt-BR" sz="2800" b="1" i="0" u="none" strike="noStrike" kern="1200" cap="none" spc="0" normalizeH="0" noProof="0" dirty="0" err="1" smtClean="0">
                <a:ln>
                  <a:noFill/>
                </a:ln>
                <a:solidFill>
                  <a:schemeClr val="bg1"/>
                </a:solidFill>
                <a:effectLst/>
                <a:uLnTx/>
                <a:uFillTx/>
                <a:latin typeface="+mj-lt"/>
                <a:ea typeface="+mj-ea"/>
                <a:cs typeface="+mj-cs"/>
              </a:rPr>
              <a:t>del</a:t>
            </a:r>
            <a:r>
              <a:rPr kumimoji="0" lang="pt-BR" sz="2800" b="1" i="0" u="none" strike="noStrike" kern="1200" cap="none" spc="0" normalizeH="0" noProof="0" dirty="0" smtClean="0">
                <a:ln>
                  <a:noFill/>
                </a:ln>
                <a:solidFill>
                  <a:schemeClr val="bg1"/>
                </a:solidFill>
                <a:effectLst/>
                <a:uLnTx/>
                <a:uFillTx/>
                <a:latin typeface="+mj-lt"/>
                <a:ea typeface="+mj-ea"/>
                <a:cs typeface="+mj-cs"/>
              </a:rPr>
              <a:t> Grupo Ajinomoto</a:t>
            </a:r>
            <a:r>
              <a:rPr kumimoji="0" lang="pt-BR" sz="2800" b="0" i="0" u="none" strike="noStrike" kern="1200" cap="none" spc="0" normalizeH="0" baseline="0" noProof="0" dirty="0" smtClean="0">
                <a:ln>
                  <a:noFill/>
                </a:ln>
                <a:solidFill>
                  <a:schemeClr val="bg1"/>
                </a:solidFill>
                <a:effectLst/>
                <a:uLnTx/>
                <a:uFillTx/>
                <a:latin typeface="+mj-lt"/>
                <a:ea typeface="+mj-ea"/>
                <a:cs typeface="+mj-cs"/>
              </a:rPr>
              <a:t/>
            </a:r>
            <a:br>
              <a:rPr kumimoji="0" lang="pt-BR" sz="2800" b="0" i="0" u="none" strike="noStrike" kern="1200" cap="none" spc="0" normalizeH="0" baseline="0" noProof="0" dirty="0" smtClean="0">
                <a:ln>
                  <a:noFill/>
                </a:ln>
                <a:solidFill>
                  <a:schemeClr val="bg1"/>
                </a:solidFill>
                <a:effectLst/>
                <a:uLnTx/>
                <a:uFillTx/>
                <a:latin typeface="+mj-lt"/>
                <a:ea typeface="+mj-ea"/>
                <a:cs typeface="+mj-cs"/>
              </a:rPr>
            </a:br>
            <a:endParaRPr kumimoji="0" lang="pt-BR" sz="2800" b="0" i="0" u="none" strike="noStrike" kern="120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1423814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35496" y="44624"/>
            <a:ext cx="3870419" cy="523220"/>
          </a:xfrm>
          <a:noFill/>
          <a:ln w="9525">
            <a:noFill/>
            <a:miter lim="800000"/>
            <a:headEnd/>
            <a:tailEnd/>
          </a:ln>
        </p:spPr>
        <p:txBody>
          <a:bodyPr wrap="none">
            <a:spAutoFit/>
          </a:bodyPr>
          <a:lstStyle/>
          <a:p>
            <a:r>
              <a:rPr kumimoji="1" lang="es-ES" altLang="ja-JP" b="1" kern="1200" smtClean="0">
                <a:latin typeface="+mn-lt"/>
                <a:ea typeface="HGP創英角ﾎﾟｯﾌﾟ体" pitchFamily="50" charset="-128"/>
                <a:cs typeface="Times New Roman" pitchFamily="18" charset="0"/>
              </a:rPr>
              <a:t>Umami – Comprobación </a:t>
            </a:r>
          </a:p>
        </p:txBody>
      </p:sp>
      <p:sp>
        <p:nvSpPr>
          <p:cNvPr id="12291" name="Espaço Reservado para Conteúdo 2"/>
          <p:cNvSpPr>
            <a:spLocks noGrp="1"/>
          </p:cNvSpPr>
          <p:nvPr>
            <p:ph idx="1"/>
          </p:nvPr>
        </p:nvSpPr>
        <p:spPr>
          <a:xfrm>
            <a:off x="457200" y="1268760"/>
            <a:ext cx="8229600" cy="4525963"/>
          </a:xfrm>
        </p:spPr>
        <p:txBody>
          <a:bodyPr/>
          <a:lstStyle/>
          <a:p>
            <a:pPr marL="342900" indent="-342900" algn="just">
              <a:buClr>
                <a:schemeClr val="tx1"/>
              </a:buClr>
              <a:buSzPct val="95000"/>
              <a:buFont typeface="Arial" pitchFamily="34" charset="0"/>
              <a:buChar char="•"/>
            </a:pPr>
            <a:r>
              <a:rPr lang="es-ES" sz="2400" smtClean="0"/>
              <a:t> 1997: </a:t>
            </a:r>
            <a:r>
              <a:rPr lang="es-ES" sz="2400" smtClean="0">
                <a:solidFill>
                  <a:srgbClr val="000000"/>
                </a:solidFill>
              </a:rPr>
              <a:t>Investigadores de la Facultad de Medicina de la Universidad de Miami encontraron evidencia de un sabor Umami receptor específico. Fue identificado como el </a:t>
            </a:r>
            <a:r>
              <a:rPr lang="es-ES" sz="2400" b="1" smtClean="0">
                <a:solidFill>
                  <a:srgbClr val="FF0000"/>
                </a:solidFill>
              </a:rPr>
              <a:t>mGluR4</a:t>
            </a:r>
            <a:r>
              <a:rPr lang="es-ES" sz="2400" smtClean="0">
                <a:solidFill>
                  <a:srgbClr val="000000"/>
                </a:solidFill>
              </a:rPr>
              <a:t>;</a:t>
            </a:r>
            <a:endParaRPr lang="es-ES" sz="1800" smtClean="0"/>
          </a:p>
          <a:p>
            <a:pPr marL="342900" indent="-342900" algn="just">
              <a:buClr>
                <a:schemeClr val="tx1"/>
              </a:buClr>
              <a:buSzPct val="95000"/>
              <a:buFont typeface="Arial" pitchFamily="34" charset="0"/>
              <a:buChar char="•"/>
            </a:pPr>
            <a:r>
              <a:rPr lang="es-ES" sz="2400" smtClean="0"/>
              <a:t> 2000: </a:t>
            </a:r>
            <a:r>
              <a:rPr lang="es-ES" sz="2400" smtClean="0">
                <a:solidFill>
                  <a:srgbClr val="000000"/>
                </a:solidFill>
                <a:sym typeface="Symbol" pitchFamily="18" charset="2"/>
              </a:rPr>
              <a:t>Confirmaram que hay el receptor del gusto Umami.</a:t>
            </a:r>
            <a:r>
              <a:rPr lang="es-ES" sz="3600" smtClean="0">
                <a:sym typeface="Symbol" pitchFamily="18" charset="2"/>
              </a:rPr>
              <a:t> </a:t>
            </a:r>
          </a:p>
          <a:p>
            <a:pPr>
              <a:buClr>
                <a:schemeClr val="tx1"/>
              </a:buClr>
              <a:buSzPct val="95000"/>
            </a:pPr>
            <a:r>
              <a:rPr lang="es-ES" sz="3900" smtClean="0">
                <a:sym typeface="Symbol" pitchFamily="18" charset="2"/>
              </a:rPr>
              <a:t/>
            </a:r>
            <a:br>
              <a:rPr lang="es-ES" sz="3900" smtClean="0">
                <a:sym typeface="Symbol" pitchFamily="18" charset="2"/>
              </a:rPr>
            </a:br>
            <a:endParaRPr lang="es-ES" sz="800" smtClean="0">
              <a:sym typeface="Symbol" pitchFamily="18" charset="2"/>
            </a:endParaRPr>
          </a:p>
          <a:p>
            <a:pPr algn="ctr">
              <a:buClr>
                <a:schemeClr val="tx1"/>
              </a:buClr>
              <a:buSzPct val="95000"/>
              <a:buFont typeface="Arial" charset="0"/>
              <a:buNone/>
            </a:pPr>
            <a:r>
              <a:rPr lang="es-ES" sz="4000" b="1" smtClean="0">
                <a:solidFill>
                  <a:srgbClr val="FF0000"/>
                </a:solidFill>
                <a:sym typeface="Symbol" pitchFamily="18" charset="2"/>
              </a:rPr>
              <a:t>UMAMI</a:t>
            </a:r>
            <a:r>
              <a:rPr lang="es-ES" sz="4000" smtClean="0">
                <a:solidFill>
                  <a:srgbClr val="FF0000"/>
                </a:solidFill>
                <a:sym typeface="Symbol" pitchFamily="18" charset="2"/>
              </a:rPr>
              <a:t> </a:t>
            </a:r>
            <a:r>
              <a:rPr lang="es-ES" sz="4000" smtClean="0">
                <a:sym typeface="Symbol" pitchFamily="18" charset="2"/>
              </a:rPr>
              <a:t>es el 5º gusto básico!</a:t>
            </a:r>
          </a:p>
          <a:p>
            <a:pPr>
              <a:buClr>
                <a:schemeClr val="tx1"/>
              </a:buClr>
              <a:buSzPct val="95000"/>
              <a:buFont typeface="Wingdings" pitchFamily="2" charset="2"/>
              <a:buChar char="§"/>
            </a:pPr>
            <a:endParaRPr lang="es-ES" sz="3900" smtClean="0">
              <a:sym typeface="Symbol" pitchFamily="18" charset="2"/>
            </a:endParaRPr>
          </a:p>
          <a:p>
            <a:endParaRPr lang="es-ES" smtClean="0"/>
          </a:p>
        </p:txBody>
      </p:sp>
    </p:spTree>
    <p:extLst>
      <p:ext uri="{BB962C8B-B14F-4D97-AF65-F5344CB8AC3E}">
        <p14:creationId xmlns:p14="http://schemas.microsoft.com/office/powerpoint/2010/main" xmlns="" val="145142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a:xfrm>
            <a:off x="35496" y="44624"/>
            <a:ext cx="8137525" cy="558800"/>
          </a:xfrm>
        </p:spPr>
        <p:txBody>
          <a:bodyPr/>
          <a:lstStyle/>
          <a:p>
            <a:r>
              <a:rPr lang="es-ES" b="1" dirty="0" smtClean="0"/>
              <a:t>Glutamato en la naturaleza</a:t>
            </a:r>
            <a:br>
              <a:rPr lang="es-ES" b="1" dirty="0" smtClean="0"/>
            </a:br>
            <a:r>
              <a:rPr lang="es-ES" sz="1200" b="1" dirty="0" smtClean="0"/>
              <a:t>Porción 100g de alimento</a:t>
            </a:r>
            <a:endParaRPr lang="es-ES" sz="1400" b="1" dirty="0" smtClean="0"/>
          </a:p>
        </p:txBody>
      </p:sp>
      <p:pic>
        <p:nvPicPr>
          <p:cNvPr id="18435" name="Imagem 4" descr="cogumelo.jpg"/>
          <p:cNvPicPr>
            <a:picLocks noChangeAspect="1"/>
          </p:cNvPicPr>
          <p:nvPr/>
        </p:nvPicPr>
        <p:blipFill>
          <a:blip r:embed="rId3" cstate="print"/>
          <a:srcRect/>
          <a:stretch>
            <a:fillRect/>
          </a:stretch>
        </p:blipFill>
        <p:spPr bwMode="auto">
          <a:xfrm>
            <a:off x="6637462" y="620688"/>
            <a:ext cx="2287587" cy="1525587"/>
          </a:xfrm>
          <a:prstGeom prst="rect">
            <a:avLst/>
          </a:prstGeom>
          <a:ln>
            <a:noFill/>
          </a:ln>
          <a:effectLst>
            <a:softEdge rad="112500"/>
          </a:effectLst>
        </p:spPr>
      </p:pic>
      <p:pic>
        <p:nvPicPr>
          <p:cNvPr id="18436" name="Imagem 5" descr="Tomate aberto.jpg"/>
          <p:cNvPicPr>
            <a:picLocks noChangeAspect="1"/>
          </p:cNvPicPr>
          <p:nvPr/>
        </p:nvPicPr>
        <p:blipFill>
          <a:blip r:embed="rId4" cstate="print"/>
          <a:srcRect/>
          <a:stretch>
            <a:fillRect/>
          </a:stretch>
        </p:blipFill>
        <p:spPr bwMode="auto">
          <a:xfrm>
            <a:off x="122585" y="3029049"/>
            <a:ext cx="1547813" cy="2311400"/>
          </a:xfrm>
          <a:prstGeom prst="rect">
            <a:avLst/>
          </a:prstGeom>
          <a:ln>
            <a:noFill/>
          </a:ln>
          <a:effectLst>
            <a:softEdge rad="112500"/>
          </a:effectLst>
        </p:spPr>
      </p:pic>
      <p:pic>
        <p:nvPicPr>
          <p:cNvPr id="18437" name="Imagem 8" descr="Milho.jpg"/>
          <p:cNvPicPr>
            <a:picLocks noChangeAspect="1"/>
          </p:cNvPicPr>
          <p:nvPr/>
        </p:nvPicPr>
        <p:blipFill>
          <a:blip r:embed="rId5" cstate="print"/>
          <a:srcRect/>
          <a:stretch>
            <a:fillRect/>
          </a:stretch>
        </p:blipFill>
        <p:spPr bwMode="auto">
          <a:xfrm>
            <a:off x="6502524" y="2887638"/>
            <a:ext cx="2422525" cy="1474787"/>
          </a:xfrm>
          <a:prstGeom prst="rect">
            <a:avLst/>
          </a:prstGeom>
          <a:ln>
            <a:noFill/>
          </a:ln>
          <a:effectLst>
            <a:softEdge rad="112500"/>
          </a:effectLst>
        </p:spPr>
      </p:pic>
      <p:pic>
        <p:nvPicPr>
          <p:cNvPr id="18438" name="Imagem 9" descr="carne vermelha.jpg"/>
          <p:cNvPicPr>
            <a:picLocks noChangeAspect="1"/>
          </p:cNvPicPr>
          <p:nvPr/>
        </p:nvPicPr>
        <p:blipFill>
          <a:blip r:embed="rId6" cstate="print"/>
          <a:srcRect/>
          <a:stretch>
            <a:fillRect/>
          </a:stretch>
        </p:blipFill>
        <p:spPr bwMode="auto">
          <a:xfrm>
            <a:off x="4862637" y="4597375"/>
            <a:ext cx="2286000" cy="1530350"/>
          </a:xfrm>
          <a:prstGeom prst="rect">
            <a:avLst/>
          </a:prstGeom>
          <a:ln>
            <a:noFill/>
          </a:ln>
          <a:effectLst>
            <a:softEdge rad="112500"/>
          </a:effectLst>
        </p:spPr>
      </p:pic>
      <p:pic>
        <p:nvPicPr>
          <p:cNvPr id="18439" name="Imagem 10" descr="salmon.jpg"/>
          <p:cNvPicPr>
            <a:picLocks noChangeAspect="1"/>
          </p:cNvPicPr>
          <p:nvPr/>
        </p:nvPicPr>
        <p:blipFill>
          <a:blip r:embed="rId7" cstate="print"/>
          <a:srcRect/>
          <a:stretch>
            <a:fillRect/>
          </a:stretch>
        </p:blipFill>
        <p:spPr bwMode="auto">
          <a:xfrm>
            <a:off x="125760" y="836712"/>
            <a:ext cx="2286000" cy="1524000"/>
          </a:xfrm>
          <a:prstGeom prst="rect">
            <a:avLst/>
          </a:prstGeom>
          <a:ln>
            <a:noFill/>
          </a:ln>
          <a:effectLst>
            <a:softEdge rad="112500"/>
          </a:effectLst>
        </p:spPr>
      </p:pic>
      <p:sp>
        <p:nvSpPr>
          <p:cNvPr id="18440" name="AutoShape 4" descr="data:image/jpg;base64,/9j/4AAQSkZJRgABAQAAAQABAAD/2wCEAAkGBhQSERUUExQUFRUWFxsYGBgXFxgcHBwZFxgYGBkYGBsaHCYfGBkjGhgXHy8gIycpLCwsFx4xNTAqNSYrLCkBCQoKDgwOGg8PGi0kHyQvLCwqLCwvLCwsLCwsLCwsLCwsLCwsLCwsKSwsLCwsLCwsLCwsLCwsLCwsLCwsLCwsLP/AABEIAMIBAwMBIgACEQEDEQH/xAAcAAACAgMBAQAAAAAAAAAAAAAEBQMGAAECBwj/xAA/EAABAgMGAwYEBgAFBAMBAAABAhEAAyEEBRIxQVFhcYEGEyIykaGxwdHwBxRCUuHxFSNicoIzY5KyJCVzFv/EABoBAAIDAQEAAAAAAAAAAAAAAAMEAQIFAAb/xAAzEQACAgEEAQEGBAUFAQAAAAAAAQIRAwQSITFBIhMyUXGh8DNhgcEUQpGx0SNDUnLhBf/aAAwDAQACEQMRAD8A9pMaaIrbbpclJXMWlCQzlRYBywfqYqvaH8UrHZksiYmfMJYJQqg/3KYgdHJ5ViraQSOOU/dRbD1jkpjzRX43I70AWc4Gr4wVu2gFGf70itdlPxQVZZs0TUrmSphcJCnwKf8ATj0wliHDsIrvQwtLOm2e1qREKxFOuj8XbNOnJlLQuViLBalJKXemIjyg0D5OesXJBC6pIUNwXDgsajjFk0+ikoSh7yByNc4PkrcQPMlbemn8GNSllJfTUfescyr5Rq3WfGhScRSVJKQpOaX1HGK1NsLBTGiVYA58Xhp8ostqvDCCUoxEA5lsq8YqaVoUtU137xRNMknJXPnCmTbGceeQkOCFSSC4JBGoguTe+fegqLebU7Aj5x3Ns0QGxwRxGOGCrtONQJGW9csjlmIPk1rGSrDAFqvXNMoilCpxnsl6dfSK3HGrYSEHkdRGc+0IQ2NQD5DM+gq3GAJ9+BwJYxE6l6cwIrEmXjUouXNdSTzLuafYgq13kJacCAMR3OXPjCj1cpdcI0I6KMe+WMZ95KL4pmEHRDg+oINYgl+JJzw11JOer5/EwFZpaip0+M0chi3Jqf3DKz3dV1IY51W7vm7NT7aFt8sjD7IY0SoqlgnCCXb58NIimWfU1IyJH8QbhADsHOgpEQs+I4RTU8thBaKKQvVdpmhh5SakPT67RP8A4QhIKA4IBLsdeIBcNpQw7VhloABAHzhRLmd4TUFi5DZDRopJJypkxySkvyE1tuMhOIEqILNhzFMqwom2cfI/yDlFytCAoeJiDtmAaOIr94yw7kEsA6mFQRhJIzoYpOKj0MY8jlwxbZnd8vuvTOLv2Z7RrAwOCQC1AXapA2PLaKOuZTPLbkRkYKsNsKVAppV/TX1i+CbTB6jEpqmi72btnMVbZMkpllCzhJAU4LEirsdKR6GiPErDZJn+KSFoS8szULBAoArzB8nCsQYbR7amNTBJtPczA/8AoY4QlHYuKNLgGfmOcFKtKCrCFJKv2uH9M4EtB8Q+94OIwNRpo6jUcXOSIyNmNxBNnzv2i7VTrVNK55cskBnAYZADqab1hThBQTTN3cEgVoekQWhYVVydS2j7HWIHS9XUHamtBn7+kANuUl0GJRiWGq1RXZnLjLKNoKZimNFBzzZmeI5Fvwk4AAGcniP4hcbSSumZ4/f2IslYKU1EYyQVFg2eRLQdd95TpUxCUzVJZYIIUoJQXd221PKFUqUDLJoovk9RxL8YGlzFBTv68qRDiSsvHR9YWW0JmJStCgtKg4UkggjcER3Nl6+vEfxHinYC/rVKBKFhMhRYBaXGLVSdQAHJrUtzj1G6bynzBiRMlTk6ukoI5FLjoRBlKxDJp3DlPgi7VpR3QC1lGJTAgsTuAdPfOEN0WeVOmfl0FYEoFRKVDIlNKu/yaLdfViKrOxZwUk0BAqymxaMT6dIA7L3QlIMwAJFUoSkeEBw6gcziI9jnnCk4bs1eOwN8BirLHAskM+6iJdKCpMOVZO8pPbW8FICZEssqZ5zkydn0Bq52gGRLwS0seIyJrmpQ0JPWBr2He2yatXiShRQas+AsxbQACNBS52JMpgP1K0roOLZa5ZRk5ZNzf0PQYYKOKK/VkJlLWtkVUWBUdDmw3VR/jBabtwJBZKyclYnAP6ifKGHV2Ec9wiWBLSkuA61Po3i5e1WEE2QF0qSUJTQBFVMBsD5Tuz1gO2+A7k+wqzSwkMkrY5sGruxDjmYKIqABR8/rv1iOWakucJ+zEkuWSc3A9Hg6SihWTt2am0NBWCrPJwB8yYwWYP8AOOps1vv7aK3XLKN3whXeayXy2xE0cn3iSyyQhOgJzIc8q6iOlKqAnCTXMjUZ7/1HZU/hPHJ29fSKY1b3BW/TtBrUipLFw7Mc9WbQxU74mgTCAzAnCAa1YkeunGLZapRbR0u2Z/Trw66RTL3nnGp2NaHNnA1z/qKZRnTglonvSv0+2jLPNaBCtzxiSQqvy+MdBUGn0Wuw9oO6CHFEKf3f75wFdnba129Slz1kS3ZEtHhQM8xms/7iYQXvNKUsD5g3rWC7lVgAGwz460G5hhzcYv8AMS9jGWROuk/qMb3usKZXlVRlJoRxS1Rlnxh/+FnaO1TZ02zWlapgloxoWvzM+FirNQIINXIYwsmAKDP4iHFHZswdQaPTjB/ZOfgnp8RdTpURRnqBydqQTTTqVC+sxKUd3lHpxjIEFoWnzDEOFFdRkfaCJc0KDgv967RpGHR20ZGnjIgg+WEzAE0Z6s/lI230aIEzHculNDkCOkELkLShSMDklgToxOegybpASAsAgPhYuxplqdoDFmvlTVUbXaSoMQwVrhzf4xJMsJSksktx0JBz236Qzu7srMnjEVYW3amzlwOLZs1KwdN7KTglgpKgWfCxf0JJ5RLvwUjHde8QrsuJIJLkJ00A39IOsFiBUiWUtiUH3Z2bnp1iK0S5iHlmqXdyGILavUdYsfYy6Hmd9M08pJdzk/prFbbdB4wjFWXe67nkzFy5UweAAqwijhFGJ2ch9+TRfbKEoKEoSlKWZk0AYOKDr6xULuQ83GA4CcL0zUQWHIAdXGkWWyklQzoH9aQdIRzc+R3mKxypSUgCg2A+Qiv9r+1ybBKSogKWskJScqAOTwqB1hhdd5ItEpE6WokTEluB1TwKS45pMcmm6FHjkoqdcMKVMcV8I1yb1hVfPaJEkDCQV58uJ4cKQN2nv0SE4EnxuF/7WrV9XGUUWdMVMJKlEvVjmc893Ln7MLajU7PTHsf0mi9p659f3OLwtKppIQKKJJO5UXOQo5PV4Z3fZO7QwIxHPgeB1Oj8oywSCA6gAD/NeZfpBi1DIe0IxjzbNaUuNq6IxZgkVrlQtm756tyjJcsJJUEpB319RHRQOLxj0+8oKkkUtslQljlTWC7PKCE50qa+rQDLWSQx+3+6RNOmsGHGBy5ZRpvgO/NgAP1+kBzpiiXAJfh78I4lEUxFny+f9xNkCU4lH36DSBzi26RySiYhA0ASo609HEcoL4gcRpswr/MaEpLYlJIUXAxHLgQCwy5xBMnKSlnBLjRqHln/ABBUqRFWQXkHSUihqMztWr8YpV4S/DicEVcPkdv7iz3rM8RKDWhYmlM36N6RV74wKVShLEp2cfWvIwCa5sew8IWoZQaJ5JLtqKudWaBQkg1aC0Uaj8fv0iS8zm96YVaP6ag/EdIcXVY0rSHLmFaZqV+A65HlWHFiUB4RUjQxzd0mUSaC7wnd2nOpoQdm0LEhUQSbQqWsFBwsxB3Iq43D6wSu1Y3SoJUMmZlDdwamjFxwpCacSGzoSAlWYzOW1YvdNNA2rVM9kuy3CfLC0kVDHNwrUH1HTnEk2WQrwqAVvu2ihrFY/D+8HllBHifEOTAHnkPfnFqWogtU1/nrGvCW6KZ5zLDZNxI/8VljzHCrUMaRqOkoS1QH4xkW4B8Hk3avsgpZKpZq9UuwO3EdIpaLAUqOOWlIR5i5VXQDR+B68fbLTdiCHIWlOQQFKBUX1UD4E8mplvCRfZkBpQCaqC5oTokOoI2p4idya5RR4+TSWa1TPNJ9snrISkKSASkAAkgipGXm1OtYlstktKmwroQ6SSwPAE0xcCR7iL2blSUhRI8U0zAXzJCQT7N1guVcABUklgTRg4JHs7vX6xGwh5GVqRdalDDOPeUyUnCpPJ6+hhxdd04aPMw81ZczX3h5JukkpAenlz6jRuntDm7biwmoI6D4/wBxdQByy0Q2KRhACQSdBl67CLFd9jCEkmqia8T9BG7PZAgczBC9BkK1i4lPJuPFvxmvEqtKUOSJSAAOKziUfQIHSNfhx29FllTZahipilj/AFlkseBDE/7eMJPxan//AGU8DJJSnqEJB9wfSF/ZKxEjEf1Et7ZRnZpuFzT5s2cEY5FHE1xSsuku19461uVEqNQ7mpfhpBtlsVcSnxM2HJiz/BveAUzWBzxMMNH1f1go20FKRiIWRkeIarB3jMjJN2zSlF1SDF2oDzsDpX5cI6yqzHjAEq0t504QaUqKBmggzAE+EknbOkNKQJxonM4qzf2iQzcm32gAWsnwtpTiBrq0RrnqKkhvCKlT+3ExfcqI2DeyzK0ADwSZVOMLrvmAtpx5wxmTXqMhFFyDmqZ1LGFNW4RGhhXEeQ+unzjlc6uUQzlUp4Rw51gqjRSrJFzXBfP7rA61ONvrwiOas7+wiJWLDUv0bXnEMIoi21qKCCw0fY0ry68Irt7yhjKhqxbo3TKLJbVDNWn3lzpFZvIAmn7j0y++kAlwNwAjNfnBdmX4X+31++MDflq+mcGplAJLa6ffSK2iZEMgAl2hpZnJoQCxDkOKswOwO8K5ampx+cWREgIAIzAI5j+vpFat2Q3SI7O366HyqOeHYKGoP7vfIwntoKZigaF6DZj5kE6cIPtNpAqgvhHUNpxTwPSEVotGJTsRy4/ftBFzwVZcew15YZ6XP6mA3B8NH6x6gZrhyaaB2bSPGOzM0YxWvHfJxsfrHsKJoCEkBiQDypx1jUwe6YWsXqs6VMqXf/xHT2jI0C2ZA4P/ABG4YEqJJ1yOpyxO7Vgb/wDnQVFxnq9fhSLIUxrBHWCWVles/ZxISQQNCKnSCpdyJA00yDZc3hvhjeGJsh5WBixjaoyjtSAkOYJaFduvJAmBCiwKSXOTJ83Vq9IhuuyE2zqU5OIF3yGVKPC2+7/TIBSk4lgjkP8AcR8KGIb5vgSwES2UtnZvKD+o8dh7RQbyvNlYS7mvTf4wlqdTs9MOzW0ei9o90+ik9pELtFtmHNUxbk8VGvSsWFFkEvChPlSnTP16PAt2+O0qNMlEc8viYYTpniNGCWb0b684zs824mzjgoy4MVMwuXrxgVagUgt48Tu+mjCOiH8RrsPb76x0iSMCi4fauvTJn10hSIwaXPK8xsCS5gmTZsAxJW54lvWBU2hkAHWn8n4esRTjiyV5dCWHTeGIsow2Ze2SFJ1zCiw40jdrteEMhQAzo+X81hV+Z3JI+/aOAoq3iJSZZRRZ7pvAYC+/Fm+cMbNaARRQZ6NpwPGEaEAICRQgP1MSyZ/gJSlQIq4fqDStd94tjnyCnBMci15p11pntXWOZinTnCtF5KYkig/VsDR6gEx1Mnj9Sm40ENKaoDsoNxcabxFaZwDB2egrUtr7wAZyPMkjFUYlq0A9K0+MB3hNxAp7wk0cDIOK1SA8Uc+LLKHIPOtS5hKsNEq560c6l/jAplpKtszu+ZqY1YyxJpllyMblDxab/fMQu2MVR0hLgcI4UGdxzI++MS92x+6QPMmeau1Nv5ii7OYFP823i05w+m3qWagZst8or96qZL8fmIlkTwpOdftoM09oO1dBqyCCf1ZcxxhXOUAaZaj6QSZ5wnb57wElepi+OJWcx5dQYJUCzZnrtk8emXBfGOSkKLlIAVvw9mrHliJ4TLq7AZZfEc4JuHtIuUrGC+40PA8Ibjl2CMsHtkz1SdeQxHEAD16ezRkJ0drZSwFDuQCMlrZXFxhOsZDiyR+JnPFJcUz06MaMjIIZZkZGRpZYRxwLbrQzJ320jz/tmkiYwJrLJq/6FBwehVF0XQqUos2pJGEMS7kgANmYpXaC9UTZoUh8KQSFHIvqkaigrrC2rlGOPkZxLkQS+0ktIKFhWOnmxeJsgCoVADCK5abzMycVk0YgddPjAl/dqMdoZLKKAogsGCvLTcsTC788nA6yyjmXz0y+84zdjaTo9Fps0drbG/Z4LVaFkOcMonNvEpScPwMMFTgrCk8jyhZ2TtaSJxfzFKRxA+ABMMKJd/v+oHmXNB8MlJbvidrqQAPCI1MtFS1NhEK7QE0Bqf4gWfbAMnxfOBRgFcgidPZ8RD+3pAKLQpbgDOnSO5FnK2K8oeWZMtIoGP2RFm0uCUAWK51kOQo02h1ddhwKxM7enMP95xpdvyDqIfLL+xDew2xCnABcjXJtfhERpvllZyaXQovSSwxgu5P397QJdlsUkqzbbj1h/eqElBo1BlrFbCPEwHHc0zMRW2XB0Zbo8h0+0zELJKAU78DnAdstxIKTLCkitdPTLnBCZsyYkhDBsgfcVyELp1qWBgLBtAAPUZaQZy4s5Lkkn2tExLBLEP8AtDFqZBzVtoXy/M28cpWx+kbxsafKBu2EXBLJGFe7fH6RtKSC5rv6xtaeETguPWK2VZkwUBcVasCzlM5roGA+HGJitmFBUfDSF820Mo+LXh6RaESrfAu7QzgMKQSSS56fAZHrGWUMx3Hx/qFVvnmZOKuQ9IaXfKfIgBhUnckM2uR94flHbFCOKblNks+0UL5/OBETqua8IlvwIlJFSVE6n3YUHKK2u2k0GsXxY9ytAtRqI4nT7Gl4W9RSwyFS3WILLe6gQkFgSxJ04wRYkgEpz09BEFquYgugEh/Rsxxgi2XtYpP2rgskX34+AzFlnGrZ7EZaa7RkT2K9lCWkYXYM/KMhdykvCKpn1XGo2Y1GqZBuA7apyBoM4LUWjz/tZ2vmWaegBJ7pS0lSmdwPMkaZVFdIrKairZeKFPb685v5lEqYlSZCgCkpL4iAa0VoXFcgOUUrtNfpUhkLcrfEauAHDVq9IadvbyVarQDJX3sqX4QJYV4ScystqcjXI8YqlmkkzEBSfEx8O6jQB6NnrxjLyxTyOTdh4Nv0ryQW25JkgIUpBeYcAUBqQ7Ea5Go/bFcvFZKnI4fSPVe29mUuzpBfwLxFiQQcgEsGpz0jz28b3BTgVKl0HnrV8iEhg4Gn9QbBJv5hc2KcYc9EnZi2hEs7hXqCB9DDmXbyoKIALNmctBFas1vSoYP9JZgoMp6HzNqcmzjqRaFIKgfKfatIjJguTYzi12zGoeUWC8LShCCXxTHLMTTQGg5kOdoFskwu5rwhcpbqKiQRqPvpE0gkthq9f72GsUlBVSJw6me65O15/wADyx2jNtM/v5QVapxwuMz9YR/ne78CWNakZq3Hwrzjn/E1ZEuTknYQs8LbtGhDXwXpl35rr/0sNkWRU5w1sV5FwcwnMa/f1ioyb0FA7kajJ4Zd+yAA5J23MClCUWPQywyxtFws9uE4E4VU0evyhDasSVHMHbY6NsawpkWlQIZRD6QRNtJdiSYiVssopdGfm1F6uTQE6A5135wKrEFOfn846EgkjxVb+I5nyyDXL5tE8HIycCa7RGqYSWGmfy6wSlWnB/4iIzEpObZGITJCZBJFaaVjqbOCQWJaOUTkuanSIxPSwb4dXiEuSjZzaVpAdnYOM6aesJL0nirNv1/uGMy2U9TUQgvKcS5MN4YciuadRYGogVfSHFygrOZAz0q1YrillagNItN2slPT7EN5vTER0kt8nXSFPaUeJI5nqWgS67GTNTwdXp/LQbe6HWHrQfGHtyXQlgoirb6RDzLHjRV6SWfNJoVIsJlDGqqlaNk+ph3YJQWAG0iebYvGqruHD/DLIZQostrMtZSQaH2hSUnkVrs1MWKOBVLyatN3qSsgBw/xrGQ3PaCUanPl/EZEe0yf8Rd6XC3731R9LmMjZjI2jyxBavK28eQ/iZfqxNNnQlKghiXpUg6g7K4Gser3g58KSxY/DOPC+0dzTxNa0ZrJViCsRO5JOWkAzuSjSCLorvZy0TUTiFK7tJqvEopQoA5KOuZyrBN13z39sUoADCPC3Nn9or9utC1YkuWhz2QuYo/zVEhSh4Q6ap3zf29YUyQuDfnwM6KcYZYuXReu0EjHZnqGz4v8Y8ftNnxTSk+EO1W9Bo+seprthWjDiGE5MRoKgOa1GQqPeKDfMoJmFw7v7acYjC9sv0NDWy9riW3w/oK512kJUAAaabjMDmGMGXNdM2aijMKF3J/8QCaAhyaVjj8ksBJ7tbqohCXfKrs+CjaO3rFtsgRZkY1Y0JHiKFEFi2RYeJWg5q1JhiUnVGPGL7IhcyJaAQVYk1mHCktWjjMJZqji5EJ0SZc+YAjvlHEHLAgD/koADnBfZa8pk+1E4iyUKc6lww66/wDGOLqvNM+SvvQQuWUgmWcGJJpiUHCXBBfINFVBxLSm5u2RXrYEoUkYgMQoF+FuT6xgumVTvZjFVQXOEjZJ8vxgi22MKlsiYkyyMQwhIJGTkqD01bLWFVivE9ytJKSKskhwWDlsmyJeJSpE+92SW+zSkpJRMSSKBJcKB4g/TrHUq9FYGNcq8jCBTmpLnjBVmJFI7JBNcj2jlKDY9E6jx0u1MQX9tIWSVU1jsKhRwNtZbQ5lzwSCIkt8wAAg7UeALIuny+kSzziIG2sBceQ18Wd99ofsx3PSC2/85xpEsPlXWJCoaCjZ8or54JZxJWCCaZ1b0aMVN41yjELApRtoCtCnOZEEjG2BkzVqqerfWE9tJJaGiCAH2hLOtLqUeghvEuRDUzSjz5OrssdXbh84sFklsxPNoGslnKZIUQzgN1GfpBcoBIKjoKc4HlnuYfTYljgv6gk+zYlKUEu1egp9Is90v3asIyFeUVS0zgEliSdTo1KfH0i2XFNHdLG4HtAcye1DWFpN1+Rwf+oBXL6w/wCz9glzBMCkAqzSW0I5HX4xWZFs/wA9QzZks+27cYtfZ9fdzg7AKoevwrTrFcD2zVltTHdjdDpHZCW2ShwAYfCNRaZE8YQ5475l8waxkbO1fA857WXxLPGo0DpGLyixmgFoV4jyrrnyjzTt5a+8tdBiEqXhwp1UxUW4uW6R6NeE7AlcxgWBcHVh88usePXvfSEJm4iozf3JZypf7eDhoX1M6SiE8FUFmSolS0lKgah9DC27hMk2gpQ5SSSQB5hkMq69Kw5sUtalAz/MeDFq0PHltDKWpGQWQCkvgLKbiT+n7rCqk1aJi6pojmSVpxY0IFQQQqpVXQAEhmAfVniabLMvxzyKDwICUsCWrXzF3y60hba7UsBBkOUkkA0olJbXMlmfhTN44kd5ODLUSAQrxs5IUHYDYe8R4sLblL5jO7hgxd0FlRWSpdQVKXQPoNhAnaXsfNXUTUlSvMhyajWLFcshKVjxFyWCSzO/uoEfw4iyTLoSZQxJwnVhkoa04wFTle6JreyjGO3Iu64/c8Wl2Sfd6hN8yFUUUvroX8p2MJ7PeKkd4c8YIPV/mX6R7UbuSf8AKmjEiYCDiIcg6UFTqNQQNo8i7Q9nTZrWqQpdHBCmKvCqooA7w3p8/tLUuxDV6VYvVDoA/PKwYXppwfNubw5sV3YU92pJEwgrBPROGvAuWyNNxDq7bikWVSSpE2dMIBBICQkkhvC5LtrXLLWCr+s61zETO7UlKQrxZjLcZRM86b2xKw0k9jm0VKVdq1OUpxpGqev0iSXJB6b/AAi12eahAUyU+Ig9Wz5wB2hs4Mvv0UUkB21GVeIgHt90tpp4cHs8Sn+rE6stojKqs0dSZxWPKp+Rb1iWVIcmgJBZuPHmAfSL1XYSWWKjuslTlEwtBFYgm+YgBwNuVco4lzXgTiNwmmlQeJ5L5RAq1KdoG7xQjSrSSRSIUCZy4DEklyYGnLaJDaS2zbQtt1pxApTU5ltoLCDbE8+aMI2DXhayaJoPvKI7HZBMwAEuVMoNpuD6wMlGpdshDG57OrGwGWb8IclUI8GEpyy5FfN+Cyzw+FPIN99PSIbxWwbr6UERS57LBJJLa67czBcu61zDjX4Rtr12jM4i+ej1VOSpFatkwkMAanTeLp2cJFmxHNg79fpEJuyWgUoYJulTypqaZFuJIp8T6xGXKpxpIpiwPHJzb78FXu29XtCyTRSiR6xf0TGQlYLN/cU+7+ygE9SVl0pS7hqnCHHCphz3K8PdIKigGqlN6MPs8IvqIx3JxFMGpcMbWX86PSf8blliVoBIFCpO0ZFIlXOphQdTXrGQ1/E5fEDN2nvU0sQYxao1PqmIVLJFCxyBh1GdR5/+JFptKT4CpMlk4mYeMqVrn+2PKbNfCZM7HgMxSajUBTgB98yH0ePoW8ruFolzEKAIUAC5IqKhm6F+IjwTtd2fl2W0FAXNSUOSphUkuMJB2b6Qplx1Lc/Jd9cEM7tEu0LOOWlKsy2QoBrly5wVMkskhQDKSAs5ecKYPRvCkvUUOlYAuyQZ01CaF2UklQyyJYM5Cni331MTKkqKUhSiA6mohk4MXFkksOPGFJSUXSGMOFzi5PpCyfLRLQECgUGws2FnPTP+Yrsy8+5WcySauXpn6OX6w2QjvLOzkTJaViudNDxAUfSKva1YirvHSpwz7ZpOxBDVFKxfEruyci4TRZrF2hUhvNiJqQ1KvlxG8ek9mrb3klJUcRXVlAA0JDMNiNI8au6QRUahhzeLNZrSbOAkKxYfF1NT8YFOoP0mnjxZcjqb4+/tno1vwqmpTsMT0zyp6xRr1uxEy8jMUCUyUpKhm6ikAPuA2W4ESS78WF94UiYWIQA7lRGTbZKPLciK5YrTNl2hfeJmIxhsSkqDlycyzuX9YEt3MkMvGo1GX35LCo45mNmZROzUYekbtcsLDkn1P1gWVeGe5Jqd/jrGl2zD4SQpVapdvcQvTDrhgVokEOAlKg+rvtnnC21z2lLQXGIc9Q7Fqwxm23xQBa1pUxUAWqINjb4sJL1JoLuabLlpDEEmjEGp6hwNPSFFss+CcpSXGLNLjPN+mfKG1lsqVIxkMk0xHJxvRg5pWF9nk45hISSlJcOoAkDzqSCKYcwHrDOOrb/qYWsnNy2tceC+9hp8qbJJ8KSlWE5B8RZJ5k01iTtb2UlpSZ0tAxjzgUdyBi5jXhWKHds9VmUFEYXeqSobijMRSldDF1sHaQk92cUwFLZuC+fiI8VS2tX2rn5cDxZHOHkc0mplKrfK4r4lLtktllBwuKKIAZ9RuQDR4Bt9jCRTN/bUtq3PUQTeVjXJmqSpwRUO9QcuJ/uG12CVOs03vAklOEIUwfMY0u48OFznpDylsSkuUManL7aDS9LX1+P3+ZT7IsrStycKcyOR01hVNtAJNC2nL6w+twTKBQkA1JJckOdS1MmAbjvCVVhIIcaPT2jRxtPk8zlcnL1dmisqA8QZ6A6PtwhxYLXgxJA0AJbNjn6mIrNZJYSSKq4cYgSspVhDtm1dcqRWdTVBtJLbkTLBd0pCWnzlBMseV/1EbAaCD7T2ikqLIOI6AQmmXUu0Jku4wpwFOrhRII4EKHUGLDc/Z6VJZS838up5xnzjB8t8/Q9LieVvql+fb/Qis93TZ5zwj7z2jaLGqQVJxBWNKgwZwpIJBcZ/VocTb0phSyU7RXJd8D8yEsSklLcyQC3R4HFOdpF88owpydB1kVJlJGFUsUBUXcvq78YeXTKUU96U4UkMh8yTUqbSn/sDE/Zf8NiQJ1pmFTFxLchCQKgn7aJL/voFXgYtSWMgRqsjb6AQ/HTqL3S5Z52Nt8k/eJFCpIPEiNxVVXROmHHniq5d+eUZBwln0SkOICW7jga8OMHChgO1JIVSn80g8TMRQvxA7Wz5Ku6kkAFFcwomhCgqjN6GvTyO9pq5gZR9cn0+ceg/ibJMu094piiYgFOEkEBICSGbPXrFKs1iE0sgnEXfFnlo5rrGfO/aNvwc/ggXsioSp7ktiDe7sOgi/LShQqARnvlX5R5tfd2rlKxpoAoMAXI4naLB2e7Q4kDGa5EcRQ/WAaiF/wCojV0OZbfZs3arFMkJUtKmwks9XxMFHgdekJ7ZfFnWjBPlMlyxQxKQpX6CzgA+Jqiqh+1rLe9qQtBBw1BGeThoo6rEFzEpVk9ekWwyXbD5tOnBbfkcXZbVuyUTFofwljiZ9WoYuN2SVTVISizzcZ/UtJSkDUqJ0qcosXZ2zS0SwcL6AAVJ0Ah9ZEzEqDJDqqpXJ2SnrrzO0ByZVN2kMYt+KO27+YRctxy5IDeKZhwqVqGqRskZUG1Xge3SULxoWxGYFdASX0yGXGGFutpsqK5lLl8g757k5dIq0++JipXeKfxEgDQAGvq3oYBJUTijKbcrKVfv+TMOA+EHgzCnPryhUq9X1h5a5vjfd3fKu8Br7KJWoYQSTol39oYxOLj6i+XfF+kTzry4wGq8StQQk1JAfmWi0y/w9x4nTgZL+Il/QbsYSTuzvcTpRdxjB3DOOAMMQni6XYvP+Ify8lpv6yiy4ZaRj8AZWQA3qGJ6nPSBZC0jAokAYVJYjMuQeecddoJRxSjn4WFdQo+mY9YTlBLAmgr9fhCuF3BPyNPTtuW7hff3/YPFjM0JALEDI1pUgh9DhP2YaXNLcS1laQUOykpxEq5aEbEE0GmaVU5YmSwFZ0fLR+gdIMESbalC5qFBgtXlGpyUzsT/ABBZx3RM5VGV/Gvrz8/P08lh7dykzZaJjKBR4VYgysKqVGebHKjxT5KVg+EkAHypcBhnTWusWCySUqkqQFEhQIzdtuuWsV+ZMwhwWWkM1dA1OufKBad0nD4DeXBuUZ13/f8ATwD26zY8Rbcs70c0fM55kDplC2zlaFMp1MWADH7q0NrKozAcZ4ZDUFz84SXTOUFszk0ch2c1MaEHaa+BlarTPE4t/wAwdd9zTpqx3YZ8+A4jIdYtlg7LS5PimkFRqwqT9BwjVgtwlICE01J3Pz4Rlot48y1AcTCeTLKfCNnSaOGBbn38f8ByrSB5UhDZEZ+sDLm0JJ3qfjHN3SJ1qOGzyyoH9aqJH1i63L+GyUqCrUVTV6IZkU4DMc4jHppz7D5dZjxrgpN23ZOtKmkIcarVRPR/N0i89nvw4k2ZSpkwmbNIxBRyyqAGoOekW+XKTLSyUpSAGKUgZNwA3HTSK92q7TIkJIQQVkEk7J0f0y1MaePFHErMTNqZ52V38Qe0pko/Lyq4qzGpSgwf8jTkG1MBdmrmM0qnTvL8f9I4QisMlVstCRXxKev7Uklz1qecX++7dLssjTCgYUp/ctsvmYs1fIJcCm3X7JlrKFLwkNQDJwCPYiMipybnM8d6tXimEqPUlvZo3EWWuR9KLiO0IdMSnKOJatIKZiKr2w7OS7TJWpSXmJHgZuFK0zrWPGLzxSkMEscRDIGgP1f7EfRc1LH/AE7/ACirdouwEi1JOEiTMUrFiSHcjgaVfNLVgGXDue5F7PCZE4zMUs0QpnxpJc5CoFDWnxgxcqRJcpI71RYYgMLNRw7Z8IaWvs5Ox9wiStKyvClX6S2hOrCuucKL87Iz5SwiapipJILUpnU55GFtrffCOVoWy7SC6VLxO2LCMmNQk7HpkI7sL4yAAQKqKmLByUtueQgadZvyolMEqK9WCnY16VFBGrwvMzMOFpTqqcISkO7MBUDPlFtl9dFvbT8s9F7BPMmFBcJlVU+5yqODnrxj0RC0JBLhgHfZKXrxMeafh3emKUsAAsvxKep8KQ9D4QcIzdmhze18hDBQcnwoH6WH6iQa8B/EISe2TVG1GskYuTqxjf0xa2fwo85L1IUKA9IqN7XiCwAASkMAMgBoGpC++e0M6aB/mDDnkzDZs6cYQT7eV4UJ1IGb5xCxSmNwywjHhp/IdXdZFWlZSigFCrYbDjSLvLs0uSEyRqhyT5lFiySdaAlvsw9nLuEpCUAf7jqePOEvaW3JlWlSlOS+T0cuAAzaYYG3u4QReqXJo3oZCVqDFaiEvow0bTMnrFZtV4Y1soMD6P8AxFinWAdwZhLd4HCSDQjPr/EVK2yXIbf3q0ExRXkYbpNotU602efZQBjE5NQSRhP7kmjh/iBFaUsgsQFcDQ8uPOFkq8TKnFCsqEcHAh1aLxShpgwlf6HIYU8zE55M9BBY4Xje3w+gX8ZBQlJeO1+ZoLItIQQl0pUpSS+QlqUUlsqBjCEXrVKQAlKllQAJOFyMNVEksRqYkt1rK1LWFklSWCgCHAQEnphBBfeEwlUeNDHjVcnmM2R2ejXZacUsFyX3b2aEd40mrFCHdudaesS9lbQe6IVor2P8vAXaS78U0zAaYQDXb+Iz4Y1HM4s9EtRJaaM0r+P7kn5wIDmgFcLhy2QpWEcm14FFsz860iWTJBbAUgqSc30qT6fecBS0lRdvpGjjxqNmDq9bPO0+q6G8q1KJ8SsIFKVL6fWPQPw47ISLSVTZgUspUB4y4q5DZbGEv4a9nu+nd4tBMtIdZI8IbKu/AR7tZ1hCcMtIAFMuWgo/B4mMObXRVZskvVJm5ViRKDIThbIOw2jpcxgX4EB68zT5xDPtJSdHDEktp8vaKV2j7Z+ZEhT7r+OHfnB3UezknIP7S9q+7dCDiX7J4njwjy28rcqcspBKq1P7lf395RNeFpLEA1PmOtfmYZ9hrrlrtUnHibHkBQ4UqUH6gdAYHbkwrpKkH/hxZKzpmzS0n3LdMMZ21vXvGs8v9wSSNVE5chlBVwrMm7lKl0JUp1nSrONywAELLrsiVWmzu5qss2qQG+JPpFr8HVwPrLcvgSwoAAOQoIyLlJs4wjlGR20neWxEcKzjIyJZmnSw4rC+zZnkfnGRkXRK6JZYdwa5fX41ik/i3KH5SUWD96kO1WUC4fYsHHCMjIHl91lkeHdqKWlDUYFm08a8toj7QpHcyqafMH5n1jIyF1/IUfbAbhnKTNThJHiGRIi2doZyndy+7mMjIDqPxUH/ANpfN/sI1TCUJckuKueAge6j/wDKk/8A6o/9hGRkEj0xnF7kfvye0WOuF9QH9TFUvdP/AMpR/wC4fjGoyMh9noMPvMb2yqK7D5xTLUKt/r+RjUZBI9l4dFRv/wD66un/AKiOkTScActhJZ9QFMecZGRsx/Dj8v2PMTf+tL/t+4RbMk/8B0IVTlHaEDvFUHmPxjUZAv5Q+T8ZffxHtlokNt84TdoFnCKnOMjIVwfiGtq+NM/kJFqLJrp8zBMg09IyMjUZ5Q9v/CZA/LGgrOrxZBZ4u9qPn4ZRqMicfSGl0ipfiTNUmxDCSHUAWLOKUO8efXYXRXeMjIDk94ah0CAuov8AuV8Y9L/DSUO+lFg7qq3/AG1xkZEopL3WLb9Thkykiie8VQUGe3U+sNLpkp/MSvCKIXoP3IjIyLLsu+i5JyjcZGRYEf/Z"/>
          <p:cNvSpPr>
            <a:spLocks noChangeAspect="1" noChangeArrowheads="1"/>
          </p:cNvSpPr>
          <p:nvPr/>
        </p:nvSpPr>
        <p:spPr bwMode="auto">
          <a:xfrm>
            <a:off x="77788" y="-893763"/>
            <a:ext cx="2466975" cy="1847851"/>
          </a:xfrm>
          <a:prstGeom prst="rect">
            <a:avLst/>
          </a:prstGeom>
          <a:noFill/>
          <a:ln w="9525">
            <a:noFill/>
            <a:miter lim="800000"/>
            <a:headEnd/>
            <a:tailEnd/>
          </a:ln>
        </p:spPr>
        <p:txBody>
          <a:bodyPr/>
          <a:lstStyle/>
          <a:p>
            <a:endParaRPr lang="en-US"/>
          </a:p>
        </p:txBody>
      </p:sp>
      <p:sp>
        <p:nvSpPr>
          <p:cNvPr id="18441" name="AutoShape 6" descr="data:image/jpg;base64,/9j/4AAQSkZJRgABAQAAAQABAAD/2wCEAAkGBhQSERUUExQUFRUWFxsYGBgXFxgcHBwZFxgYGBkYGBsaHCYfGBkjGhgXHy8gIycpLCwsFx4xNTAqNSYrLCkBCQoKDgwOGg8PGi0kHyQvLCwqLCwvLCwsLCwsLCwsLCwsLCwsLCwsKSwsLCwsLCwsLCwsLCwsLCwsLCwsLCwsLP/AABEIAMIBAwMBIgACEQEDEQH/xAAcAAACAgMBAQAAAAAAAAAAAAAEBQMGAAECBwj/xAA/EAABAgMGAwYEBgAFBAMBAAABAhEAAyEEBRIxQVFhcYEGEyIykaGxwdHwBxRCUuHxFSNicoIzY5KyJCVzFv/EABoBAAIDAQEAAAAAAAAAAAAAAAMEAQIFAAb/xAAzEQACAgEEAQEGBAUFAQAAAAAAAQIRAwQSITFBIhMyUXGh8DNhgcEUQpGx0SNDUnLhBf/aAAwDAQACEQMRAD8A9pMaaIrbbpclJXMWlCQzlRYBywfqYqvaH8UrHZksiYmfMJYJQqg/3KYgdHJ5ViraQSOOU/dRbD1jkpjzRX43I70AWc4Gr4wVu2gFGf70itdlPxQVZZs0TUrmSphcJCnwKf8ATj0wliHDsIrvQwtLOm2e1qREKxFOuj8XbNOnJlLQuViLBalJKXemIjyg0D5OesXJBC6pIUNwXDgsajjFk0+ikoSh7yByNc4PkrcQPMlbemn8GNSllJfTUfescyr5Rq3WfGhScRSVJKQpOaX1HGK1NsLBTGiVYA58Xhp8ostqvDCCUoxEA5lsq8YqaVoUtU137xRNMknJXPnCmTbGceeQkOCFSSC4JBGoguTe+fegqLebU7Aj5x3Ns0QGxwRxGOGCrtONQJGW9csjlmIPk1rGSrDAFqvXNMoilCpxnsl6dfSK3HGrYSEHkdRGc+0IQ2NQD5DM+gq3GAJ9+BwJYxE6l6cwIrEmXjUouXNdSTzLuafYgq13kJacCAMR3OXPjCj1cpdcI0I6KMe+WMZ95KL4pmEHRDg+oINYgl+JJzw11JOer5/EwFZpaip0+M0chi3Jqf3DKz3dV1IY51W7vm7NT7aFt8sjD7IY0SoqlgnCCXb58NIimWfU1IyJH8QbhADsHOgpEQs+I4RTU8thBaKKQvVdpmhh5SakPT67RP8A4QhIKA4IBLsdeIBcNpQw7VhloABAHzhRLmd4TUFi5DZDRopJJypkxySkvyE1tuMhOIEqILNhzFMqwom2cfI/yDlFytCAoeJiDtmAaOIr94yw7kEsA6mFQRhJIzoYpOKj0MY8jlwxbZnd8vuvTOLv2Z7RrAwOCQC1AXapA2PLaKOuZTPLbkRkYKsNsKVAppV/TX1i+CbTB6jEpqmi72btnMVbZMkpllCzhJAU4LEirsdKR6GiPErDZJn+KSFoS8szULBAoArzB8nCsQYbR7amNTBJtPczA/8AoY4QlHYuKNLgGfmOcFKtKCrCFJKv2uH9M4EtB8Q+94OIwNRpo6jUcXOSIyNmNxBNnzv2i7VTrVNK55cskBnAYZADqab1hThBQTTN3cEgVoekQWhYVVydS2j7HWIHS9XUHamtBn7+kANuUl0GJRiWGq1RXZnLjLKNoKZimNFBzzZmeI5Fvwk4AAGcniP4hcbSSumZ4/f2IslYKU1EYyQVFg2eRLQdd95TpUxCUzVJZYIIUoJQXd221PKFUqUDLJoovk9RxL8YGlzFBTv68qRDiSsvHR9YWW0JmJStCgtKg4UkggjcER3Nl6+vEfxHinYC/rVKBKFhMhRYBaXGLVSdQAHJrUtzj1G6bynzBiRMlTk6ukoI5FLjoRBlKxDJp3DlPgi7VpR3QC1lGJTAgsTuAdPfOEN0WeVOmfl0FYEoFRKVDIlNKu/yaLdfViKrOxZwUk0BAqymxaMT6dIA7L3QlIMwAJFUoSkeEBw6gcziI9jnnCk4bs1eOwN8BirLHAskM+6iJdKCpMOVZO8pPbW8FICZEssqZ5zkydn0Bq52gGRLwS0seIyJrmpQ0JPWBr2He2yatXiShRQas+AsxbQACNBS52JMpgP1K0roOLZa5ZRk5ZNzf0PQYYKOKK/VkJlLWtkVUWBUdDmw3VR/jBabtwJBZKyclYnAP6ifKGHV2Ec9wiWBLSkuA61Po3i5e1WEE2QF0qSUJTQBFVMBsD5Tuz1gO2+A7k+wqzSwkMkrY5sGruxDjmYKIqABR8/rv1iOWakucJ+zEkuWSc3A9Hg6SihWTt2am0NBWCrPJwB8yYwWYP8AOOps1vv7aK3XLKN3whXeayXy2xE0cn3iSyyQhOgJzIc8q6iOlKqAnCTXMjUZ7/1HZU/hPHJ29fSKY1b3BW/TtBrUipLFw7Mc9WbQxU74mgTCAzAnCAa1YkeunGLZapRbR0u2Z/Trw66RTL3nnGp2NaHNnA1z/qKZRnTglonvSv0+2jLPNaBCtzxiSQqvy+MdBUGn0Wuw9oO6CHFEKf3f75wFdnba129Slz1kS3ZEtHhQM8xms/7iYQXvNKUsD5g3rWC7lVgAGwz460G5hhzcYv8AMS9jGWROuk/qMb3usKZXlVRlJoRxS1Rlnxh/+FnaO1TZ02zWlapgloxoWvzM+FirNQIINXIYwsmAKDP4iHFHZswdQaPTjB/ZOfgnp8RdTpURRnqBydqQTTTqVC+sxKUd3lHpxjIEFoWnzDEOFFdRkfaCJc0KDgv967RpGHR20ZGnjIgg+WEzAE0Z6s/lI230aIEzHculNDkCOkELkLShSMDklgToxOegybpASAsAgPhYuxplqdoDFmvlTVUbXaSoMQwVrhzf4xJMsJSksktx0JBz236Qzu7srMnjEVYW3amzlwOLZs1KwdN7KTglgpKgWfCxf0JJ5RLvwUjHde8QrsuJIJLkJ00A39IOsFiBUiWUtiUH3Z2bnp1iK0S5iHlmqXdyGILavUdYsfYy6Hmd9M08pJdzk/prFbbdB4wjFWXe67nkzFy5UweAAqwijhFGJ2ch9+TRfbKEoKEoSlKWZk0AYOKDr6xULuQ83GA4CcL0zUQWHIAdXGkWWyklQzoH9aQdIRzc+R3mKxypSUgCg2A+Qiv9r+1ybBKSogKWskJScqAOTwqB1hhdd5ItEpE6WokTEluB1TwKS45pMcmm6FHjkoqdcMKVMcV8I1yb1hVfPaJEkDCQV58uJ4cKQN2nv0SE4EnxuF/7WrV9XGUUWdMVMJKlEvVjmc893Ln7MLajU7PTHsf0mi9p659f3OLwtKppIQKKJJO5UXOQo5PV4Z3fZO7QwIxHPgeB1Oj8oywSCA6gAD/NeZfpBi1DIe0IxjzbNaUuNq6IxZgkVrlQtm756tyjJcsJJUEpB319RHRQOLxj0+8oKkkUtslQljlTWC7PKCE50qa+rQDLWSQx+3+6RNOmsGHGBy5ZRpvgO/NgAP1+kBzpiiXAJfh78I4lEUxFny+f9xNkCU4lH36DSBzi26RySiYhA0ASo609HEcoL4gcRpswr/MaEpLYlJIUXAxHLgQCwy5xBMnKSlnBLjRqHln/ABBUqRFWQXkHSUihqMztWr8YpV4S/DicEVcPkdv7iz3rM8RKDWhYmlM36N6RV74wKVShLEp2cfWvIwCa5sew8IWoZQaJ5JLtqKudWaBQkg1aC0Uaj8fv0iS8zm96YVaP6ag/EdIcXVY0rSHLmFaZqV+A65HlWHFiUB4RUjQxzd0mUSaC7wnd2nOpoQdm0LEhUQSbQqWsFBwsxB3Iq43D6wSu1Y3SoJUMmZlDdwamjFxwpCacSGzoSAlWYzOW1YvdNNA2rVM9kuy3CfLC0kVDHNwrUH1HTnEk2WQrwqAVvu2ihrFY/D+8HllBHifEOTAHnkPfnFqWogtU1/nrGvCW6KZ5zLDZNxI/8VljzHCrUMaRqOkoS1QH4xkW4B8Hk3avsgpZKpZq9UuwO3EdIpaLAUqOOWlIR5i5VXQDR+B68fbLTdiCHIWlOQQFKBUX1UD4E8mplvCRfZkBpQCaqC5oTokOoI2p4idya5RR4+TSWa1TPNJ9snrISkKSASkAAkgipGXm1OtYlstktKmwroQ6SSwPAE0xcCR7iL2blSUhRI8U0zAXzJCQT7N1guVcABUklgTRg4JHs7vX6xGwh5GVqRdalDDOPeUyUnCpPJ6+hhxdd04aPMw81ZczX3h5JukkpAenlz6jRuntDm7biwmoI6D4/wBxdQByy0Q2KRhACQSdBl67CLFd9jCEkmqia8T9BG7PZAgczBC9BkK1i4lPJuPFvxmvEqtKUOSJSAAOKziUfQIHSNfhx29FllTZahipilj/AFlkseBDE/7eMJPxan//AGU8DJJSnqEJB9wfSF/ZKxEjEf1Et7ZRnZpuFzT5s2cEY5FHE1xSsuku19461uVEqNQ7mpfhpBtlsVcSnxM2HJiz/BveAUzWBzxMMNH1f1go20FKRiIWRkeIarB3jMjJN2zSlF1SDF2oDzsDpX5cI6yqzHjAEq0t504QaUqKBmggzAE+EknbOkNKQJxonM4qzf2iQzcm32gAWsnwtpTiBrq0RrnqKkhvCKlT+3ExfcqI2DeyzK0ADwSZVOMLrvmAtpx5wxmTXqMhFFyDmqZ1LGFNW4RGhhXEeQ+unzjlc6uUQzlUp4Rw51gqjRSrJFzXBfP7rA61ONvrwiOas7+wiJWLDUv0bXnEMIoi21qKCCw0fY0ry68Irt7yhjKhqxbo3TKLJbVDNWn3lzpFZvIAmn7j0y++kAlwNwAjNfnBdmX4X+31++MDflq+mcGplAJLa6ffSK2iZEMgAl2hpZnJoQCxDkOKswOwO8K5ampx+cWREgIAIzAI5j+vpFat2Q3SI7O366HyqOeHYKGoP7vfIwntoKZigaF6DZj5kE6cIPtNpAqgvhHUNpxTwPSEVotGJTsRy4/ftBFzwVZcew15YZ6XP6mA3B8NH6x6gZrhyaaB2bSPGOzM0YxWvHfJxsfrHsKJoCEkBiQDypx1jUwe6YWsXqs6VMqXf/xHT2jI0C2ZA4P/ABG4YEqJJ1yOpyxO7Vgb/wDnQVFxnq9fhSLIUxrBHWCWVles/ZxISQQNCKnSCpdyJA00yDZc3hvhjeGJsh5WBixjaoyjtSAkOYJaFduvJAmBCiwKSXOTJ83Vq9IhuuyE2zqU5OIF3yGVKPC2+7/TIBSk4lgjkP8AcR8KGIb5vgSwES2UtnZvKD+o8dh7RQbyvNlYS7mvTf4wlqdTs9MOzW0ei9o90+ik9pELtFtmHNUxbk8VGvSsWFFkEvChPlSnTP16PAt2+O0qNMlEc8viYYTpniNGCWb0b684zs824mzjgoy4MVMwuXrxgVagUgt48Tu+mjCOiH8RrsPb76x0iSMCi4fauvTJn10hSIwaXPK8xsCS5gmTZsAxJW54lvWBU2hkAHWn8n4esRTjiyV5dCWHTeGIsow2Ze2SFJ1zCiw40jdrteEMhQAzo+X81hV+Z3JI+/aOAoq3iJSZZRRZ7pvAYC+/Fm+cMbNaARRQZ6NpwPGEaEAICRQgP1MSyZ/gJSlQIq4fqDStd94tjnyCnBMci15p11pntXWOZinTnCtF5KYkig/VsDR6gEx1Mnj9Sm40ENKaoDsoNxcabxFaZwDB2egrUtr7wAZyPMkjFUYlq0A9K0+MB3hNxAp7wk0cDIOK1SA8Uc+LLKHIPOtS5hKsNEq560c6l/jAplpKtszu+ZqY1YyxJpllyMblDxab/fMQu2MVR0hLgcI4UGdxzI++MS92x+6QPMmeau1Nv5ii7OYFP823i05w+m3qWagZst8or96qZL8fmIlkTwpOdftoM09oO1dBqyCCf1ZcxxhXOUAaZaj6QSZ5wnb57wElepi+OJWcx5dQYJUCzZnrtk8emXBfGOSkKLlIAVvw9mrHliJ4TLq7AZZfEc4JuHtIuUrGC+40PA8Ibjl2CMsHtkz1SdeQxHEAD16ezRkJ0drZSwFDuQCMlrZXFxhOsZDiyR+JnPFJcUz06MaMjIIZZkZGRpZYRxwLbrQzJ320jz/tmkiYwJrLJq/6FBwehVF0XQqUos2pJGEMS7kgANmYpXaC9UTZoUh8KQSFHIvqkaigrrC2rlGOPkZxLkQS+0ktIKFhWOnmxeJsgCoVADCK5abzMycVk0YgddPjAl/dqMdoZLKKAogsGCvLTcsTC788nA6yyjmXz0y+84zdjaTo9Fps0drbG/Z4LVaFkOcMonNvEpScPwMMFTgrCk8jyhZ2TtaSJxfzFKRxA+ABMMKJd/v+oHmXNB8MlJbvidrqQAPCI1MtFS1NhEK7QE0Bqf4gWfbAMnxfOBRgFcgidPZ8RD+3pAKLQpbgDOnSO5FnK2K8oeWZMtIoGP2RFm0uCUAWK51kOQo02h1ddhwKxM7enMP95xpdvyDqIfLL+xDew2xCnABcjXJtfhERpvllZyaXQovSSwxgu5P397QJdlsUkqzbbj1h/eqElBo1BlrFbCPEwHHc0zMRW2XB0Zbo8h0+0zELJKAU78DnAdstxIKTLCkitdPTLnBCZsyYkhDBsgfcVyELp1qWBgLBtAAPUZaQZy4s5Lkkn2tExLBLEP8AtDFqZBzVtoXy/M28cpWx+kbxsafKBu2EXBLJGFe7fH6RtKSC5rv6xtaeETguPWK2VZkwUBcVasCzlM5roGA+HGJitmFBUfDSF820Mo+LXh6RaESrfAu7QzgMKQSSS56fAZHrGWUMx3Hx/qFVvnmZOKuQ9IaXfKfIgBhUnckM2uR94flHbFCOKblNks+0UL5/OBETqua8IlvwIlJFSVE6n3YUHKK2u2k0GsXxY9ytAtRqI4nT7Gl4W9RSwyFS3WILLe6gQkFgSxJ04wRYkgEpz09BEFquYgugEh/Rsxxgi2XtYpP2rgskX34+AzFlnGrZ7EZaa7RkT2K9lCWkYXYM/KMhdykvCKpn1XGo2Y1GqZBuA7apyBoM4LUWjz/tZ2vmWaegBJ7pS0lSmdwPMkaZVFdIrKairZeKFPb685v5lEqYlSZCgCkpL4iAa0VoXFcgOUUrtNfpUhkLcrfEauAHDVq9IadvbyVarQDJX3sqX4QJYV4ScystqcjXI8YqlmkkzEBSfEx8O6jQB6NnrxjLyxTyOTdh4Nv0ryQW25JkgIUpBeYcAUBqQ7Ea5Go/bFcvFZKnI4fSPVe29mUuzpBfwLxFiQQcgEsGpz0jz28b3BTgVKl0HnrV8iEhg4Gn9QbBJv5hc2KcYc9EnZi2hEs7hXqCB9DDmXbyoKIALNmctBFas1vSoYP9JZgoMp6HzNqcmzjqRaFIKgfKfatIjJguTYzi12zGoeUWC8LShCCXxTHLMTTQGg5kOdoFskwu5rwhcpbqKiQRqPvpE0gkthq9f72GsUlBVSJw6me65O15/wADyx2jNtM/v5QVapxwuMz9YR/ne78CWNakZq3Hwrzjn/E1ZEuTknYQs8LbtGhDXwXpl35rr/0sNkWRU5w1sV5FwcwnMa/f1ioyb0FA7kajJ4Zd+yAA5J23MClCUWPQywyxtFws9uE4E4VU0evyhDasSVHMHbY6NsawpkWlQIZRD6QRNtJdiSYiVssopdGfm1F6uTQE6A5135wKrEFOfn846EgkjxVb+I5nyyDXL5tE8HIycCa7RGqYSWGmfy6wSlWnB/4iIzEpObZGITJCZBJFaaVjqbOCQWJaOUTkuanSIxPSwb4dXiEuSjZzaVpAdnYOM6aesJL0nirNv1/uGMy2U9TUQgvKcS5MN4YciuadRYGogVfSHFygrOZAz0q1YrillagNItN2slPT7EN5vTER0kt8nXSFPaUeJI5nqWgS67GTNTwdXp/LQbe6HWHrQfGHtyXQlgoirb6RDzLHjRV6SWfNJoVIsJlDGqqlaNk+ph3YJQWAG0iebYvGqruHD/DLIZQostrMtZSQaH2hSUnkVrs1MWKOBVLyatN3qSsgBw/xrGQ3PaCUanPl/EZEe0yf8Rd6XC3731R9LmMjZjI2jyxBavK28eQ/iZfqxNNnQlKghiXpUg6g7K4Gser3g58KSxY/DOPC+0dzTxNa0ZrJViCsRO5JOWkAzuSjSCLorvZy0TUTiFK7tJqvEopQoA5KOuZyrBN13z39sUoADCPC3Nn9or9utC1YkuWhz2QuYo/zVEhSh4Q6ap3zf29YUyQuDfnwM6KcYZYuXReu0EjHZnqGz4v8Y8ftNnxTSk+EO1W9Bo+seprthWjDiGE5MRoKgOa1GQqPeKDfMoJmFw7v7acYjC9sv0NDWy9riW3w/oK512kJUAAaabjMDmGMGXNdM2aijMKF3J/8QCaAhyaVjj8ksBJ7tbqohCXfKrs+CjaO3rFtsgRZkY1Y0JHiKFEFi2RYeJWg5q1JhiUnVGPGL7IhcyJaAQVYk1mHCktWjjMJZqji5EJ0SZc+YAjvlHEHLAgD/koADnBfZa8pk+1E4iyUKc6lww66/wDGOLqvNM+SvvQQuWUgmWcGJJpiUHCXBBfINFVBxLSm5u2RXrYEoUkYgMQoF+FuT6xgumVTvZjFVQXOEjZJ8vxgi22MKlsiYkyyMQwhIJGTkqD01bLWFVivE9ytJKSKskhwWDlsmyJeJSpE+92SW+zSkpJRMSSKBJcKB4g/TrHUq9FYGNcq8jCBTmpLnjBVmJFI7JBNcj2jlKDY9E6jx0u1MQX9tIWSVU1jsKhRwNtZbQ5lzwSCIkt8wAAg7UeALIuny+kSzziIG2sBceQ18Wd99ofsx3PSC2/85xpEsPlXWJCoaCjZ8or54JZxJWCCaZ1b0aMVN41yjELApRtoCtCnOZEEjG2BkzVqqerfWE9tJJaGiCAH2hLOtLqUeghvEuRDUzSjz5OrssdXbh84sFklsxPNoGslnKZIUQzgN1GfpBcoBIKjoKc4HlnuYfTYljgv6gk+zYlKUEu1egp9Is90v3asIyFeUVS0zgEliSdTo1KfH0i2XFNHdLG4HtAcye1DWFpN1+Rwf+oBXL6w/wCz9glzBMCkAqzSW0I5HX4xWZFs/wA9QzZks+27cYtfZ9fdzg7AKoevwrTrFcD2zVltTHdjdDpHZCW2ShwAYfCNRaZE8YQ5475l8waxkbO1fA857WXxLPGo0DpGLyixmgFoV4jyrrnyjzTt5a+8tdBiEqXhwp1UxUW4uW6R6NeE7AlcxgWBcHVh88usePXvfSEJm4iozf3JZypf7eDhoX1M6SiE8FUFmSolS0lKgah9DC27hMk2gpQ5SSSQB5hkMq69Kw5sUtalAz/MeDFq0PHltDKWpGQWQCkvgLKbiT+n7rCqk1aJi6pojmSVpxY0IFQQQqpVXQAEhmAfVniabLMvxzyKDwICUsCWrXzF3y60hba7UsBBkOUkkA0olJbXMlmfhTN44kd5ODLUSAQrxs5IUHYDYe8R4sLblL5jO7hgxd0FlRWSpdQVKXQPoNhAnaXsfNXUTUlSvMhyajWLFcshKVjxFyWCSzO/uoEfw4iyTLoSZQxJwnVhkoa04wFTle6JreyjGO3Iu64/c8Wl2Sfd6hN8yFUUUvroX8p2MJ7PeKkd4c8YIPV/mX6R7UbuSf8AKmjEiYCDiIcg6UFTqNQQNo8i7Q9nTZrWqQpdHBCmKvCqooA7w3p8/tLUuxDV6VYvVDoA/PKwYXppwfNubw5sV3YU92pJEwgrBPROGvAuWyNNxDq7bikWVSSpE2dMIBBICQkkhvC5LtrXLLWCr+s61zETO7UlKQrxZjLcZRM86b2xKw0k9jm0VKVdq1OUpxpGqev0iSXJB6b/AAi12eahAUyU+Ig9Wz5wB2hs4Mvv0UUkB21GVeIgHt90tpp4cHs8Sn+rE6stojKqs0dSZxWPKp+Rb1iWVIcmgJBZuPHmAfSL1XYSWWKjuslTlEwtBFYgm+YgBwNuVco4lzXgTiNwmmlQeJ5L5RAq1KdoG7xQjSrSSRSIUCZy4DEklyYGnLaJDaS2zbQtt1pxApTU5ltoLCDbE8+aMI2DXhayaJoPvKI7HZBMwAEuVMoNpuD6wMlGpdshDG57OrGwGWb8IclUI8GEpyy5FfN+Cyzw+FPIN99PSIbxWwbr6UERS57LBJJLa67czBcu61zDjX4Rtr12jM4i+ej1VOSpFatkwkMAanTeLp2cJFmxHNg79fpEJuyWgUoYJulTypqaZFuJIp8T6xGXKpxpIpiwPHJzb78FXu29XtCyTRSiR6xf0TGQlYLN/cU+7+ygE9SVl0pS7hqnCHHCphz3K8PdIKigGqlN6MPs8IvqIx3JxFMGpcMbWX86PSf8blliVoBIFCpO0ZFIlXOphQdTXrGQ1/E5fEDN2nvU0sQYxao1PqmIVLJFCxyBh1GdR5/+JFptKT4CpMlk4mYeMqVrn+2PKbNfCZM7HgMxSajUBTgB98yH0ePoW8ruFolzEKAIUAC5IqKhm6F+IjwTtd2fl2W0FAXNSUOSphUkuMJB2b6Qplx1Lc/Jd9cEM7tEu0LOOWlKsy2QoBrly5wVMkskhQDKSAs5ecKYPRvCkvUUOlYAuyQZ01CaF2UklQyyJYM5Cni331MTKkqKUhSiA6mohk4MXFkksOPGFJSUXSGMOFzi5PpCyfLRLQECgUGws2FnPTP+Yrsy8+5WcySauXpn6OX6w2QjvLOzkTJaViudNDxAUfSKva1YirvHSpwz7ZpOxBDVFKxfEruyci4TRZrF2hUhvNiJqQ1KvlxG8ek9mrb3klJUcRXVlAA0JDMNiNI8au6QRUahhzeLNZrSbOAkKxYfF1NT8YFOoP0mnjxZcjqb4+/tno1vwqmpTsMT0zyp6xRr1uxEy8jMUCUyUpKhm6ikAPuA2W4ESS78WF94UiYWIQA7lRGTbZKPLciK5YrTNl2hfeJmIxhsSkqDlycyzuX9YEt3MkMvGo1GX35LCo45mNmZROzUYekbtcsLDkn1P1gWVeGe5Jqd/jrGl2zD4SQpVapdvcQvTDrhgVokEOAlKg+rvtnnC21z2lLQXGIc9Q7Fqwxm23xQBa1pUxUAWqINjb4sJL1JoLuabLlpDEEmjEGp6hwNPSFFss+CcpSXGLNLjPN+mfKG1lsqVIxkMk0xHJxvRg5pWF9nk45hISSlJcOoAkDzqSCKYcwHrDOOrb/qYWsnNy2tceC+9hp8qbJJ8KSlWE5B8RZJ5k01iTtb2UlpSZ0tAxjzgUdyBi5jXhWKHds9VmUFEYXeqSobijMRSldDF1sHaQk92cUwFLZuC+fiI8VS2tX2rn5cDxZHOHkc0mplKrfK4r4lLtktllBwuKKIAZ9RuQDR4Bt9jCRTN/bUtq3PUQTeVjXJmqSpwRUO9QcuJ/uG12CVOs03vAklOEIUwfMY0u48OFznpDylsSkuUManL7aDS9LX1+P3+ZT7IsrStycKcyOR01hVNtAJNC2nL6w+twTKBQkA1JJckOdS1MmAbjvCVVhIIcaPT2jRxtPk8zlcnL1dmisqA8QZ6A6PtwhxYLXgxJA0AJbNjn6mIrNZJYSSKq4cYgSspVhDtm1dcqRWdTVBtJLbkTLBd0pCWnzlBMseV/1EbAaCD7T2ikqLIOI6AQmmXUu0Jku4wpwFOrhRII4EKHUGLDc/Z6VJZS838up5xnzjB8t8/Q9LieVvql+fb/Qis93TZ5zwj7z2jaLGqQVJxBWNKgwZwpIJBcZ/VocTb0phSyU7RXJd8D8yEsSklLcyQC3R4HFOdpF88owpydB1kVJlJGFUsUBUXcvq78YeXTKUU96U4UkMh8yTUqbSn/sDE/Zf8NiQJ1pmFTFxLchCQKgn7aJL/voFXgYtSWMgRqsjb6AQ/HTqL3S5Z52Nt8k/eJFCpIPEiNxVVXROmHHniq5d+eUZBwln0SkOICW7jga8OMHChgO1JIVSn80g8TMRQvxA7Wz5Ku6kkAFFcwomhCgqjN6GvTyO9pq5gZR9cn0+ceg/ibJMu094piiYgFOEkEBICSGbPXrFKs1iE0sgnEXfFnlo5rrGfO/aNvwc/ggXsioSp7ktiDe7sOgi/LShQqARnvlX5R5tfd2rlKxpoAoMAXI4naLB2e7Q4kDGa5EcRQ/WAaiF/wCojV0OZbfZs3arFMkJUtKmwks9XxMFHgdekJ7ZfFnWjBPlMlyxQxKQpX6CzgA+Jqiqh+1rLe9qQtBBw1BGeThoo6rEFzEpVk9ekWwyXbD5tOnBbfkcXZbVuyUTFofwljiZ9WoYuN2SVTVISizzcZ/UtJSkDUqJ0qcosXZ2zS0SwcL6AAVJ0Ah9ZEzEqDJDqqpXJ2SnrrzO0ByZVN2kMYt+KO27+YRctxy5IDeKZhwqVqGqRskZUG1Xge3SULxoWxGYFdASX0yGXGGFutpsqK5lLl8g757k5dIq0++JipXeKfxEgDQAGvq3oYBJUTijKbcrKVfv+TMOA+EHgzCnPryhUq9X1h5a5vjfd3fKu8Br7KJWoYQSTol39oYxOLj6i+XfF+kTzry4wGq8StQQk1JAfmWi0y/w9x4nTgZL+Il/QbsYSTuzvcTpRdxjB3DOOAMMQni6XYvP+Ify8lpv6yiy4ZaRj8AZWQA3qGJ6nPSBZC0jAokAYVJYjMuQeecddoJRxSjn4WFdQo+mY9YTlBLAmgr9fhCuF3BPyNPTtuW7hff3/YPFjM0JALEDI1pUgh9DhP2YaXNLcS1laQUOykpxEq5aEbEE0GmaVU5YmSwFZ0fLR+gdIMESbalC5qFBgtXlGpyUzsT/ABBZx3RM5VGV/Gvrz8/P08lh7dykzZaJjKBR4VYgysKqVGebHKjxT5KVg+EkAHypcBhnTWusWCySUqkqQFEhQIzdtuuWsV+ZMwhwWWkM1dA1OufKBad0nD4DeXBuUZ13/f8ATwD26zY8Rbcs70c0fM55kDplC2zlaFMp1MWADH7q0NrKozAcZ4ZDUFz84SXTOUFszk0ch2c1MaEHaa+BlarTPE4t/wAwdd9zTpqx3YZ8+A4jIdYtlg7LS5PimkFRqwqT9BwjVgtwlICE01J3Pz4Rlot48y1AcTCeTLKfCNnSaOGBbn38f8ByrSB5UhDZEZ+sDLm0JJ3qfjHN3SJ1qOGzyyoH9aqJH1i63L+GyUqCrUVTV6IZkU4DMc4jHppz7D5dZjxrgpN23ZOtKmkIcarVRPR/N0i89nvw4k2ZSpkwmbNIxBRyyqAGoOekW+XKTLSyUpSAGKUgZNwA3HTSK92q7TIkJIQQVkEk7J0f0y1MaePFHErMTNqZ52V38Qe0pko/Lyq4qzGpSgwf8jTkG1MBdmrmM0qnTvL8f9I4QisMlVstCRXxKev7Uklz1qecX++7dLssjTCgYUp/ctsvmYs1fIJcCm3X7JlrKFLwkNQDJwCPYiMipybnM8d6tXimEqPUlvZo3EWWuR9KLiO0IdMSnKOJatIKZiKr2w7OS7TJWpSXmJHgZuFK0zrWPGLzxSkMEscRDIGgP1f7EfRc1LH/AE7/ACirdouwEi1JOEiTMUrFiSHcjgaVfNLVgGXDue5F7PCZE4zMUs0QpnxpJc5CoFDWnxgxcqRJcpI71RYYgMLNRw7Z8IaWvs5Ox9wiStKyvClX6S2hOrCuucKL87Iz5SwiapipJILUpnU55GFtrffCOVoWy7SC6VLxO2LCMmNQk7HpkI7sL4yAAQKqKmLByUtueQgadZvyolMEqK9WCnY16VFBGrwvMzMOFpTqqcISkO7MBUDPlFtl9dFvbT8s9F7BPMmFBcJlVU+5yqODnrxj0RC0JBLhgHfZKXrxMeafh3emKUsAAsvxKep8KQ9D4QcIzdmhze18hDBQcnwoH6WH6iQa8B/EISe2TVG1GskYuTqxjf0xa2fwo85L1IUKA9IqN7XiCwAASkMAMgBoGpC++e0M6aB/mDDnkzDZs6cYQT7eV4UJ1IGb5xCxSmNwywjHhp/IdXdZFWlZSigFCrYbDjSLvLs0uSEyRqhyT5lFiySdaAlvsw9nLuEpCUAf7jqePOEvaW3JlWlSlOS+T0cuAAzaYYG3u4QReqXJo3oZCVqDFaiEvow0bTMnrFZtV4Y1soMD6P8AxFinWAdwZhLd4HCSDQjPr/EVK2yXIbf3q0ExRXkYbpNotU602efZQBjE5NQSRhP7kmjh/iBFaUsgsQFcDQ8uPOFkq8TKnFCsqEcHAh1aLxShpgwlf6HIYU8zE55M9BBY4Xje3w+gX8ZBQlJeO1+ZoLItIQQl0pUpSS+QlqUUlsqBjCEXrVKQAlKllQAJOFyMNVEksRqYkt1rK1LWFklSWCgCHAQEnphBBfeEwlUeNDHjVcnmM2R2ejXZacUsFyX3b2aEd40mrFCHdudaesS9lbQe6IVor2P8vAXaS78U0zAaYQDXb+Iz4Y1HM4s9EtRJaaM0r+P7kn5wIDmgFcLhy2QpWEcm14FFsz860iWTJBbAUgqSc30qT6fecBS0lRdvpGjjxqNmDq9bPO0+q6G8q1KJ8SsIFKVL6fWPQPw47ISLSVTZgUspUB4y4q5DZbGEv4a9nu+nd4tBMtIdZI8IbKu/AR7tZ1hCcMtIAFMuWgo/B4mMObXRVZskvVJm5ViRKDIThbIOw2jpcxgX4EB68zT5xDPtJSdHDEktp8vaKV2j7Z+ZEhT7r+OHfnB3UezknIP7S9q+7dCDiX7J4njwjy28rcqcspBKq1P7lf395RNeFpLEA1PmOtfmYZ9hrrlrtUnHibHkBQ4UqUH6gdAYHbkwrpKkH/hxZKzpmzS0n3LdMMZ21vXvGs8v9wSSNVE5chlBVwrMm7lKl0JUp1nSrONywAELLrsiVWmzu5qss2qQG+JPpFr8HVwPrLcvgSwoAAOQoIyLlJs4wjlGR20neWxEcKzjIyJZmnSw4rC+zZnkfnGRkXRK6JZYdwa5fX41ik/i3KH5SUWD96kO1WUC4fYsHHCMjIHl91lkeHdqKWlDUYFm08a8toj7QpHcyqafMH5n1jIyF1/IUfbAbhnKTNThJHiGRIi2doZyndy+7mMjIDqPxUH/ANpfN/sI1TCUJckuKueAge6j/wDKk/8A6o/9hGRkEj0xnF7kfvye0WOuF9QH9TFUvdP/AMpR/wC4fjGoyMh9noMPvMb2yqK7D5xTLUKt/r+RjUZBI9l4dFRv/wD66un/AKiOkTScActhJZ9QFMecZGRsx/Dj8v2PMTf+tL/t+4RbMk/8B0IVTlHaEDvFUHmPxjUZAv5Q+T8ZffxHtlokNt84TdoFnCKnOMjIVwfiGtq+NM/kJFqLJrp8zBMg09IyMjUZ5Q9v/CZA/LGgrOrxZBZ4u9qPn4ZRqMicfSGl0ipfiTNUmxDCSHUAWLOKUO8efXYXRXeMjIDk94ah0CAuov8AuV8Y9L/DSUO+lFg7qq3/AG1xkZEopL3WLb9Thkykiie8VQUGe3U+sNLpkp/MSvCKIXoP3IjIyLLsu+i5JyjcZGRYEf/Z"/>
          <p:cNvSpPr>
            <a:spLocks noChangeAspect="1" noChangeArrowheads="1"/>
          </p:cNvSpPr>
          <p:nvPr/>
        </p:nvSpPr>
        <p:spPr bwMode="auto">
          <a:xfrm>
            <a:off x="77788" y="-893763"/>
            <a:ext cx="2466975" cy="1847851"/>
          </a:xfrm>
          <a:prstGeom prst="rect">
            <a:avLst/>
          </a:prstGeom>
          <a:noFill/>
          <a:ln w="9525">
            <a:noFill/>
            <a:miter lim="800000"/>
            <a:headEnd/>
            <a:tailEnd/>
          </a:ln>
        </p:spPr>
        <p:txBody>
          <a:bodyPr/>
          <a:lstStyle/>
          <a:p>
            <a:endParaRPr lang="en-US"/>
          </a:p>
        </p:txBody>
      </p:sp>
      <p:sp>
        <p:nvSpPr>
          <p:cNvPr id="18442" name="AutoShape 8" descr="data:image/jpg;base64,/9j/4AAQSkZJRgABAQAAAQABAAD/2wCEAAkGBhISERQUExQUFBUWFxcYFRcVGBUWGBcXGBQXFRUUFhcXHCYeFxojGhQXIC8gIycpLCwsFR4xNTAqNSYrLCkBCQoKDgwOGg8PGiwlHx8sLCkpLCwsLCwsLCksKSkpLCkpLCkpKSkpLCwpLCwpLCksKSwsLCwsLCksLCwsKSksLP/AABEIAMkA+gMBIgACEQEDEQH/xAAcAAACAwEBAQEAAAAAAAAAAAAEBQIDBgEABwj/xABBEAACAQIFAgUCBAMGBQIHAAABAhEAAwQFEiExQVEGEyJhcTKBQpGhsWLB0SNScpLh8BQkM4LxFaIHFjRTg7LC/8QAGQEAAwEBAQAAAAAAAAAAAAAAAQIDBAAF/8QAKBEAAgICAgICAwABBQAAAAAAAAECEQMhEjFBUQQTFCJhcSNSkbHR/9oADAMBAAIRAxEAPwD7Ia4K7FepQHq9Xq7FcA9FeivV2mOPCpVGa9NcAlXJqJaq2uVxxaTXJoc3q8tya44JmvaqqWpForgEq6KXYvNAvFKhnbEzMr+VI5pFFjkzTSK7qFZXG5rKSD+tCG+dE6ifuaX7EUWFm21V6ax9tCE1eYwP+I1ThvEF5D6iXXvR+xHfTLwbaa9NZ7D+LLbU0w2Yo/BplJMm8cl2gw1GuBq7NGxT1cr1eoHHq9Vd7EqsaiBO29TDTxQDR2vTXK9XHHq9Xq7XHHa9UorlNQDler01AvXHE68TVD3wKCv5kBXHUMjcqpsQBSW5mZNVeezdK6xuI7OKFckmg8Lhz1pglqhYKILaq5UqYWu1wCDNApNmOdKuxP2rubZi30oJ9/5Vl8b4fuNc13bhgiNIrPlyNaRqw409yPHxLadiCeOn+lKcdmzNOhWj2BprhLGFssIgkmN6aJbs6tQZQffis232zdcYdIwd/Ob+mNDx8GhbmaYtIlHg+xr6W6n1RoIHO3PsKDXHaWh7bKsfUVJHxsKekgrNfSMLic6usoPrA6gg1FM/ZREkjtW2uZngiQGaJ/gMT77bUMcuwt1He2EYCRPFCld2P9qrcTKYHxCNXBArU4bMdpW5P3pdc8JWFGpbyz13HWkWY+G8UH/sjqB3Gk9Kb/AP0kfScF4mKAC4fv3p7hc6tvEEb18QxeNxCLpuSCO9QyvxbcQ7ninWSSJT+LGXR+gQ9eJr5h4e8XXrremTHMcfrWvfOGABbaelUWVMxz+NKDouzi2t0gE7Lv8AelFjH3bV2FZWQ9DvRF3HqQQetIsVjLaSY9XSs85u7Roxw1TQ2zPxubREKp771qMuxgu21cCNQmD718Xa6zuZ3k1vcrx1y3bQKQQo+nuOwqmPI72Nn+PFRXHs2ldqjB4kXEVh1E1fWk8yqPF6qfECgb2JqmZouQVELuYyqWvk1XFQd4qUsqRRQPXnpfeBY7VY9yTRWHw9GMuQzXEHw+Cpph8HHSrbNqKIVack2cRKmKHxmNW0upjSPG+MEA9A1d/b2pJZIx7GhilPpGjZ45pZjs5UbLv3PQVlsTiMQy+smHbYzEL1n7V67mtq0ugEEASx9hzWeWf1o0x+NX9HdjEgsdUQODOxpDnF9tWpbgUgx7H2pJgPFtm4r+YGS2WhBIGw2JJA/SoYXOLbXQVtxbAlIVnJJOxMfSf61Ju0aY43F2E5hlLWLbXr0tO/9nsVqjBXpGsDQpgDUfyrSGyj2jdvMzKACLZlZ+RSS7j0vPC240sSodpT8hHbipyp/wDhSEpNP/sdJi0VAgZWMbkcT9+TSnA4q23mzibivJjTLBIHO/Srkx1slUXSGYxATnaSFkyT+lU5tbeyHZxYCCCrFBuRv6hyT7HtRW9voVRrXkVW7NttQtYk3WT69WwknYlTsQSOlXWr11WC2cNqLLuVYm3PcCSPtQGNe24Z1i3qA1jTMkDlTECe3vRzY++ttTdC202ITe3rE7QRsT+Rp9FXF+R7gbiFGVrAePr2A0seRHNdy6zhLbDy7kSdP1GQTwINZrE468SSCQNoUHcrzBb8UUD/AMZde7buR6kI0hQJJ6So+o10Z0K/jtrs3WY+GrZcu51COD371hPEXhhba+ZaGzH6etazL2x91wzKwA51ekfEU9wWWguTcEnkxGhTP0k9T1p1Lk9IlyeLt2Zbwdll21ZACept/ie9aK1l1yQblxN9tMU1OJtosgqoJ5LAT160qxeLDXdiQV46hxxIbgCnok5ub6IZ9aVbJK8gbNWOuY4XratPrXZvcd6f+LbrLZDEbyVKienx0r59axTK/YdRSTVmr48biNcxueUm3Jquxmr7epg3SKAvF7rgngcVt/AvhnXdF1hKJxPVv9K6KT0i05fXHlI2vg9bww4F4Q0yPg96e1FVqUVtSpUeDOXKTfsQ2mmr+Kiu1VXbtYXkNHE7dvRQjsWrpljReHw1dCLkxpNRRXhsLTOzZiu2rMVZcuhASeBWxJRRlk3JkwKEx2bJb25boB/PtS+5j7jtKn+z696CvYtbYe6UkCCTyT3gDtUpZfCKxxb2D4vLb+KcO50KPpUHePekGdf8mXbUpLBQqHiZ9RapZr4re0lzRqdidydQKAjbQACByOawePzC/iBNws543G8cRtsT1rO4rtHpYoS89LwaG5mty+0F9UbaVnnqImm2R5Vhr4uYa4zC4kFgNiAeArH6ql4PyK0lqS03G3c9VHSOw25qefZkFvKz22QoNVpgABEHVcYr9ZEbL70sYJO3saeRy/SOjlvCYPCk2vJZhqIlyTqPMqRyapbxMtq25toF0ngnj5jccHbk0r0PibTpbmILM7zqCzumvqzMemwgiaX4TBeRDXbeqZCMfUpgMCCNXPIkgxNO0k9sCVrexpd8QtcsEu4MMekFt90WOijk9Pel93GaoIUQFBBSdmOw1FuT/WrMsy0XX0wSpB8tSoZVJ9uigSZqxvD6qqr5hOg/h1Jp3k7A1JuPfstFcXQfgsua5bYoAj6Ze5+ILHHsPYVRhwLSm3cZLqsCBIbWB7/xe4NStYvyrDKCxLklixknjSN99o/Wlqvr9c8GCOv2qXK+isYdtjK0UtQqgujRK3Dq/p87RQ15XuRbUM4n6RLCem386ty/Lr2KeLYhRy5nSo+ep9hW3y7KrOF0hFd3Yep46AzLdInpVIxb2yOTLGH9ZnsB4IbbzSVESVTlfYsfSD+dazAZHh7SqbaqrRGuPV+Zq27cbUNxp/EIkz0I7VG9j0UbQI78frV1FUYJ5JzLS9sMdaElfpZuGkAkrv7dapxubAJqUFgN2gjYe9LMW2sHrI4mBEdO3+lJcZDWdIi2vGgc+nsOoPNHlXQ0MV9hT41rh824FUFdgsuhE7zMjXsIj+UV3D4lbuwOnRsnmROkn6YABMCd/el2AviyogawoGgH1CY9RIYVG9jFnVc1EXAV9E6hsSwWODsN+gFBSLPGWDxraw90JiFJG4OxJUg8weQafZbnmV406AbZY8K66Sfiea+PZ3jmxF9m5AMA+w4oXCsQwjbfntV06Qv0qT7o/QVvwRhAZFsfrH5U6w+GW2oVQABwBSDwdnbXsOvmfWoAJ77c03uZkvUiqKu0edkc74ydh4NSmgcPjlbg0VrpiVCa41UaZNTO9EW7YAk1hhDkzW3xPYfDUfbtxQIxwBio384VR79K1qooi1KTC8wxgtoT16DuegrO2MwxFzXq07fSOlQxuILMHb1RuoB/YUFmOCvuLfllbUnUwmSwH4ahkm30aMWNLvs5dxFy5hzEatR1BTwBsD7ielLRnCIkCWuQJAPcxsOKMy+wA7jS3Dy2oqAwA2UR781kMzwrWINyS4AZAul9TyRB7g7H2g1kcLaN0OO0Nb2bsrF2UaQw+lSCx4AcfiA/pViZuVuOotWtghBAAIWfUI7mD+dXY29f0W5t2oZba3CTAtGVJZgQIJ1bR2orGXrdnDF1i81wwbmhYJ+ngR6ABG3vTcJJbYecXqhbazQ3QNZZV1EFgVDER6Q2kbgAk877Uou431XWLs3okKw1KSAVS0onZRJb5iZo3F5Utow1xQzAHWk6B/dQL0Effms24AvTdU3AJA0yq/wknr8daZN2OoxatDNfEz3EhQVgH16gp3YSXUcAQYAoe8968Lb7MscgzMTq/mY96Z5DkxhjBK/UdW+kHoNtxz81oMyt4fDq3lgepJiNpjgKOtI57OtR0IcgyZn/ALXXIttrG7bryVj4BojDX9Wo9zxVGF8UOEuG0ltSVGxA9QA3Oxj2n2qVhHYB/TDKpIXvHIqc9oaN22wfHXyB6oqeSZO199IBj6mPYdee9c8kXLwBnpIHU8RvsO81tvDyhFY6QJaJE7ADieproLwNmycIaHi2ltWoSEAWF4ge8UhuZiVJGtiR9Wrk/HQCiM2zfTbI9pMdvvWY/wCLJhp5336/NWyT8Iw4cTduQ0sZ2SSzDS0kAzO3Sl+NxrXQRMD9+9LMfiWRiNySNh2+9DriW0Anaenapts2QxrtDLE5tpXSFJ+/70Ic29QheedUmPsCJoZWBHx1qQXrXKRX60hijBmALKNRjeevAEAx969icNbw8BrhuXHY6EXcCU0wCYiNjt3ofJ7pYhjEgwRyAekmrsXZm8hiQs899gzA9CP2+arB0ZprZhsVbKNcUiGBIPzVuQ45LRi6usE7e1XY+3qd20nckmfmleJjrtWiMmznFJWfU8p8R6G9KwhFLM3z5rl7SCQKQeHsyKoR9Q6e1dzPEQwuDrQt3RGeFVyRucnzjyok7Vq0z9SBzxXx7A5m9xx2Fb6y3pHwP2qibRkljRrLNmNzSHxJ4hW36Qd+tOc6Zxaby/qjavlGf3Tq33NCX6qkP8fH9krZosP4l1OFHWmGbWyqSxPyOlYrwlbL4gdQK+h4gdH+k1nlJo0zioukQyPK1RVbUzMV3Y7jeo4q8xuh1gBQY1H6t+AOlUjM7Sg2tRBH0kdzwtW28BdJAAkFZuM3edgP9K5ttaIVTtmVPiLy8U2tgpBho3S4rSfzBP6CiMzs2MTpu2rqSg3TqpB3YjnpHtU8d4JVmvXtDkgEKo9Wt29IcBTwP5Udf8L4OyulQFu6dJ30m5CjUQGMEGg4OrL84aoFwOauL2m4VI1KbgAUKNvTDxLCO/6ChM1xoa4IVlRwyqQfRr0/Xp2AaCOCBQdnC3rAHmW3t2UdSDJuOSW2BA4XYcbQavxmFN1j540aWOgpIkQGV16SPUCIqTbXZVJXaKkwWo6yu4mJkyw2Mq889DQ2a4U21tCIZ1Z4lfSV/AwP4iN+dqPIZklX8xdMAAaXIkyTJA4oC5YumyJ8tnmTJ1enjbeCY9zNTj3tlbCLefXCugzKxsNJiQCo9GxJ/nSnHXLrvbn0QzNBM6SQRqaOOZiaqwV/S3rcKSxLEAQwA2Mz6fijxC3NRSUf6piQejj2NP07DSoCOUoX0LqZQxMgNp3glNXVZpzbwulCF9BmSOh7zPfvQ/loLwCnoNt9LTwSOhpjiMMrKYeIEkkiB9+gpZNtgdIW4K7cN23EF2aAAd99tR7KBJJ+K3Nq+VUhoKg7RyKyDYJxcsMFK6goLJIHpJnaZWQf0rU3rQiJ3HT+tPpdEMr5C7NrPmsjSREwOhB796puWRbPqE7cVZcv6d96AsZirkhj19JndqA6Wv4CFGYknc9PiophSTBpi2JUPEACOetAY7NvLuqIAVhGr37U6VlOb8ElsAGI271K8qaN4jgiu4i1IB49yf6UtxdwJ9QBG/faphVsN8PXPQ5HBdtIPsdhP2P50d5oFsyOCd/8XI/Sgcvy1tIZBAZTKqeCTs57bU18gPaCMShG5ZRJIE7R29/am7lolKvInxOLsrvvqPC3BAaPeissw+WuhNwB26qeh6gVZi8sDLEq+2081kzl62boJLaZ3A5q8Zf8g48kOcXg8KpJw6spncTyO3NdvKl4aQpG+xNDLpbdQR2mm+VMOG+1Dm2yjxpRD8myC2o4k1preC2HwKzeT4os5jgGK2KDYfFaY7R5k7TG11ZBFfKvEWXFb7huOnxX1VjWK8c4AkC4vTY/FDMv1tHfCnxnXsTeAMFpe454natHml4cbzQnha6qpBpnexQ1bIDWNq0aZv8A1LM7ewkAsNyTO/ccEUbl/idPLt27t0qxX1k9DzqB6bCimsKT6tielZxMvTWfM0XNhCOYWDsQenQimho6VTWzU4TN7WtrAj0gttuSNvqA6tPWgMxxFmyHxDhZJARVOp9ZBIDE8CANuBNAZLj7UM1u367epS4+nTuB/i524HbmqRiVVC95dQVthsIb+/A5IniunPdHQx+Tr3ySLlxZe4sWwGLFSdyB2HHNZzH5d5bhDcNy4xhfMYhV1cgMOe0e9E5pfItrcGzG5Hlgy3lEfUAN+YP2NAXsaWKqVBgjcGQTMdex6xSKLWzTCJZYGIQtBUrAlSSEUTEKCJ+3tQGOzdrZ4MfhQgQDuCRHQmnWLQra0rJYMZuTIZdgoA52EmduaUWl1SsggdDsRPQE/tRVdspV9CXLQAwZl3naRstaPzQwVk1F2HcFQ0kDYcwAdu5FdfLEXeJ+kiDx0j5q/A5QqMWO5kkRtBiN99/n2ppTTFUeJSrtZg3nDcwANo/L96ZZZZ894PpVfqAOxUbCff8A1oa8QdguorEE9OkmrjitChR9PpBIG7MT7b8/tUWx60NruL04hI+hvSAO6gy3HQQB80fmOKUMp39+3/mo4bL5t6gNMElH5IIEEieBQ1zy9XlrrcndmY6uPxHoPYCinoy6b/wetJ56nWIU8dJpBjb0v5NpN1O3QbHeDWhxqM6hUYqJBkfrSnO7Bg3FMXE+n36RHvXJjxYPjcja4ZDlW0xHH60R/wAGrWgLoBIjbnf2PWpXcPeu27bibdwbkHjfkGKJt5cAu8zOokkn1e3amlJ0EjibSwoBlenyaW5kbYhXMk7LtO/T4370W4FtSzkP6pWff6fy4pXhLtlrxJILK0yJO8QVYntPFIvY6GeV3wilVLSo9RI5J3mTyJ7UeuKJSWYKfnkflz7UuzF0YaJ532oTMQ5KBTAgz3A2iuW9ncbC2x+pgdxH5N0MiqL+i5Mj+tVYWSTPSrrY1TtB96NlFFRBsCg1/G1GOy6wJgDn3J6UlxOara1d6FyTMw90Nd3H4V/ma0Y4N7ZDPkS0uzcWMaloQOWo5PETgD4rM+b590NEKpge8U4W0YrSee17Pot68BWWz3MQ23Srs2zWSQDWfvNNLOV6Bhx1+zAcbjSm42omxnbaA3JruIwutSp6jas5csFAwndTBFZXA3QlGWmfRhiLd3DhyYDLv0PMQPvSjF5OttrbywSX1+kEA955mfbp71d4EtF8IWYK8XDAPQCD+9WZ+DothmVFYtMGW2HG5+okimekRWptL2YUWTuiarYMEyd4DEjUTzG24A6CiGvMvrYMBPoUwGYj9xuW/SiMZgNRAG2gekSN9vqY9T7e9D4y27yrcpp3DaiRG0ftSckbFH0Lsbi2ZHZyQdQg7idvbg7cULg7RBbzOfwbcCZkb/mDvTG7hAzBDtO8neT7b7gTTm1kykAMoIHEjV+Xbig8iSoZpLYCgD+puPbYTEV3EYFobRpaeARxxvNOmwgUQYAqtVXYA/maz86DysW4ewWiYAHf+kb0ZcsDTAmfnj3mmFuwpPI+JoXFW/KSOZJ3mNydprk2xXPYOqGPSI/r335NUYq1pAPbp/WjhdI3Owjb29z70Bi3ZiSdxz9qAyexng8Ydhudp09vb/xV2IZyDoABI5G8Hp81nrGIKtKx/voZpgmbE77/ADRqhJR9FuExdxYVmk9SBH5TV2MvaRA9TH9KXO2rc7/b+nFc8zSSZhfzpkDj5G2ExJIgyfaIolmkQKX2UXSCGEdT/SveWW/FHIgyPuPeg2LSK8fZllWNgdTfEGB+cGs/isMlslgu+oEgHdmJ2mtFZwxRQoEgbDUZJjqaXYjClAwTkmdTbiduepop0UiRUPpAfnfcbTzE/ap2k+370RexHpWNzyR/vig8XmAUGOTRqx0Wo2maDxuZi2pjdu1Jsf4gC9d6R28TduuSquxPYE1px4W9sjmzxhpdhGKZnfVcG3amnh7DIbhfhQP32pSvh/GMZ8pwP4th+tbDLPDZW2qOwQHdzP6CtjpKjz4vk22aHIcka5c22QVtUyBIG3SqMktAKungitIEopGaeR2fLP8AidZ2qVq2wO4lT+lJVxLhx2nc1tcjdXEGKzx/Y0udIFvWISRuKwniO61q/rI9Lc9jX1PGZGHEAkfFZPxDkaqhW4QR0mulFpiwnsK8I5or4RtAACt2IEkTz1orML6FQHkzMkbD4E/FR8G4AJgAogw7HfqCaox6sw0RCgyQDHI3NZMrpmvFUmImxkkrbA2WFLSVHaYjnbmjcLhxsxgtsNt4I5G/vXDlMEsik9gf2mg8Nev274tm2FtmTIOo6j3O0flSqNo1SkvAwzHB220699LBgZgz2B7Ht1rmLzIpaS4II80CFMypYrJI6+3ShczzUGNDWiNehtRA3B6EbGP3rNWbiSdV3ZGDB1YkRqMKw4PHamjD2TfR9GvMroCN9v8Ac0ixLSZ30niP6RS6z4stouzC4G2MDTP23pfivEqpACjT0gQO/HSg8bfg6H6+TSreCjYD3NU38QrkAgGCCJiARwY7/NZDF+LIECRQT+JyO806wSOc4Ltm4zHFqsCZJ6T+tC2scpBlgAKwpzhiTJ/OonMO5qv4wn3xo1T5mhmB95rtrHiNqxT5gZ2NWJmppvxgL5UfJtUzPfcD7VdbzVCYk/pWHGbmuNmPvQ/HY35ED6LZxSxz+f8AI1aMXHQfc185t58w5NXjxRtvNTfxZBWfH5Zvr2ZqIA3J2+PehUx8zIiD3596wlvOwGJ1MQenQVbcz/tR/FaOXyMZqsRmSmWncn8o6VmsyzneAaVYnMHc8/FRXAvILISPbmtOPAo9mbL8u1UBpll/Dr6rzKW6CC/6bCtHa8TWTC22vj/BbRB/4rLpjTb/AOnY0/xFNbfmf6V63ZxV4+lX9XJMgR88AVXijNyZrWz2wF1eZcuXCPSmomPdulD4Rzev2bfrOohmJO2mJge1c8P+FQtm47Qz7hY4Edq0fgfKirsrwWtwVP8AA+4/WaXSeh3ajs+jZMgGkdhTyaSYPYimwaqIxy7PjV/LLqiQAe0H96PyTMfLYagVPvt/pTd8F2LH/fvSbONVqJUnV3gxWV6NV2Osw8TBWUaiobr2PSqswxRuoVu2xdWNmTr9u9Zb/jhuIBXqOR/lP8q7quLDWWOk7MhPT+En9qCn7OUR94ezVEVrCkldyoPIP901Ow7Aw7Et1J67ft0pHgfCmIust6y4Dq2+sGPea3J8PKFJutqJAAjYDuB7VHJjcmaceWMVsRLmQLMo3K8mDA24BiKz+ZZp5h8vy2JbYCYJ+/QVucXlq3FUKfK0ngEQQPapDDW1WSqyPaaTjQ6yr0fM2yi80alVVEyBuVG0AR1P6VLEeHUVCFZpIAZVVef4gP61vMdiyo9FkmSATH61TghLhim2+0Ez80HN3orytWz5zjMktLBCMzmN99K9N+PyogZEmmfqP8X71ucZhZJY2537TH2oG9YXSR9I3BkHqIo/a2NHj6Mda8MANuAfn9IqN7w+vYGK0tjAaQBr1CABO+wG1Wf+nxwCa5ZZX2PxjRg7mXMSZTYdTxUb+UDmIHsK2eKysfiaVA2EUoODubkj0gggCST342H3q8ct9EXBeUZu5ko6c9KDfAET7Vs8PkzMNyAOfUd9+lLM1wLBoXSY+wPeqxyu6ZKeCDVozPlVS4IpljMIyxxPYbihkTuGj4n/AMVqUrME4cXQJUoos6Oltj7k/wAgBVXmnooX/fc0bJtFWk9jXraiRqkDrHMe1TRSTuY99z+VPMBlsKCLAdupvFl/9pgfvSylQUrLsNg8t21G8e51gf8A8UY+W5WfpOIU91dG/RoqLG8sEjB2z01C2efkVU960T/zF2yy9Rh7YLH2mAB871K37KaLP/S7AE2sY/sLodPtKEj9Kjhcvv3XCC7bKsYJt3A5jueoEe1csY/Aqf7LDs7HYNddSg92gGAOu1OHzy3bVlW+hc7lcPYAUAd2cAEe5rnYUw5c+s2bhtANptowGxJ8yI3A59MmtH4CJK3A5l7elJ7oR5ltvyb9KyGWnzUd9TM9xvJtEkwhYLrbSNhsf0Jrc+ErE3r9wCEIt219xaXTqrkGbtWai3RYv1RatzV8r71QgYG/4xVTcJSQrKAB+L3FQGa+fHm2giHkcmsumSYm0966306lIB50zu0dl4NbnLvDi6Qzyxiaitl6S2A4jPcFZX/pcbQFpCbSXbqNZm3bLDUCZ69B0pzjkwoJLIQg2bVtpboT7GlF82BJQyo3ChiDt2mkmcqs32X3giaV2VRMe39aDznMfNGlZ26Cs3hPEw0lhqAPQgyPaetWWs0Fwahvt+Ejb5HNZpX0zXCMbtF+GxvQhiQeppjYx93kgafY0jOJUGWAq0+KsKoKs4HsT/SlX8Kyj/Bx/wCo6p0yfftXcPmJUHeleEzmyw9LpB7GpXsUkE6h+YpXYFCxgmaAk9e8dKHxLeZMDbrNA28VaX6SFkyTNeuY5YOk/JmldjKFPRbiQpUAwP7sbfah0SOv25oS5miLBBBHXVBpbi/ECSSpHzx+UdKKi2UpjDGS22vT02iaiVXTvDH+vJ7Vl8Zn4Jkb+/NC/wDzA7GEVj8Sf0FXWFsWWSMfJqLmLRYEbgye3FZzO8xWfT1+r53n+VBvexA5S4P+xv6Uua1cJnQx/wC1x+taIY67MuTMq/UliLhI7e7bfkOaqS2p4Nxj7bVday1x6nSFB31Ej9xJptbt+ks/otjdnIgnsqKeSferckujI25bYoTLblwwqufkzR+GyW0hAuuCx4RPW3/cRsPjmhMRmT3J0ylveFBMkd2PLGisk8MYm8dShkEwDuIHcDrR20Ku9FmINkSF1J/+In/99/0o18WmmfJVh0l7yH71osPkAtIQz3bjDmUdyPgLsK9eyRY1NavEfxaLQ/ct+gqLKGXcWnH/AEmH+G5dI/NgRRGG8MK/4WG07seO+0QPmmFy20FbarZU/wB0Esfl2k/lFTtZRca35aloPMCC0/3jyaO/A8YryKcXiMOv9mGPpG7KurcfhUnafc7UPYsrc4Hk2RuS0s91ukxu3wIFaPA//Dq4xGogCdxBO3atngPBaCPSDH+/tTJULJ+zL+E8lcK2kMqkkrrgtJABbbZZA4r6Tk+XC1bAO3U/6VZYwluyIgVC7iC1FEm70gl8R0HFeoe3RFNYpiEzC3dY6iVuIeGUqwHBDoeVI2kdKXnOMTaulLbM6AFrYJmV62weZXp3FbjOfDS3I9IYDidmX3R+RWUzDJsTZDG2Z7a5Q/5xsfmszi4lItMFzPKLeKU3brYtGOxAGoAH+AjcfBrDjI/Lcqb7W1kwbiOo24ntWkOPvDZ7mJsvMD1Eoe0MpIP3o5s4xGg/8yrkfgvW1cH21BZ3oqXgNGftZErKNOLUtvIUqR9pg1EeGr6mVKEjhgSh+NqKfEm7tcy/kyWw+u1PyPpNdGVqxm3hSo/u3PMtEf8AcLhB/KubCqJX8xxK2ytxV0xubgVgexLE8/FYr/gXuudC6439AJH37VscwwIC7hh7C6GA++37GkF7DnV6SzeynafmJpoOgtt6KVwD29zbuW/8J1D/ACtuPzoTEY5ujA/Mqf6UztWMR+FHI/iPpHydhVS4fW2k+VqPRVL/AKjmn12w8nVIWXM2vFdPmGOxAmOwaqFx90fjbb3NaFsPhbQ/trUt1HmaSfhFEj7mrGzzCKu2AWDwWYmfieaZNf7RXKfmQhXOrvXSflRUhjgR6kT/ADMD+hphfzTzP+nhLdsHqR/pVIwZnUxEjfaEUfc7n7V2vQLfs5lvqJFuyWbbf6gv+cQPvTVbjqIe8qTyNQY/ZbYAqmxfeDqClSd2LXIj4EaqZYa2jD0Wogbu0qB79z7CpSkFC17ctKpqHe4CAPf1Gf0qsXTy1zboE2B9gev2FezNzHpnQe/Nwjqey+1VYXKbjspfbf0j+dFLQN3oYLbt2SXuIWf8NuSWnuxP0D25+KGu5ZicZcAIOkcKoIRR2rZZB4V1mSNuST1rd4HJlQQBAoxXkMqRivDX/wAOUWGubnt0rdYfLEQAAUwt4aKn5NPRFyF97DFttRA9qX3PDisd2Y/JrRCxUlsV1AU2jPWfDNsdJphYylRwBTTSBQ97GAcb11HcmzgwyiqbuLA2WqLt4tVUVwyR52J5roqNWIKAxbaokCqbYogCmoRjR7VBXQG+lWf3EBf8x/lNG436Gqm79P2FOZ0zPZjkNlt71uynWdTav/bBrK5z5dra1e8qf7lpRP5AsfmabZ39f3/nWRzz63rNN7o0w2UNmdxjC+feb/KPk/61JvDtxxquLbtnqbjTHwtPsN9A/wANIM05FSSLERleGtgq943D1FpY+2rik+KxcOEw9tLQ6uT5tz5Ijajb30H4r3hrr81VJBoX4tL7fSj3G/vXTP8AlT6V/ImiLGFCpD+bbLc6QXuN9xAA9tUVtrNXv9P3onNUYS3lRH/0+GE//cxB1sPcWx6R95rh8G4q4xa5eYk8wAPsOw9hX0DDUUKZMFI+dX/CF2ANTGOrNA/Ic/egV8NBDNwm4Rwo3H3/AKV9JzH6DSOx9JpH3QezPLaRGXUpuNO8mAOwA4miHs3LrepfSPptj6flj+L4qvB/9U/4jWnyvk0ijs4V4fwu7yYlj3/b4phkvhBvNm4Cu3pB3gdhG1azK+DTNOlWoSU2j2DwIRQAKMW3XkqxaoZ2zwSpaK6K63FcKRJAoe7jQOKjiuKCoWOkSuXy3WqiK6a4KUdEa5UjUTXDHgKtRagtWrRAWoKviqUoimEZ/9k="/>
          <p:cNvSpPr>
            <a:spLocks noChangeAspect="1" noChangeArrowheads="1"/>
          </p:cNvSpPr>
          <p:nvPr/>
        </p:nvSpPr>
        <p:spPr bwMode="auto">
          <a:xfrm>
            <a:off x="77788" y="-923925"/>
            <a:ext cx="2381250" cy="1914525"/>
          </a:xfrm>
          <a:prstGeom prst="rect">
            <a:avLst/>
          </a:prstGeom>
          <a:noFill/>
          <a:ln w="9525">
            <a:noFill/>
            <a:miter lim="800000"/>
            <a:headEnd/>
            <a:tailEnd/>
          </a:ln>
        </p:spPr>
        <p:txBody>
          <a:bodyPr/>
          <a:lstStyle/>
          <a:p>
            <a:endParaRPr lang="en-US"/>
          </a:p>
        </p:txBody>
      </p:sp>
      <p:sp>
        <p:nvSpPr>
          <p:cNvPr id="18443" name="AutoShape 10" descr="data:image/jpg;base64,/9j/4AAQSkZJRgABAQAAAQABAAD/2wCEAAkGBhISERQUExQUFBUWFxcYFRcVGBUWGBcXGBQXFRUUFhcXHCYeFxojGhQXIC8gIycpLCwsFR4xNTAqNSYrLCkBCQoKDgwOGg8PGiwlHx8sLCkpLCwsLCwsLCksKSkpLCkpLCkpKSkpLCwpLCwpLCksKSwsLCwsLCksLCwsKSksLP/AABEIAMkA+gMBIgACEQEDEQH/xAAcAAACAwEBAQEAAAAAAAAAAAAEBQIDBgEABwj/xABBEAACAQIFAgUCBAMGBQIHAAABAhEAAwQFEiExQVEGEyJhcTKBQpGhsWLB0SNScpLh8BQkM4LxFaIHFjRTg7LC/8QAGQEAAwEBAQAAAAAAAAAAAAAAAQIDBAAF/8QAKBEAAgICAgICAwABBQAAAAAAAAECEQMhEjFBUQQTFCJhcSNSkbHR/9oADAMBAAIRAxEAPwD7Ia4K7FepQHq9Xq7FcA9FeivV2mOPCpVGa9NcAlXJqJaq2uVxxaTXJoc3q8tya44JmvaqqWpForgEq6KXYvNAvFKhnbEzMr+VI5pFFjkzTSK7qFZXG5rKSD+tCG+dE6ifuaX7EUWFm21V6ax9tCE1eYwP+I1ThvEF5D6iXXvR+xHfTLwbaa9NZ7D+LLbU0w2Yo/BplJMm8cl2gw1GuBq7NGxT1cr1eoHHq9Vd7EqsaiBO29TDTxQDR2vTXK9XHHq9Xq7XHHa9UorlNQDler01AvXHE68TVD3wKCv5kBXHUMjcqpsQBSW5mZNVeezdK6xuI7OKFckmg8Lhz1pglqhYKILaq5UqYWu1wCDNApNmOdKuxP2rubZi30oJ9/5Vl8b4fuNc13bhgiNIrPlyNaRqw409yPHxLadiCeOn+lKcdmzNOhWj2BprhLGFssIgkmN6aJbs6tQZQffis232zdcYdIwd/Ob+mNDx8GhbmaYtIlHg+xr6W6n1RoIHO3PsKDXHaWh7bKsfUVJHxsKekgrNfSMLic6usoPrA6gg1FM/ZREkjtW2uZngiQGaJ/gMT77bUMcuwt1He2EYCRPFCld2P9qrcTKYHxCNXBArU4bMdpW5P3pdc8JWFGpbyz13HWkWY+G8UH/sjqB3Gk9Kb/AP0kfScF4mKAC4fv3p7hc6tvEEb18QxeNxCLpuSCO9QyvxbcQ7ninWSSJT+LGXR+gQ9eJr5h4e8XXrremTHMcfrWvfOGABbaelUWVMxz+NKDouzi2t0gE7Lv8AelFjH3bV2FZWQ9DvRF3HqQQetIsVjLaSY9XSs85u7Roxw1TQ2zPxubREKp771qMuxgu21cCNQmD718Xa6zuZ3k1vcrx1y3bQKQQo+nuOwqmPI72Nn+PFRXHs2ldqjB4kXEVh1E1fWk8yqPF6qfECgb2JqmZouQVELuYyqWvk1XFQd4qUsqRRQPXnpfeBY7VY9yTRWHw9GMuQzXEHw+Cpph8HHSrbNqKIVack2cRKmKHxmNW0upjSPG+MEA9A1d/b2pJZIx7GhilPpGjZ45pZjs5UbLv3PQVlsTiMQy+smHbYzEL1n7V67mtq0ugEEASx9hzWeWf1o0x+NX9HdjEgsdUQODOxpDnF9tWpbgUgx7H2pJgPFtm4r+YGS2WhBIGw2JJA/SoYXOLbXQVtxbAlIVnJJOxMfSf61Ju0aY43F2E5hlLWLbXr0tO/9nsVqjBXpGsDQpgDUfyrSGyj2jdvMzKACLZlZ+RSS7j0vPC240sSodpT8hHbipyp/wDhSEpNP/sdJi0VAgZWMbkcT9+TSnA4q23mzibivJjTLBIHO/Srkx1slUXSGYxATnaSFkyT+lU5tbeyHZxYCCCrFBuRv6hyT7HtRW9voVRrXkVW7NttQtYk3WT69WwknYlTsQSOlXWr11WC2cNqLLuVYm3PcCSPtQGNe24Z1i3qA1jTMkDlTECe3vRzY++ttTdC202ITe3rE7QRsT+Rp9FXF+R7gbiFGVrAePr2A0seRHNdy6zhLbDy7kSdP1GQTwINZrE468SSCQNoUHcrzBb8UUD/AMZde7buR6kI0hQJJ6So+o10Z0K/jtrs3WY+GrZcu51COD371hPEXhhba+ZaGzH6etazL2x91wzKwA51ekfEU9wWWguTcEnkxGhTP0k9T1p1Lk9IlyeLt2Zbwdll21ZACept/ie9aK1l1yQblxN9tMU1OJtosgqoJ5LAT160qxeLDXdiQV46hxxIbgCnok5ub6IZ9aVbJK8gbNWOuY4XratPrXZvcd6f+LbrLZDEbyVKienx0r59axTK/YdRSTVmr48biNcxueUm3Jquxmr7epg3SKAvF7rgngcVt/AvhnXdF1hKJxPVv9K6KT0i05fXHlI2vg9bww4F4Q0yPg96e1FVqUVtSpUeDOXKTfsQ2mmr+Kiu1VXbtYXkNHE7dvRQjsWrpljReHw1dCLkxpNRRXhsLTOzZiu2rMVZcuhASeBWxJRRlk3JkwKEx2bJb25boB/PtS+5j7jtKn+z696CvYtbYe6UkCCTyT3gDtUpZfCKxxb2D4vLb+KcO50KPpUHePekGdf8mXbUpLBQqHiZ9RapZr4re0lzRqdidydQKAjbQACByOawePzC/iBNws543G8cRtsT1rO4rtHpYoS89LwaG5mty+0F9UbaVnnqImm2R5Vhr4uYa4zC4kFgNiAeArH6ql4PyK0lqS03G3c9VHSOw25qefZkFvKz22QoNVpgABEHVcYr9ZEbL70sYJO3saeRy/SOjlvCYPCk2vJZhqIlyTqPMqRyapbxMtq25toF0ngnj5jccHbk0r0PibTpbmILM7zqCzumvqzMemwgiaX4TBeRDXbeqZCMfUpgMCCNXPIkgxNO0k9sCVrexpd8QtcsEu4MMekFt90WOijk9Pel93GaoIUQFBBSdmOw1FuT/WrMsy0XX0wSpB8tSoZVJ9uigSZqxvD6qqr5hOg/h1Jp3k7A1JuPfstFcXQfgsua5bYoAj6Ze5+ILHHsPYVRhwLSm3cZLqsCBIbWB7/xe4NStYvyrDKCxLklixknjSN99o/Wlqvr9c8GCOv2qXK+isYdtjK0UtQqgujRK3Dq/p87RQ15XuRbUM4n6RLCem386ty/Lr2KeLYhRy5nSo+ep9hW3y7KrOF0hFd3Yep46AzLdInpVIxb2yOTLGH9ZnsB4IbbzSVESVTlfYsfSD+dazAZHh7SqbaqrRGuPV+Zq27cbUNxp/EIkz0I7VG9j0UbQI78frV1FUYJ5JzLS9sMdaElfpZuGkAkrv7dapxubAJqUFgN2gjYe9LMW2sHrI4mBEdO3+lJcZDWdIi2vGgc+nsOoPNHlXQ0MV9hT41rh824FUFdgsuhE7zMjXsIj+UV3D4lbuwOnRsnmROkn6YABMCd/el2AviyogawoGgH1CY9RIYVG9jFnVc1EXAV9E6hsSwWODsN+gFBSLPGWDxraw90JiFJG4OxJUg8weQafZbnmV406AbZY8K66Sfiea+PZ3jmxF9m5AMA+w4oXCsQwjbfntV06Qv0qT7o/QVvwRhAZFsfrH5U6w+GW2oVQABwBSDwdnbXsOvmfWoAJ77c03uZkvUiqKu0edkc74ydh4NSmgcPjlbg0VrpiVCa41UaZNTO9EW7YAk1hhDkzW3xPYfDUfbtxQIxwBio384VR79K1qooi1KTC8wxgtoT16DuegrO2MwxFzXq07fSOlQxuILMHb1RuoB/YUFmOCvuLfllbUnUwmSwH4ahkm30aMWNLvs5dxFy5hzEatR1BTwBsD7ielLRnCIkCWuQJAPcxsOKMy+wA7jS3Dy2oqAwA2UR781kMzwrWINyS4AZAul9TyRB7g7H2g1kcLaN0OO0Nb2bsrF2UaQw+lSCx4AcfiA/pViZuVuOotWtghBAAIWfUI7mD+dXY29f0W5t2oZba3CTAtGVJZgQIJ1bR2orGXrdnDF1i81wwbmhYJ+ngR6ABG3vTcJJbYecXqhbazQ3QNZZV1EFgVDER6Q2kbgAk877Uou431XWLs3okKw1KSAVS0onZRJb5iZo3F5Utow1xQzAHWk6B/dQL0Effms24AvTdU3AJA0yq/wknr8daZN2OoxatDNfEz3EhQVgH16gp3YSXUcAQYAoe8968Lb7MscgzMTq/mY96Z5DkxhjBK/UdW+kHoNtxz81oMyt4fDq3lgepJiNpjgKOtI57OtR0IcgyZn/ALXXIttrG7bryVj4BojDX9Wo9zxVGF8UOEuG0ltSVGxA9QA3Oxj2n2qVhHYB/TDKpIXvHIqc9oaN22wfHXyB6oqeSZO199IBj6mPYdee9c8kXLwBnpIHU8RvsO81tvDyhFY6QJaJE7ADieproLwNmycIaHi2ltWoSEAWF4ge8UhuZiVJGtiR9Wrk/HQCiM2zfTbI9pMdvvWY/wCLJhp5336/NWyT8Iw4cTduQ0sZ2SSzDS0kAzO3Sl+NxrXQRMD9+9LMfiWRiNySNh2+9DriW0Anaenapts2QxrtDLE5tpXSFJ+/70Ic29QheedUmPsCJoZWBHx1qQXrXKRX60hijBmALKNRjeevAEAx969icNbw8BrhuXHY6EXcCU0wCYiNjt3ofJ7pYhjEgwRyAekmrsXZm8hiQs899gzA9CP2+arB0ZprZhsVbKNcUiGBIPzVuQ45LRi6usE7e1XY+3qd20nckmfmleJjrtWiMmznFJWfU8p8R6G9KwhFLM3z5rl7SCQKQeHsyKoR9Q6e1dzPEQwuDrQt3RGeFVyRucnzjyok7Vq0z9SBzxXx7A5m9xx2Fb6y3pHwP2qibRkljRrLNmNzSHxJ4hW36Qd+tOc6Zxaby/qjavlGf3Tq33NCX6qkP8fH9krZosP4l1OFHWmGbWyqSxPyOlYrwlbL4gdQK+h4gdH+k1nlJo0zioukQyPK1RVbUzMV3Y7jeo4q8xuh1gBQY1H6t+AOlUjM7Sg2tRBH0kdzwtW28BdJAAkFZuM3edgP9K5ttaIVTtmVPiLy8U2tgpBho3S4rSfzBP6CiMzs2MTpu2rqSg3TqpB3YjnpHtU8d4JVmvXtDkgEKo9Wt29IcBTwP5Udf8L4OyulQFu6dJ30m5CjUQGMEGg4OrL84aoFwOauL2m4VI1KbgAUKNvTDxLCO/6ChM1xoa4IVlRwyqQfRr0/Xp2AaCOCBQdnC3rAHmW3t2UdSDJuOSW2BA4XYcbQavxmFN1j540aWOgpIkQGV16SPUCIqTbXZVJXaKkwWo6yu4mJkyw2Mq889DQ2a4U21tCIZ1Z4lfSV/AwP4iN+dqPIZklX8xdMAAaXIkyTJA4oC5YumyJ8tnmTJ1enjbeCY9zNTj3tlbCLefXCugzKxsNJiQCo9GxJ/nSnHXLrvbn0QzNBM6SQRqaOOZiaqwV/S3rcKSxLEAQwA2Mz6fijxC3NRSUf6piQejj2NP07DSoCOUoX0LqZQxMgNp3glNXVZpzbwulCF9BmSOh7zPfvQ/loLwCnoNt9LTwSOhpjiMMrKYeIEkkiB9+gpZNtgdIW4K7cN23EF2aAAd99tR7KBJJ+K3Nq+VUhoKg7RyKyDYJxcsMFK6goLJIHpJnaZWQf0rU3rQiJ3HT+tPpdEMr5C7NrPmsjSREwOhB796puWRbPqE7cVZcv6d96AsZirkhj19JndqA6Wv4CFGYknc9PiophSTBpi2JUPEACOetAY7NvLuqIAVhGr37U6VlOb8ElsAGI271K8qaN4jgiu4i1IB49yf6UtxdwJ9QBG/faphVsN8PXPQ5HBdtIPsdhP2P50d5oFsyOCd/8XI/Sgcvy1tIZBAZTKqeCTs57bU18gPaCMShG5ZRJIE7R29/am7lolKvInxOLsrvvqPC3BAaPeissw+WuhNwB26qeh6gVZi8sDLEq+2081kzl62boJLaZ3A5q8Zf8g48kOcXg8KpJw6spncTyO3NdvKl4aQpG+xNDLpbdQR2mm+VMOG+1Dm2yjxpRD8myC2o4k1preC2HwKzeT4os5jgGK2KDYfFaY7R5k7TG11ZBFfKvEWXFb7huOnxX1VjWK8c4AkC4vTY/FDMv1tHfCnxnXsTeAMFpe454natHml4cbzQnha6qpBpnexQ1bIDWNq0aZv8A1LM7ewkAsNyTO/ccEUbl/idPLt27t0qxX1k9DzqB6bCimsKT6tielZxMvTWfM0XNhCOYWDsQenQimho6VTWzU4TN7WtrAj0gttuSNvqA6tPWgMxxFmyHxDhZJARVOp9ZBIDE8CANuBNAZLj7UM1u367epS4+nTuB/i524HbmqRiVVC95dQVthsIb+/A5IniunPdHQx+Tr3ySLlxZe4sWwGLFSdyB2HHNZzH5d5bhDcNy4xhfMYhV1cgMOe0e9E5pfItrcGzG5Hlgy3lEfUAN+YP2NAXsaWKqVBgjcGQTMdex6xSKLWzTCJZYGIQtBUrAlSSEUTEKCJ+3tQGOzdrZ4MfhQgQDuCRHQmnWLQra0rJYMZuTIZdgoA52EmduaUWl1SsggdDsRPQE/tRVdspV9CXLQAwZl3naRstaPzQwVk1F2HcFQ0kDYcwAdu5FdfLEXeJ+kiDx0j5q/A5QqMWO5kkRtBiN99/n2ppTTFUeJSrtZg3nDcwANo/L96ZZZZ894PpVfqAOxUbCff8A1oa8QdguorEE9OkmrjitChR9PpBIG7MT7b8/tUWx60NruL04hI+hvSAO6gy3HQQB80fmOKUMp39+3/mo4bL5t6gNMElH5IIEEieBQ1zy9XlrrcndmY6uPxHoPYCinoy6b/wetJ56nWIU8dJpBjb0v5NpN1O3QbHeDWhxqM6hUYqJBkfrSnO7Bg3FMXE+n36RHvXJjxYPjcja4ZDlW0xHH60R/wAGrWgLoBIjbnf2PWpXcPeu27bibdwbkHjfkGKJt5cAu8zOokkn1e3amlJ0EjibSwoBlenyaW5kbYhXMk7LtO/T4370W4FtSzkP6pWff6fy4pXhLtlrxJILK0yJO8QVYntPFIvY6GeV3wilVLSo9RI5J3mTyJ7UeuKJSWYKfnkflz7UuzF0YaJ532oTMQ5KBTAgz3A2iuW9ncbC2x+pgdxH5N0MiqL+i5Mj+tVYWSTPSrrY1TtB96NlFFRBsCg1/G1GOy6wJgDn3J6UlxOara1d6FyTMw90Nd3H4V/ma0Y4N7ZDPkS0uzcWMaloQOWo5PETgD4rM+b590NEKpge8U4W0YrSee17Pot68BWWz3MQ23Srs2zWSQDWfvNNLOV6Bhx1+zAcbjSm42omxnbaA3JruIwutSp6jas5csFAwndTBFZXA3QlGWmfRhiLd3DhyYDLv0PMQPvSjF5OttrbywSX1+kEA955mfbp71d4EtF8IWYK8XDAPQCD+9WZ+DothmVFYtMGW2HG5+okimekRWptL2YUWTuiarYMEyd4DEjUTzG24A6CiGvMvrYMBPoUwGYj9xuW/SiMZgNRAG2gekSN9vqY9T7e9D4y27yrcpp3DaiRG0ftSckbFH0Lsbi2ZHZyQdQg7idvbg7cULg7RBbzOfwbcCZkb/mDvTG7hAzBDtO8neT7b7gTTm1kykAMoIHEjV+Xbig8iSoZpLYCgD+puPbYTEV3EYFobRpaeARxxvNOmwgUQYAqtVXYA/maz86DysW4ewWiYAHf+kb0ZcsDTAmfnj3mmFuwpPI+JoXFW/KSOZJ3mNydprk2xXPYOqGPSI/r335NUYq1pAPbp/WjhdI3Owjb29z70Bi3ZiSdxz9qAyexng8Ydhudp09vb/xV2IZyDoABI5G8Hp81nrGIKtKx/voZpgmbE77/ADRqhJR9FuExdxYVmk9SBH5TV2MvaRA9TH9KXO2rc7/b+nFc8zSSZhfzpkDj5G2ExJIgyfaIolmkQKX2UXSCGEdT/SveWW/FHIgyPuPeg2LSK8fZllWNgdTfEGB+cGs/isMlslgu+oEgHdmJ2mtFZwxRQoEgbDUZJjqaXYjClAwTkmdTbiduepop0UiRUPpAfnfcbTzE/ap2k+370RexHpWNzyR/vig8XmAUGOTRqx0Wo2maDxuZi2pjdu1Jsf4gC9d6R28TduuSquxPYE1px4W9sjmzxhpdhGKZnfVcG3amnh7DIbhfhQP32pSvh/GMZ8pwP4th+tbDLPDZW2qOwQHdzP6CtjpKjz4vk22aHIcka5c22QVtUyBIG3SqMktAKungitIEopGaeR2fLP8AidZ2qVq2wO4lT+lJVxLhx2nc1tcjdXEGKzx/Y0udIFvWISRuKwniO61q/rI9Lc9jX1PGZGHEAkfFZPxDkaqhW4QR0mulFpiwnsK8I5or4RtAACt2IEkTz1orML6FQHkzMkbD4E/FR8G4AJgAogw7HfqCaox6sw0RCgyQDHI3NZMrpmvFUmImxkkrbA2WFLSVHaYjnbmjcLhxsxgtsNt4I5G/vXDlMEsik9gf2mg8Nev274tm2FtmTIOo6j3O0flSqNo1SkvAwzHB220699LBgZgz2B7Ht1rmLzIpaS4II80CFMypYrJI6+3ShczzUGNDWiNehtRA3B6EbGP3rNWbiSdV3ZGDB1YkRqMKw4PHamjD2TfR9GvMroCN9v8Ac0ixLSZ30niP6RS6z4stouzC4G2MDTP23pfivEqpACjT0gQO/HSg8bfg6H6+TSreCjYD3NU38QrkAgGCCJiARwY7/NZDF+LIECRQT+JyO806wSOc4Ltm4zHFqsCZJ6T+tC2scpBlgAKwpzhiTJ/OonMO5qv4wn3xo1T5mhmB95rtrHiNqxT5gZ2NWJmppvxgL5UfJtUzPfcD7VdbzVCYk/pWHGbmuNmPvQ/HY35ED6LZxSxz+f8AI1aMXHQfc185t58w5NXjxRtvNTfxZBWfH5Zvr2ZqIA3J2+PehUx8zIiD3596wlvOwGJ1MQenQVbcz/tR/FaOXyMZqsRmSmWncn8o6VmsyzneAaVYnMHc8/FRXAvILISPbmtOPAo9mbL8u1UBpll/Dr6rzKW6CC/6bCtHa8TWTC22vj/BbRB/4rLpjTb/AOnY0/xFNbfmf6V63ZxV4+lX9XJMgR88AVXijNyZrWz2wF1eZcuXCPSmomPdulD4Rzev2bfrOohmJO2mJge1c8P+FQtm47Qz7hY4Edq0fgfKirsrwWtwVP8AA+4/WaXSeh3ajs+jZMgGkdhTyaSYPYimwaqIxy7PjV/LLqiQAe0H96PyTMfLYagVPvt/pTd8F2LH/fvSbONVqJUnV3gxWV6NV2Osw8TBWUaiobr2PSqswxRuoVu2xdWNmTr9u9Zb/jhuIBXqOR/lP8q7quLDWWOk7MhPT+En9qCn7OUR94ezVEVrCkldyoPIP901Ow7Aw7Et1J67ft0pHgfCmIust6y4Dq2+sGPea3J8PKFJutqJAAjYDuB7VHJjcmaceWMVsRLmQLMo3K8mDA24BiKz+ZZp5h8vy2JbYCYJ+/QVucXlq3FUKfK0ngEQQPapDDW1WSqyPaaTjQ6yr0fM2yi80alVVEyBuVG0AR1P6VLEeHUVCFZpIAZVVef4gP61vMdiyo9FkmSATH61TghLhim2+0Ez80HN3orytWz5zjMktLBCMzmN99K9N+PyogZEmmfqP8X71ucZhZJY2537TH2oG9YXSR9I3BkHqIo/a2NHj6Mda8MANuAfn9IqN7w+vYGK0tjAaQBr1CABO+wG1Wf+nxwCa5ZZX2PxjRg7mXMSZTYdTxUb+UDmIHsK2eKysfiaVA2EUoODubkj0gggCST342H3q8ct9EXBeUZu5ko6c9KDfAET7Vs8PkzMNyAOfUd9+lLM1wLBoXSY+wPeqxyu6ZKeCDVozPlVS4IpljMIyxxPYbihkTuGj4n/AMVqUrME4cXQJUoos6Oltj7k/wAgBVXmnooX/fc0bJtFWk9jXraiRqkDrHMe1TRSTuY99z+VPMBlsKCLAdupvFl/9pgfvSylQUrLsNg8t21G8e51gf8A8UY+W5WfpOIU91dG/RoqLG8sEjB2z01C2efkVU960T/zF2yy9Rh7YLH2mAB871K37KaLP/S7AE2sY/sLodPtKEj9Kjhcvv3XCC7bKsYJt3A5jueoEe1csY/Aqf7LDs7HYNddSg92gGAOu1OHzy3bVlW+hc7lcPYAUAd2cAEe5rnYUw5c+s2bhtANptowGxJ8yI3A59MmtH4CJK3A5l7elJ7oR5ltvyb9KyGWnzUd9TM9xvJtEkwhYLrbSNhsf0Jrc+ErE3r9wCEIt219xaXTqrkGbtWai3RYv1RatzV8r71QgYG/4xVTcJSQrKAB+L3FQGa+fHm2giHkcmsumSYm0966306lIB50zu0dl4NbnLvDi6Qzyxiaitl6S2A4jPcFZX/pcbQFpCbSXbqNZm3bLDUCZ69B0pzjkwoJLIQg2bVtpboT7GlF82BJQyo3ChiDt2mkmcqs32X3giaV2VRMe39aDznMfNGlZ26Cs3hPEw0lhqAPQgyPaetWWs0Fwahvt+Ejb5HNZpX0zXCMbtF+GxvQhiQeppjYx93kgafY0jOJUGWAq0+KsKoKs4HsT/SlX8Kyj/Bx/wCo6p0yfftXcPmJUHeleEzmyw9LpB7GpXsUkE6h+YpXYFCxgmaAk9e8dKHxLeZMDbrNA28VaX6SFkyTNeuY5YOk/JmldjKFPRbiQpUAwP7sbfah0SOv25oS5miLBBBHXVBpbi/ECSSpHzx+UdKKi2UpjDGS22vT02iaiVXTvDH+vJ7Vl8Zn4Jkb+/NC/wDzA7GEVj8Sf0FXWFsWWSMfJqLmLRYEbgye3FZzO8xWfT1+r53n+VBvexA5S4P+xv6Uua1cJnQx/wC1x+taIY67MuTMq/UliLhI7e7bfkOaqS2p4Nxj7bVday1x6nSFB31Ej9xJptbt+ks/otjdnIgnsqKeSferckujI25bYoTLblwwqufkzR+GyW0hAuuCx4RPW3/cRsPjmhMRmT3J0ylveFBMkd2PLGisk8MYm8dShkEwDuIHcDrR20Ku9FmINkSF1J/+In/99/0o18WmmfJVh0l7yH71osPkAtIQz3bjDmUdyPgLsK9eyRY1NavEfxaLQ/ct+gqLKGXcWnH/AEmH+G5dI/NgRRGG8MK/4WG07seO+0QPmmFy20FbarZU/wB0Esfl2k/lFTtZRca35aloPMCC0/3jyaO/A8YryKcXiMOv9mGPpG7KurcfhUnafc7UPYsrc4Hk2RuS0s91ukxu3wIFaPA//Dq4xGogCdxBO3atngPBaCPSDH+/tTJULJ+zL+E8lcK2kMqkkrrgtJABbbZZA4r6Tk+XC1bAO3U/6VZYwluyIgVC7iC1FEm70gl8R0HFeoe3RFNYpiEzC3dY6iVuIeGUqwHBDoeVI2kdKXnOMTaulLbM6AFrYJmV62weZXp3FbjOfDS3I9IYDidmX3R+RWUzDJsTZDG2Z7a5Q/5xsfmszi4lItMFzPKLeKU3brYtGOxAGoAH+AjcfBrDjI/Lcqb7W1kwbiOo24ntWkOPvDZ7mJsvMD1Eoe0MpIP3o5s4xGg/8yrkfgvW1cH21BZ3oqXgNGftZErKNOLUtvIUqR9pg1EeGr6mVKEjhgSh+NqKfEm7tcy/kyWw+u1PyPpNdGVqxm3hSo/u3PMtEf8AcLhB/KubCqJX8xxK2ytxV0xubgVgexLE8/FYr/gXuudC6439AJH37VscwwIC7hh7C6GA++37GkF7DnV6SzeynafmJpoOgtt6KVwD29zbuW/8J1D/ACtuPzoTEY5ujA/Mqf6UztWMR+FHI/iPpHydhVS4fW2k+VqPRVL/AKjmn12w8nVIWXM2vFdPmGOxAmOwaqFx90fjbb3NaFsPhbQ/trUt1HmaSfhFEj7mrGzzCKu2AWDwWYmfieaZNf7RXKfmQhXOrvXSflRUhjgR6kT/ADMD+hphfzTzP+nhLdsHqR/pVIwZnUxEjfaEUfc7n7V2vQLfs5lvqJFuyWbbf6gv+cQPvTVbjqIe8qTyNQY/ZbYAqmxfeDqClSd2LXIj4EaqZYa2jD0Wogbu0qB79z7CpSkFC17ctKpqHe4CAPf1Gf0qsXTy1zboE2B9gev2FezNzHpnQe/Nwjqey+1VYXKbjspfbf0j+dFLQN3oYLbt2SXuIWf8NuSWnuxP0D25+KGu5ZicZcAIOkcKoIRR2rZZB4V1mSNuST1rd4HJlQQBAoxXkMqRivDX/wAOUWGubnt0rdYfLEQAAUwt4aKn5NPRFyF97DFttRA9qX3PDisd2Y/JrRCxUlsV1AU2jPWfDNsdJphYylRwBTTSBQ97GAcb11HcmzgwyiqbuLA2WqLt4tVUVwyR52J5roqNWIKAxbaokCqbYogCmoRjR7VBXQG+lWf3EBf8x/lNG436Gqm79P2FOZ0zPZjkNlt71uynWdTav/bBrK5z5dra1e8qf7lpRP5AsfmabZ39f3/nWRzz63rNN7o0w2UNmdxjC+feb/KPk/61JvDtxxquLbtnqbjTHwtPsN9A/wANIM05FSSLERleGtgq943D1FpY+2rik+KxcOEw9tLQ6uT5tz5Ijajb30H4r3hrr81VJBoX4tL7fSj3G/vXTP8AlT6V/ImiLGFCpD+bbLc6QXuN9xAA9tUVtrNXv9P3onNUYS3lRH/0+GE//cxB1sPcWx6R95rh8G4q4xa5eYk8wAPsOw9hX0DDUUKZMFI+dX/CF2ANTGOrNA/Ic/egV8NBDNwm4Rwo3H3/AKV9JzH6DSOx9JpH3QezPLaRGXUpuNO8mAOwA4miHs3LrepfSPptj6flj+L4qvB/9U/4jWnyvk0ijs4V4fwu7yYlj3/b4phkvhBvNm4Cu3pB3gdhG1azK+DTNOlWoSU2j2DwIRQAKMW3XkqxaoZ2zwSpaK6K63FcKRJAoe7jQOKjiuKCoWOkSuXy3WqiK6a4KUdEa5UjUTXDHgKtRagtWrRAWoKviqUoimEZ/9k="/>
          <p:cNvSpPr>
            <a:spLocks noChangeAspect="1" noChangeArrowheads="1"/>
          </p:cNvSpPr>
          <p:nvPr/>
        </p:nvSpPr>
        <p:spPr bwMode="auto">
          <a:xfrm>
            <a:off x="77788" y="-923925"/>
            <a:ext cx="2381250" cy="1914525"/>
          </a:xfrm>
          <a:prstGeom prst="rect">
            <a:avLst/>
          </a:prstGeom>
          <a:noFill/>
          <a:ln w="9525">
            <a:noFill/>
            <a:miter lim="800000"/>
            <a:headEnd/>
            <a:tailEnd/>
          </a:ln>
        </p:spPr>
        <p:txBody>
          <a:bodyPr/>
          <a:lstStyle/>
          <a:p>
            <a:endParaRPr lang="en-US"/>
          </a:p>
        </p:txBody>
      </p:sp>
      <p:pic>
        <p:nvPicPr>
          <p:cNvPr id="18444" name="Picture 12" descr="http://t0.gstatic.com/images?q=tbn:ANd9GcR4Eo5nAwGyP18_v80RjtzO0otZyw9TYP1iLOVkB3gacMU88LiZYg"/>
          <p:cNvPicPr>
            <a:picLocks noChangeAspect="1" noChangeArrowheads="1"/>
          </p:cNvPicPr>
          <p:nvPr/>
        </p:nvPicPr>
        <p:blipFill>
          <a:blip r:embed="rId8" cstate="print"/>
          <a:srcRect/>
          <a:stretch>
            <a:fillRect/>
          </a:stretch>
        </p:blipFill>
        <p:spPr bwMode="auto">
          <a:xfrm>
            <a:off x="2049463" y="4253607"/>
            <a:ext cx="2286000" cy="1536700"/>
          </a:xfrm>
          <a:prstGeom prst="rect">
            <a:avLst/>
          </a:prstGeom>
          <a:ln>
            <a:noFill/>
          </a:ln>
          <a:effectLst>
            <a:softEdge rad="112500"/>
          </a:effectLst>
        </p:spPr>
      </p:pic>
      <p:pic>
        <p:nvPicPr>
          <p:cNvPr id="18445" name="Imagem 16" descr="queijo parmesão -.jpg"/>
          <p:cNvPicPr>
            <a:picLocks noChangeAspect="1"/>
          </p:cNvPicPr>
          <p:nvPr/>
        </p:nvPicPr>
        <p:blipFill>
          <a:blip r:embed="rId9" cstate="print"/>
          <a:srcRect/>
          <a:stretch>
            <a:fillRect/>
          </a:stretch>
        </p:blipFill>
        <p:spPr bwMode="auto">
          <a:xfrm>
            <a:off x="3571875" y="836712"/>
            <a:ext cx="1857375" cy="1852612"/>
          </a:xfrm>
          <a:prstGeom prst="rect">
            <a:avLst/>
          </a:prstGeom>
          <a:ln>
            <a:noFill/>
          </a:ln>
          <a:effectLst>
            <a:softEdge rad="112500"/>
          </a:effectLst>
        </p:spPr>
      </p:pic>
      <p:sp>
        <p:nvSpPr>
          <p:cNvPr id="18446" name="CaixaDeTexto 17"/>
          <p:cNvSpPr txBox="1">
            <a:spLocks noChangeArrowheads="1"/>
          </p:cNvSpPr>
          <p:nvPr/>
        </p:nvSpPr>
        <p:spPr bwMode="auto">
          <a:xfrm>
            <a:off x="713135" y="2298799"/>
            <a:ext cx="1095375" cy="581025"/>
          </a:xfrm>
          <a:prstGeom prst="rect">
            <a:avLst/>
          </a:prstGeom>
          <a:noFill/>
          <a:ln w="9525">
            <a:noFill/>
            <a:miter lim="800000"/>
            <a:headEnd/>
            <a:tailEnd/>
          </a:ln>
        </p:spPr>
        <p:txBody>
          <a:bodyPr>
            <a:spAutoFit/>
          </a:bodyPr>
          <a:lstStyle/>
          <a:p>
            <a:r>
              <a:rPr lang="pt-BR" sz="1600" dirty="0">
                <a:latin typeface="Calibri" pitchFamily="34" charset="0"/>
              </a:rPr>
              <a:t>Pescados</a:t>
            </a:r>
          </a:p>
          <a:p>
            <a:r>
              <a:rPr lang="pt-BR" sz="1600" dirty="0">
                <a:latin typeface="Calibri" pitchFamily="34" charset="0"/>
              </a:rPr>
              <a:t>140 mg</a:t>
            </a:r>
          </a:p>
        </p:txBody>
      </p:sp>
      <p:sp>
        <p:nvSpPr>
          <p:cNvPr id="18447" name="CaixaDeTexto 18"/>
          <p:cNvSpPr txBox="1">
            <a:spLocks noChangeArrowheads="1"/>
          </p:cNvSpPr>
          <p:nvPr/>
        </p:nvSpPr>
        <p:spPr bwMode="auto">
          <a:xfrm>
            <a:off x="3474462" y="2631951"/>
            <a:ext cx="2071688" cy="584775"/>
          </a:xfrm>
          <a:prstGeom prst="rect">
            <a:avLst/>
          </a:prstGeom>
          <a:noFill/>
          <a:ln w="9525">
            <a:noFill/>
            <a:miter lim="800000"/>
            <a:headEnd/>
            <a:tailEnd/>
          </a:ln>
        </p:spPr>
        <p:txBody>
          <a:bodyPr>
            <a:spAutoFit/>
          </a:bodyPr>
          <a:lstStyle/>
          <a:p>
            <a:pPr algn="ctr"/>
            <a:r>
              <a:rPr lang="es-ES" sz="1600" smtClean="0">
                <a:latin typeface="Calibri" pitchFamily="34" charset="0"/>
              </a:rPr>
              <a:t>Queso parmesano 1.200 mg</a:t>
            </a:r>
            <a:endParaRPr lang="es-ES" sz="1600">
              <a:latin typeface="Calibri" pitchFamily="34" charset="0"/>
            </a:endParaRPr>
          </a:p>
        </p:txBody>
      </p:sp>
      <p:sp>
        <p:nvSpPr>
          <p:cNvPr id="18448" name="CaixaDeTexto 19"/>
          <p:cNvSpPr txBox="1">
            <a:spLocks noChangeArrowheads="1"/>
          </p:cNvSpPr>
          <p:nvPr/>
        </p:nvSpPr>
        <p:spPr bwMode="auto">
          <a:xfrm>
            <a:off x="7258174" y="2114525"/>
            <a:ext cx="1418282" cy="584775"/>
          </a:xfrm>
          <a:prstGeom prst="rect">
            <a:avLst/>
          </a:prstGeom>
          <a:noFill/>
          <a:ln w="9525">
            <a:noFill/>
            <a:miter lim="800000"/>
            <a:headEnd/>
            <a:tailEnd/>
          </a:ln>
        </p:spPr>
        <p:txBody>
          <a:bodyPr wrap="square">
            <a:spAutoFit/>
          </a:bodyPr>
          <a:lstStyle/>
          <a:p>
            <a:pPr algn="ctr"/>
            <a:r>
              <a:rPr lang="es-ES" sz="1600" dirty="0" smtClean="0">
                <a:latin typeface="Calibri" pitchFamily="34" charset="0"/>
              </a:rPr>
              <a:t>Setas/Hongos</a:t>
            </a:r>
          </a:p>
          <a:p>
            <a:pPr algn="ctr"/>
            <a:r>
              <a:rPr lang="es-ES" sz="1600" dirty="0" smtClean="0">
                <a:latin typeface="Calibri" pitchFamily="34" charset="0"/>
              </a:rPr>
              <a:t>140 mg</a:t>
            </a:r>
            <a:endParaRPr lang="es-ES" sz="1600" dirty="0">
              <a:latin typeface="Calibri" pitchFamily="34" charset="0"/>
            </a:endParaRPr>
          </a:p>
        </p:txBody>
      </p:sp>
      <p:sp>
        <p:nvSpPr>
          <p:cNvPr id="18449" name="CaixaDeTexto 20"/>
          <p:cNvSpPr txBox="1">
            <a:spLocks noChangeArrowheads="1"/>
          </p:cNvSpPr>
          <p:nvPr/>
        </p:nvSpPr>
        <p:spPr bwMode="auto">
          <a:xfrm>
            <a:off x="373410" y="5257899"/>
            <a:ext cx="1214438" cy="581025"/>
          </a:xfrm>
          <a:prstGeom prst="rect">
            <a:avLst/>
          </a:prstGeom>
          <a:noFill/>
          <a:ln w="9525">
            <a:noFill/>
            <a:miter lim="800000"/>
            <a:headEnd/>
            <a:tailEnd/>
          </a:ln>
        </p:spPr>
        <p:txBody>
          <a:bodyPr>
            <a:spAutoFit/>
          </a:bodyPr>
          <a:lstStyle/>
          <a:p>
            <a:r>
              <a:rPr lang="es-ES" sz="1600" smtClean="0">
                <a:latin typeface="Calibri" pitchFamily="34" charset="0"/>
              </a:rPr>
              <a:t>Tomate</a:t>
            </a:r>
          </a:p>
          <a:p>
            <a:r>
              <a:rPr lang="es-ES" sz="1600" smtClean="0">
                <a:latin typeface="Calibri" pitchFamily="34" charset="0"/>
              </a:rPr>
              <a:t>140 mg</a:t>
            </a:r>
            <a:endParaRPr lang="es-ES" sz="1600">
              <a:latin typeface="Calibri" pitchFamily="34" charset="0"/>
            </a:endParaRPr>
          </a:p>
        </p:txBody>
      </p:sp>
      <p:sp>
        <p:nvSpPr>
          <p:cNvPr id="18450" name="CaixaDeTexto 21"/>
          <p:cNvSpPr txBox="1">
            <a:spLocks noChangeArrowheads="1"/>
          </p:cNvSpPr>
          <p:nvPr/>
        </p:nvSpPr>
        <p:spPr bwMode="auto">
          <a:xfrm>
            <a:off x="1979613" y="3717032"/>
            <a:ext cx="2500312" cy="581025"/>
          </a:xfrm>
          <a:prstGeom prst="rect">
            <a:avLst/>
          </a:prstGeom>
          <a:noFill/>
          <a:ln w="9525">
            <a:noFill/>
            <a:miter lim="800000"/>
            <a:headEnd/>
            <a:tailEnd/>
          </a:ln>
        </p:spPr>
        <p:txBody>
          <a:bodyPr>
            <a:spAutoFit/>
          </a:bodyPr>
          <a:lstStyle/>
          <a:p>
            <a:pPr algn="ctr"/>
            <a:r>
              <a:rPr lang="es-ES" sz="1600" smtClean="0">
                <a:latin typeface="Calibri" pitchFamily="34" charset="0"/>
              </a:rPr>
              <a:t>Carne de pollo</a:t>
            </a:r>
          </a:p>
          <a:p>
            <a:pPr algn="ctr"/>
            <a:r>
              <a:rPr lang="es-ES" sz="1600" smtClean="0">
                <a:latin typeface="Calibri" pitchFamily="34" charset="0"/>
              </a:rPr>
              <a:t>44 mg</a:t>
            </a:r>
            <a:endParaRPr lang="es-ES" sz="1600">
              <a:latin typeface="Calibri" pitchFamily="34" charset="0"/>
            </a:endParaRPr>
          </a:p>
        </p:txBody>
      </p:sp>
      <p:sp>
        <p:nvSpPr>
          <p:cNvPr id="18451" name="CaixaDeTexto 22"/>
          <p:cNvSpPr txBox="1">
            <a:spLocks noChangeArrowheads="1"/>
          </p:cNvSpPr>
          <p:nvPr/>
        </p:nvSpPr>
        <p:spPr bwMode="auto">
          <a:xfrm>
            <a:off x="4803998" y="4068738"/>
            <a:ext cx="2000250" cy="581025"/>
          </a:xfrm>
          <a:prstGeom prst="rect">
            <a:avLst/>
          </a:prstGeom>
          <a:noFill/>
          <a:ln w="9525">
            <a:noFill/>
            <a:miter lim="800000"/>
            <a:headEnd/>
            <a:tailEnd/>
          </a:ln>
        </p:spPr>
        <p:txBody>
          <a:bodyPr>
            <a:spAutoFit/>
          </a:bodyPr>
          <a:lstStyle/>
          <a:p>
            <a:r>
              <a:rPr lang="pt-BR" sz="1600" dirty="0">
                <a:latin typeface="Calibri" pitchFamily="34" charset="0"/>
              </a:rPr>
              <a:t>Carne </a:t>
            </a:r>
            <a:r>
              <a:rPr lang="pt-BR" sz="1600" dirty="0" smtClean="0">
                <a:latin typeface="Calibri" pitchFamily="34" charset="0"/>
              </a:rPr>
              <a:t>de res</a:t>
            </a:r>
            <a:endParaRPr lang="pt-BR" sz="1600" dirty="0">
              <a:latin typeface="Calibri" pitchFamily="34" charset="0"/>
            </a:endParaRPr>
          </a:p>
          <a:p>
            <a:r>
              <a:rPr lang="pt-BR" sz="1600" dirty="0">
                <a:latin typeface="Calibri" pitchFamily="34" charset="0"/>
              </a:rPr>
              <a:t>33 mg</a:t>
            </a:r>
          </a:p>
        </p:txBody>
      </p:sp>
      <p:sp>
        <p:nvSpPr>
          <p:cNvPr id="18452" name="CaixaDeTexto 23"/>
          <p:cNvSpPr txBox="1">
            <a:spLocks noChangeArrowheads="1"/>
          </p:cNvSpPr>
          <p:nvPr/>
        </p:nvSpPr>
        <p:spPr bwMode="auto">
          <a:xfrm>
            <a:off x="7607176" y="4387825"/>
            <a:ext cx="1357312" cy="581025"/>
          </a:xfrm>
          <a:prstGeom prst="rect">
            <a:avLst/>
          </a:prstGeom>
          <a:noFill/>
          <a:ln w="9525">
            <a:noFill/>
            <a:miter lim="800000"/>
            <a:headEnd/>
            <a:tailEnd/>
          </a:ln>
        </p:spPr>
        <p:txBody>
          <a:bodyPr>
            <a:spAutoFit/>
          </a:bodyPr>
          <a:lstStyle/>
          <a:p>
            <a:pPr algn="r"/>
            <a:r>
              <a:rPr lang="es-ES" sz="1600" dirty="0" err="1" smtClean="0">
                <a:latin typeface="Calibri" pitchFamily="34" charset="0"/>
              </a:rPr>
              <a:t>Maiz</a:t>
            </a:r>
            <a:endParaRPr lang="es-ES" sz="1600" dirty="0" smtClean="0">
              <a:latin typeface="Calibri" pitchFamily="34" charset="0"/>
            </a:endParaRPr>
          </a:p>
          <a:p>
            <a:pPr algn="r"/>
            <a:r>
              <a:rPr lang="es-ES" sz="1600" dirty="0" smtClean="0">
                <a:latin typeface="Calibri" pitchFamily="34" charset="0"/>
              </a:rPr>
              <a:t>130 mg</a:t>
            </a:r>
            <a:endParaRPr lang="es-ES" sz="1600" dirty="0">
              <a:latin typeface="Calibri" pitchFamily="34" charset="0"/>
            </a:endParaRPr>
          </a:p>
        </p:txBody>
      </p:sp>
      <p:sp>
        <p:nvSpPr>
          <p:cNvPr id="18453" name="Text Box 57"/>
          <p:cNvSpPr txBox="1">
            <a:spLocks noChangeArrowheads="1"/>
          </p:cNvSpPr>
          <p:nvPr/>
        </p:nvSpPr>
        <p:spPr bwMode="auto">
          <a:xfrm>
            <a:off x="0" y="6247531"/>
            <a:ext cx="1785938" cy="277813"/>
          </a:xfrm>
          <a:prstGeom prst="rect">
            <a:avLst/>
          </a:prstGeom>
          <a:noFill/>
          <a:ln w="9525">
            <a:noFill/>
            <a:miter lim="800000"/>
            <a:headEnd/>
            <a:tailEnd/>
          </a:ln>
        </p:spPr>
        <p:txBody>
          <a:bodyPr>
            <a:spAutoFit/>
          </a:bodyPr>
          <a:lstStyle/>
          <a:p>
            <a:pPr>
              <a:spcBef>
                <a:spcPct val="50000"/>
              </a:spcBef>
            </a:pPr>
            <a:r>
              <a:rPr lang="pt-BR" sz="1200" dirty="0">
                <a:latin typeface="+mn-lt"/>
              </a:rPr>
              <a:t>Fonte: IGIS (2010)</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p:txBody>
          <a:bodyPr/>
          <a:lstStyle/>
          <a:p>
            <a:r>
              <a:rPr lang="pt-BR" b="1" dirty="0" smtClean="0"/>
              <a:t>El Tomate</a:t>
            </a:r>
          </a:p>
        </p:txBody>
      </p:sp>
      <p:pic>
        <p:nvPicPr>
          <p:cNvPr id="17411" name="Picture 8"/>
          <p:cNvPicPr>
            <a:picLocks noChangeAspect="1" noChangeArrowheads="1"/>
          </p:cNvPicPr>
          <p:nvPr/>
        </p:nvPicPr>
        <p:blipFill>
          <a:blip r:embed="rId3" cstate="email"/>
          <a:srcRect/>
          <a:stretch>
            <a:fillRect/>
          </a:stretch>
        </p:blipFill>
        <p:spPr bwMode="auto">
          <a:xfrm>
            <a:off x="1128850" y="1743478"/>
            <a:ext cx="6903764" cy="3341706"/>
          </a:xfrm>
          <a:prstGeom prst="rect">
            <a:avLst/>
          </a:prstGeom>
          <a:noFill/>
          <a:ln w="9525">
            <a:noFill/>
            <a:miter lim="800000"/>
            <a:headEnd/>
            <a:tailEnd/>
          </a:ln>
        </p:spPr>
      </p:pic>
      <p:sp>
        <p:nvSpPr>
          <p:cNvPr id="19460" name="Text Box 6"/>
          <p:cNvSpPr txBox="1">
            <a:spLocks noChangeArrowheads="1"/>
          </p:cNvSpPr>
          <p:nvPr/>
        </p:nvSpPr>
        <p:spPr bwMode="auto">
          <a:xfrm>
            <a:off x="0" y="6286500"/>
            <a:ext cx="2286000" cy="277813"/>
          </a:xfrm>
          <a:prstGeom prst="rect">
            <a:avLst/>
          </a:prstGeom>
          <a:noFill/>
          <a:ln w="9525">
            <a:noFill/>
            <a:miter lim="800000"/>
            <a:headEnd/>
            <a:tailEnd/>
          </a:ln>
        </p:spPr>
        <p:txBody>
          <a:bodyPr>
            <a:spAutoFit/>
          </a:bodyPr>
          <a:lstStyle/>
          <a:p>
            <a:pPr>
              <a:spcBef>
                <a:spcPct val="50000"/>
              </a:spcBef>
            </a:pPr>
            <a:r>
              <a:rPr lang="pt-BR" sz="1200" dirty="0">
                <a:latin typeface="+mn-lt"/>
              </a:rPr>
              <a:t>Fonte: NINOMIYA (1998)</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830" name="Line 102"/>
          <p:cNvSpPr>
            <a:spLocks noChangeShapeType="1"/>
          </p:cNvSpPr>
          <p:nvPr/>
        </p:nvSpPr>
        <p:spPr bwMode="auto">
          <a:xfrm>
            <a:off x="3901826" y="2013868"/>
            <a:ext cx="0" cy="3455988"/>
          </a:xfrm>
          <a:prstGeom prst="line">
            <a:avLst/>
          </a:prstGeom>
          <a:noFill/>
          <a:ln w="12699">
            <a:solidFill>
              <a:schemeClr val="tx1"/>
            </a:solidFill>
            <a:round/>
            <a:headEnd type="none" w="sm" len="sm"/>
            <a:tailEnd type="none" w="sm" len="sm"/>
          </a:ln>
          <a:effectLst/>
        </p:spPr>
        <p:txBody>
          <a:bodyPr wrap="none"/>
          <a:lstStyle/>
          <a:p>
            <a:pPr algn="ctr">
              <a:defRPr/>
            </a:pPr>
            <a:endParaRPr lang="pt-BR" sz="2400" b="1" i="1">
              <a:effectLst>
                <a:outerShdw blurRad="38100" dist="38100" dir="2700000" algn="tl">
                  <a:srgbClr val="000000">
                    <a:alpha val="43137"/>
                  </a:srgbClr>
                </a:outerShdw>
              </a:effectLst>
              <a:latin typeface="+mn-lt"/>
              <a:cs typeface="+mn-cs"/>
            </a:endParaRPr>
          </a:p>
        </p:txBody>
      </p:sp>
      <p:sp>
        <p:nvSpPr>
          <p:cNvPr id="329831" name="Line 103"/>
          <p:cNvSpPr>
            <a:spLocks noChangeShapeType="1"/>
          </p:cNvSpPr>
          <p:nvPr/>
        </p:nvSpPr>
        <p:spPr bwMode="auto">
          <a:xfrm>
            <a:off x="5268664" y="2013868"/>
            <a:ext cx="0" cy="3455988"/>
          </a:xfrm>
          <a:prstGeom prst="line">
            <a:avLst/>
          </a:prstGeom>
          <a:noFill/>
          <a:ln w="12699">
            <a:solidFill>
              <a:schemeClr val="tx1"/>
            </a:solidFill>
            <a:round/>
            <a:headEnd type="none" w="sm" len="sm"/>
            <a:tailEnd type="none" w="sm" len="sm"/>
          </a:ln>
          <a:effectLst/>
        </p:spPr>
        <p:txBody>
          <a:bodyPr wrap="none"/>
          <a:lstStyle/>
          <a:p>
            <a:pPr algn="ctr">
              <a:defRPr/>
            </a:pPr>
            <a:endParaRPr lang="pt-BR" sz="2400" b="1" i="1">
              <a:effectLst>
                <a:outerShdw blurRad="38100" dist="38100" dir="2700000" algn="tl">
                  <a:srgbClr val="000000">
                    <a:alpha val="43137"/>
                  </a:srgbClr>
                </a:outerShdw>
              </a:effectLst>
              <a:latin typeface="+mn-lt"/>
              <a:cs typeface="+mn-cs"/>
            </a:endParaRPr>
          </a:p>
        </p:txBody>
      </p:sp>
      <p:sp>
        <p:nvSpPr>
          <p:cNvPr id="329832" name="Line 104"/>
          <p:cNvSpPr>
            <a:spLocks noChangeShapeType="1"/>
          </p:cNvSpPr>
          <p:nvPr/>
        </p:nvSpPr>
        <p:spPr bwMode="auto">
          <a:xfrm>
            <a:off x="6629151" y="2013868"/>
            <a:ext cx="0" cy="3455988"/>
          </a:xfrm>
          <a:prstGeom prst="line">
            <a:avLst/>
          </a:prstGeom>
          <a:noFill/>
          <a:ln w="12699">
            <a:solidFill>
              <a:schemeClr val="tx1"/>
            </a:solidFill>
            <a:round/>
            <a:headEnd type="none" w="sm" len="sm"/>
            <a:tailEnd type="none" w="sm" len="sm"/>
          </a:ln>
          <a:effectLst/>
        </p:spPr>
        <p:txBody>
          <a:bodyPr wrap="none"/>
          <a:lstStyle/>
          <a:p>
            <a:pPr algn="ctr">
              <a:defRPr/>
            </a:pPr>
            <a:endParaRPr lang="pt-BR" sz="2400" b="1" i="1">
              <a:effectLst>
                <a:outerShdw blurRad="38100" dist="38100" dir="2700000" algn="tl">
                  <a:srgbClr val="000000">
                    <a:alpha val="43137"/>
                  </a:srgbClr>
                </a:outerShdw>
              </a:effectLst>
              <a:latin typeface="+mn-lt"/>
              <a:cs typeface="+mn-cs"/>
            </a:endParaRPr>
          </a:p>
        </p:txBody>
      </p:sp>
      <p:grpSp>
        <p:nvGrpSpPr>
          <p:cNvPr id="21510" name="Grupo 2"/>
          <p:cNvGrpSpPr>
            <a:grpSpLocks/>
          </p:cNvGrpSpPr>
          <p:nvPr/>
        </p:nvGrpSpPr>
        <p:grpSpPr bwMode="auto">
          <a:xfrm>
            <a:off x="2566740" y="2021806"/>
            <a:ext cx="5400675" cy="3457575"/>
            <a:chOff x="2370101" y="1920875"/>
            <a:chExt cx="5400712" cy="3457575"/>
          </a:xfrm>
        </p:grpSpPr>
        <p:sp>
          <p:nvSpPr>
            <p:cNvPr id="4" name="Rectangle 93"/>
            <p:cNvSpPr>
              <a:spLocks noChangeArrowheads="1"/>
            </p:cNvSpPr>
            <p:nvPr/>
          </p:nvSpPr>
          <p:spPr bwMode="auto">
            <a:xfrm>
              <a:off x="2370101" y="1920875"/>
              <a:ext cx="5400712" cy="3457575"/>
            </a:xfrm>
            <a:prstGeom prst="rect">
              <a:avLst/>
            </a:prstGeom>
            <a:noFill/>
            <a:ln w="9525">
              <a:solidFill>
                <a:schemeClr val="tx1"/>
              </a:solidFill>
              <a:miter lim="800000"/>
              <a:headEnd type="none" w="sm" len="sm"/>
              <a:tailEnd type="none" w="sm" len="sm"/>
            </a:ln>
          </p:spPr>
          <p:txBody>
            <a:bodyPr wrap="none" anchor="ctr"/>
            <a:lstStyle/>
            <a:p>
              <a:pPr>
                <a:defRPr/>
              </a:pPr>
              <a:endParaRPr lang="pt-BR">
                <a:effectLst>
                  <a:outerShdw blurRad="38100" dist="38100" dir="2700000" algn="tl">
                    <a:srgbClr val="000000">
                      <a:alpha val="43137"/>
                    </a:srgbClr>
                  </a:outerShdw>
                </a:effectLst>
                <a:latin typeface="+mn-lt"/>
                <a:cs typeface="Arial" charset="0"/>
              </a:endParaRPr>
            </a:p>
          </p:txBody>
        </p:sp>
        <p:sp>
          <p:nvSpPr>
            <p:cNvPr id="21521" name="Rectangle 94"/>
            <p:cNvSpPr>
              <a:spLocks noChangeArrowheads="1"/>
            </p:cNvSpPr>
            <p:nvPr/>
          </p:nvSpPr>
          <p:spPr bwMode="auto">
            <a:xfrm>
              <a:off x="2382838" y="2073275"/>
              <a:ext cx="71437" cy="215900"/>
            </a:xfrm>
            <a:prstGeom prst="rect">
              <a:avLst/>
            </a:prstGeom>
            <a:gradFill rotWithShape="1">
              <a:gsLst>
                <a:gs pos="0">
                  <a:srgbClr val="FFFFFF"/>
                </a:gs>
                <a:gs pos="100000">
                  <a:srgbClr val="006600"/>
                </a:gs>
              </a:gsLst>
              <a:path path="shape">
                <a:fillToRect l="50000" t="50000" r="50000" b="50000"/>
              </a:path>
            </a:gradFill>
            <a:ln w="12700">
              <a:solidFill>
                <a:schemeClr val="tx1"/>
              </a:solidFill>
              <a:miter lim="800000"/>
              <a:headEnd type="none" w="sm" len="sm"/>
              <a:tailEnd type="none" w="sm" len="sm"/>
            </a:ln>
          </p:spPr>
          <p:txBody>
            <a:bodyPr wrap="none" anchor="ctr"/>
            <a:lstStyle/>
            <a:p>
              <a:endParaRPr lang="en-US">
                <a:latin typeface="+mn-lt"/>
              </a:endParaRPr>
            </a:p>
          </p:txBody>
        </p:sp>
        <p:sp>
          <p:nvSpPr>
            <p:cNvPr id="21522" name="Rectangle 95"/>
            <p:cNvSpPr>
              <a:spLocks noChangeArrowheads="1"/>
            </p:cNvSpPr>
            <p:nvPr/>
          </p:nvSpPr>
          <p:spPr bwMode="auto">
            <a:xfrm>
              <a:off x="2379663" y="2562225"/>
              <a:ext cx="146050" cy="215900"/>
            </a:xfrm>
            <a:prstGeom prst="rect">
              <a:avLst/>
            </a:prstGeom>
            <a:gradFill rotWithShape="1">
              <a:gsLst>
                <a:gs pos="0">
                  <a:srgbClr val="FFFFFF"/>
                </a:gs>
                <a:gs pos="100000">
                  <a:srgbClr val="669900"/>
                </a:gs>
              </a:gsLst>
              <a:path path="shape">
                <a:fillToRect l="50000" t="50000" r="50000" b="50000"/>
              </a:path>
            </a:gradFill>
            <a:ln w="12700">
              <a:solidFill>
                <a:schemeClr val="tx1"/>
              </a:solidFill>
              <a:miter lim="800000"/>
              <a:headEnd type="none" w="sm" len="sm"/>
              <a:tailEnd type="none" w="sm" len="sm"/>
            </a:ln>
          </p:spPr>
          <p:txBody>
            <a:bodyPr wrap="none" anchor="ctr"/>
            <a:lstStyle/>
            <a:p>
              <a:endParaRPr lang="en-US">
                <a:latin typeface="+mn-lt"/>
              </a:endParaRPr>
            </a:p>
          </p:txBody>
        </p:sp>
        <p:sp>
          <p:nvSpPr>
            <p:cNvPr id="7" name="Rectangle 96"/>
            <p:cNvSpPr>
              <a:spLocks noChangeArrowheads="1"/>
            </p:cNvSpPr>
            <p:nvPr/>
          </p:nvSpPr>
          <p:spPr bwMode="auto">
            <a:xfrm>
              <a:off x="2382801" y="3051175"/>
              <a:ext cx="438153" cy="215900"/>
            </a:xfrm>
            <a:prstGeom prst="rect">
              <a:avLst/>
            </a:prstGeom>
            <a:gradFill rotWithShape="1">
              <a:gsLst>
                <a:gs pos="0">
                  <a:srgbClr val="99CC00">
                    <a:gamma/>
                    <a:tint val="0"/>
                    <a:invGamma/>
                  </a:srgbClr>
                </a:gs>
                <a:gs pos="100000">
                  <a:srgbClr val="99CC00"/>
                </a:gs>
              </a:gsLst>
              <a:path path="shape">
                <a:fillToRect l="50000" t="50000" r="50000" b="50000"/>
              </a:path>
            </a:gradFill>
            <a:ln w="12700">
              <a:solidFill>
                <a:schemeClr val="tx1"/>
              </a:solidFill>
              <a:miter lim="800000"/>
              <a:headEnd type="none" w="sm" len="sm"/>
              <a:tailEnd type="none" w="sm" len="sm"/>
            </a:ln>
          </p:spPr>
          <p:txBody>
            <a:bodyPr wrap="none" anchor="ctr"/>
            <a:lstStyle/>
            <a:p>
              <a:pPr>
                <a:defRPr/>
              </a:pPr>
              <a:endParaRPr lang="pt-BR">
                <a:effectLst>
                  <a:outerShdw blurRad="38100" dist="38100" dir="2700000" algn="tl">
                    <a:srgbClr val="000000">
                      <a:alpha val="43137"/>
                    </a:srgbClr>
                  </a:outerShdw>
                </a:effectLst>
                <a:latin typeface="+mn-lt"/>
                <a:cs typeface="Arial" charset="0"/>
              </a:endParaRPr>
            </a:p>
          </p:txBody>
        </p:sp>
        <p:sp>
          <p:nvSpPr>
            <p:cNvPr id="8" name="Rectangle 97"/>
            <p:cNvSpPr>
              <a:spLocks noChangeArrowheads="1"/>
            </p:cNvSpPr>
            <p:nvPr/>
          </p:nvSpPr>
          <p:spPr bwMode="auto">
            <a:xfrm>
              <a:off x="2379626" y="3617912"/>
              <a:ext cx="585791" cy="215900"/>
            </a:xfrm>
            <a:prstGeom prst="rect">
              <a:avLst/>
            </a:prstGeom>
            <a:gradFill rotWithShape="1">
              <a:gsLst>
                <a:gs pos="0">
                  <a:srgbClr val="CCCC00">
                    <a:gamma/>
                    <a:tint val="0"/>
                    <a:invGamma/>
                  </a:srgbClr>
                </a:gs>
                <a:gs pos="100000">
                  <a:srgbClr val="CCCC00"/>
                </a:gs>
              </a:gsLst>
              <a:path path="shape">
                <a:fillToRect l="50000" t="50000" r="50000" b="50000"/>
              </a:path>
            </a:gradFill>
            <a:ln w="12700">
              <a:solidFill>
                <a:schemeClr val="tx1"/>
              </a:solidFill>
              <a:miter lim="800000"/>
              <a:headEnd type="none" w="sm" len="sm"/>
              <a:tailEnd type="none" w="sm" len="sm"/>
            </a:ln>
          </p:spPr>
          <p:txBody>
            <a:bodyPr wrap="none" anchor="ctr"/>
            <a:lstStyle/>
            <a:p>
              <a:pPr>
                <a:defRPr/>
              </a:pPr>
              <a:endParaRPr lang="pt-BR">
                <a:effectLst>
                  <a:outerShdw blurRad="38100" dist="38100" dir="2700000" algn="tl">
                    <a:srgbClr val="000000">
                      <a:alpha val="43137"/>
                    </a:srgbClr>
                  </a:outerShdw>
                </a:effectLst>
                <a:latin typeface="+mn-lt"/>
                <a:cs typeface="Arial" charset="0"/>
              </a:endParaRPr>
            </a:p>
          </p:txBody>
        </p:sp>
        <p:sp>
          <p:nvSpPr>
            <p:cNvPr id="20" name="Rectangle 98"/>
            <p:cNvSpPr>
              <a:spLocks noChangeArrowheads="1"/>
            </p:cNvSpPr>
            <p:nvPr/>
          </p:nvSpPr>
          <p:spPr bwMode="auto">
            <a:xfrm>
              <a:off x="2382801" y="4117975"/>
              <a:ext cx="1955813" cy="215900"/>
            </a:xfrm>
            <a:prstGeom prst="rect">
              <a:avLst/>
            </a:prstGeom>
            <a:gradFill rotWithShape="1">
              <a:gsLst>
                <a:gs pos="0">
                  <a:srgbClr val="FFFF00">
                    <a:gamma/>
                    <a:tint val="0"/>
                    <a:invGamma/>
                  </a:srgbClr>
                </a:gs>
                <a:gs pos="100000">
                  <a:srgbClr val="FFFF00"/>
                </a:gs>
              </a:gsLst>
              <a:path path="shape">
                <a:fillToRect l="50000" t="50000" r="50000" b="50000"/>
              </a:path>
            </a:gradFill>
            <a:ln w="12700">
              <a:solidFill>
                <a:schemeClr val="tx1"/>
              </a:solidFill>
              <a:miter lim="800000"/>
              <a:headEnd type="none" w="sm" len="sm"/>
              <a:tailEnd type="none" w="sm" len="sm"/>
            </a:ln>
          </p:spPr>
          <p:txBody>
            <a:bodyPr wrap="none" anchor="ctr"/>
            <a:lstStyle/>
            <a:p>
              <a:pPr>
                <a:defRPr/>
              </a:pPr>
              <a:endParaRPr lang="pt-BR">
                <a:effectLst>
                  <a:outerShdw blurRad="38100" dist="38100" dir="2700000" algn="tl">
                    <a:srgbClr val="000000">
                      <a:alpha val="43137"/>
                    </a:srgbClr>
                  </a:outerShdw>
                </a:effectLst>
                <a:latin typeface="+mn-lt"/>
                <a:cs typeface="Arial" charset="0"/>
              </a:endParaRPr>
            </a:p>
          </p:txBody>
        </p:sp>
        <p:sp>
          <p:nvSpPr>
            <p:cNvPr id="21" name="Rectangle 99"/>
            <p:cNvSpPr>
              <a:spLocks noChangeArrowheads="1"/>
            </p:cNvSpPr>
            <p:nvPr/>
          </p:nvSpPr>
          <p:spPr bwMode="auto">
            <a:xfrm>
              <a:off x="2379626" y="4618037"/>
              <a:ext cx="2824181" cy="215900"/>
            </a:xfrm>
            <a:prstGeom prst="rect">
              <a:avLst/>
            </a:prstGeom>
            <a:gradFill rotWithShape="1">
              <a:gsLst>
                <a:gs pos="0">
                  <a:srgbClr val="FF9933">
                    <a:gamma/>
                    <a:tint val="0"/>
                    <a:invGamma/>
                  </a:srgbClr>
                </a:gs>
                <a:gs pos="100000">
                  <a:srgbClr val="FF9933"/>
                </a:gs>
              </a:gsLst>
              <a:path path="shape">
                <a:fillToRect l="50000" t="50000" r="50000" b="50000"/>
              </a:path>
            </a:gradFill>
            <a:ln w="12700">
              <a:solidFill>
                <a:schemeClr val="tx1"/>
              </a:solidFill>
              <a:miter lim="800000"/>
              <a:headEnd type="none" w="sm" len="sm"/>
              <a:tailEnd type="none" w="sm" len="sm"/>
            </a:ln>
          </p:spPr>
          <p:txBody>
            <a:bodyPr wrap="none" anchor="ctr"/>
            <a:lstStyle/>
            <a:p>
              <a:pPr>
                <a:defRPr/>
              </a:pPr>
              <a:endParaRPr lang="pt-BR">
                <a:effectLst>
                  <a:outerShdw blurRad="38100" dist="38100" dir="2700000" algn="tl">
                    <a:srgbClr val="000000">
                      <a:alpha val="43137"/>
                    </a:srgbClr>
                  </a:outerShdw>
                </a:effectLst>
                <a:latin typeface="+mn-lt"/>
                <a:cs typeface="Arial" charset="0"/>
              </a:endParaRPr>
            </a:p>
          </p:txBody>
        </p:sp>
        <p:sp>
          <p:nvSpPr>
            <p:cNvPr id="22" name="Rectangle 100"/>
            <p:cNvSpPr>
              <a:spLocks noChangeArrowheads="1"/>
            </p:cNvSpPr>
            <p:nvPr/>
          </p:nvSpPr>
          <p:spPr bwMode="auto">
            <a:xfrm>
              <a:off x="2382801" y="5006975"/>
              <a:ext cx="4606957" cy="215900"/>
            </a:xfrm>
            <a:prstGeom prst="rect">
              <a:avLst/>
            </a:prstGeom>
            <a:gradFill rotWithShape="1">
              <a:gsLst>
                <a:gs pos="0">
                  <a:srgbClr val="FF0000">
                    <a:gamma/>
                    <a:tint val="0"/>
                    <a:invGamma/>
                  </a:srgbClr>
                </a:gs>
                <a:gs pos="100000">
                  <a:srgbClr val="FF0000"/>
                </a:gs>
              </a:gsLst>
              <a:path path="shape">
                <a:fillToRect l="50000" t="50000" r="50000" b="50000"/>
              </a:path>
            </a:gradFill>
            <a:ln w="12700">
              <a:solidFill>
                <a:schemeClr val="tx1"/>
              </a:solidFill>
              <a:miter lim="800000"/>
              <a:headEnd type="none" w="sm" len="sm"/>
              <a:tailEnd type="none" w="sm" len="sm"/>
            </a:ln>
          </p:spPr>
          <p:txBody>
            <a:bodyPr wrap="none" anchor="ctr"/>
            <a:lstStyle/>
            <a:p>
              <a:pPr>
                <a:defRPr/>
              </a:pPr>
              <a:endParaRPr lang="pt-BR">
                <a:effectLst>
                  <a:outerShdw blurRad="38100" dist="38100" dir="2700000" algn="tl">
                    <a:srgbClr val="000000">
                      <a:alpha val="43137"/>
                    </a:srgbClr>
                  </a:outerShdw>
                </a:effectLst>
                <a:latin typeface="+mn-lt"/>
                <a:cs typeface="Arial" charset="0"/>
              </a:endParaRPr>
            </a:p>
          </p:txBody>
        </p:sp>
      </p:grpSp>
      <p:sp>
        <p:nvSpPr>
          <p:cNvPr id="25" name="Retângulo 24"/>
          <p:cNvSpPr/>
          <p:nvPr/>
        </p:nvSpPr>
        <p:spPr>
          <a:xfrm>
            <a:off x="1104651" y="1340768"/>
            <a:ext cx="7643813" cy="457200"/>
          </a:xfrm>
          <a:prstGeom prst="rect">
            <a:avLst/>
          </a:prstGeom>
        </p:spPr>
        <p:txBody>
          <a:bodyPr>
            <a:spAutoFit/>
          </a:bodyPr>
          <a:lstStyle/>
          <a:p>
            <a:pPr algn="ctr">
              <a:defRPr/>
            </a:pPr>
            <a:r>
              <a:rPr lang="es-ES" sz="2400" smtClean="0">
                <a:solidFill>
                  <a:srgbClr val="8C230E"/>
                </a:solidFill>
                <a:latin typeface="+mn-lt"/>
                <a:cs typeface="Arial" charset="0"/>
              </a:rPr>
              <a:t>Jamón Serrano</a:t>
            </a:r>
            <a:endParaRPr lang="es-ES" sz="2400">
              <a:solidFill>
                <a:srgbClr val="8C230E"/>
              </a:solidFill>
              <a:latin typeface="+mn-lt"/>
              <a:cs typeface="Arial" charset="0"/>
            </a:endParaRPr>
          </a:p>
        </p:txBody>
      </p:sp>
      <p:sp>
        <p:nvSpPr>
          <p:cNvPr id="21512" name="Text Box 35"/>
          <p:cNvSpPr txBox="1">
            <a:spLocks noChangeArrowheads="1"/>
          </p:cNvSpPr>
          <p:nvPr/>
        </p:nvSpPr>
        <p:spPr bwMode="auto">
          <a:xfrm>
            <a:off x="0" y="6237312"/>
            <a:ext cx="3563938" cy="277812"/>
          </a:xfrm>
          <a:prstGeom prst="rect">
            <a:avLst/>
          </a:prstGeom>
          <a:noFill/>
          <a:ln w="9525">
            <a:noFill/>
            <a:miter lim="800000"/>
            <a:headEnd/>
            <a:tailEnd/>
          </a:ln>
        </p:spPr>
        <p:txBody>
          <a:bodyPr>
            <a:spAutoFit/>
          </a:bodyPr>
          <a:lstStyle/>
          <a:p>
            <a:pPr>
              <a:spcBef>
                <a:spcPct val="50000"/>
              </a:spcBef>
            </a:pPr>
            <a:r>
              <a:rPr lang="pt-BR" sz="1200" dirty="0">
                <a:latin typeface="+mn-lt"/>
              </a:rPr>
              <a:t>Fonte: J. J. CORBATA et al, (1994)</a:t>
            </a:r>
          </a:p>
        </p:txBody>
      </p:sp>
      <p:pic>
        <p:nvPicPr>
          <p:cNvPr id="21513" name="Picture 90" descr="Presunto"/>
          <p:cNvPicPr>
            <a:picLocks noChangeAspect="1" noChangeArrowheads="1"/>
          </p:cNvPicPr>
          <p:nvPr/>
        </p:nvPicPr>
        <p:blipFill>
          <a:blip r:embed="rId3" cstate="print"/>
          <a:srcRect/>
          <a:stretch>
            <a:fillRect/>
          </a:stretch>
        </p:blipFill>
        <p:spPr bwMode="auto">
          <a:xfrm>
            <a:off x="7560514" y="706908"/>
            <a:ext cx="1370013" cy="981075"/>
          </a:xfrm>
          <a:prstGeom prst="rect">
            <a:avLst/>
          </a:prstGeom>
          <a:ln>
            <a:noFill/>
          </a:ln>
          <a:effectLst>
            <a:softEdge rad="112500"/>
          </a:effectLst>
        </p:spPr>
      </p:pic>
      <p:sp>
        <p:nvSpPr>
          <p:cNvPr id="21514" name="Text Box 105"/>
          <p:cNvSpPr txBox="1">
            <a:spLocks noChangeArrowheads="1"/>
          </p:cNvSpPr>
          <p:nvPr/>
        </p:nvSpPr>
        <p:spPr bwMode="auto">
          <a:xfrm>
            <a:off x="2206376" y="5509543"/>
            <a:ext cx="503238" cy="228600"/>
          </a:xfrm>
          <a:prstGeom prst="rect">
            <a:avLst/>
          </a:prstGeom>
          <a:noFill/>
          <a:ln w="12699">
            <a:noFill/>
            <a:miter lim="800000"/>
            <a:headEnd type="none" w="sm" len="sm"/>
            <a:tailEnd type="none" w="sm" len="sm"/>
          </a:ln>
        </p:spPr>
        <p:txBody>
          <a:bodyPr>
            <a:spAutoFit/>
          </a:bodyPr>
          <a:lstStyle/>
          <a:p>
            <a:pPr algn="r">
              <a:spcBef>
                <a:spcPct val="50000"/>
              </a:spcBef>
            </a:pPr>
            <a:r>
              <a:rPr lang="pt-BR" sz="900" i="1">
                <a:latin typeface="+mn-lt"/>
              </a:rPr>
              <a:t>0</a:t>
            </a:r>
          </a:p>
        </p:txBody>
      </p:sp>
      <p:sp>
        <p:nvSpPr>
          <p:cNvPr id="21515" name="Text Box 106"/>
          <p:cNvSpPr txBox="1">
            <a:spLocks noChangeArrowheads="1"/>
          </p:cNvSpPr>
          <p:nvPr/>
        </p:nvSpPr>
        <p:spPr bwMode="auto">
          <a:xfrm>
            <a:off x="3724026" y="5517481"/>
            <a:ext cx="503238" cy="244475"/>
          </a:xfrm>
          <a:prstGeom prst="rect">
            <a:avLst/>
          </a:prstGeom>
          <a:noFill/>
          <a:ln w="12699">
            <a:noFill/>
            <a:miter lim="800000"/>
            <a:headEnd type="none" w="sm" len="sm"/>
            <a:tailEnd type="none" w="sm" len="sm"/>
          </a:ln>
        </p:spPr>
        <p:txBody>
          <a:bodyPr>
            <a:spAutoFit/>
          </a:bodyPr>
          <a:lstStyle/>
          <a:p>
            <a:pPr>
              <a:spcBef>
                <a:spcPct val="50000"/>
              </a:spcBef>
            </a:pPr>
            <a:r>
              <a:rPr lang="pt-BR" sz="1000" b="1" i="1">
                <a:latin typeface="+mn-lt"/>
              </a:rPr>
              <a:t>100</a:t>
            </a:r>
          </a:p>
        </p:txBody>
      </p:sp>
      <p:sp>
        <p:nvSpPr>
          <p:cNvPr id="21516" name="Text Box 107"/>
          <p:cNvSpPr txBox="1">
            <a:spLocks noChangeArrowheads="1"/>
          </p:cNvSpPr>
          <p:nvPr/>
        </p:nvSpPr>
        <p:spPr bwMode="auto">
          <a:xfrm>
            <a:off x="5067051" y="5511131"/>
            <a:ext cx="503238" cy="244475"/>
          </a:xfrm>
          <a:prstGeom prst="rect">
            <a:avLst/>
          </a:prstGeom>
          <a:noFill/>
          <a:ln w="12699">
            <a:noFill/>
            <a:miter lim="800000"/>
            <a:headEnd type="none" w="sm" len="sm"/>
            <a:tailEnd type="none" w="sm" len="sm"/>
          </a:ln>
        </p:spPr>
        <p:txBody>
          <a:bodyPr>
            <a:spAutoFit/>
          </a:bodyPr>
          <a:lstStyle/>
          <a:p>
            <a:pPr>
              <a:spcBef>
                <a:spcPct val="50000"/>
              </a:spcBef>
            </a:pPr>
            <a:r>
              <a:rPr lang="pt-BR" sz="1000" b="1" i="1">
                <a:latin typeface="+mn-lt"/>
              </a:rPr>
              <a:t>200</a:t>
            </a:r>
          </a:p>
        </p:txBody>
      </p:sp>
      <p:sp>
        <p:nvSpPr>
          <p:cNvPr id="21517" name="Text Box 108"/>
          <p:cNvSpPr txBox="1">
            <a:spLocks noChangeArrowheads="1"/>
          </p:cNvSpPr>
          <p:nvPr/>
        </p:nvSpPr>
        <p:spPr bwMode="auto">
          <a:xfrm>
            <a:off x="6430714" y="5527006"/>
            <a:ext cx="503237" cy="244475"/>
          </a:xfrm>
          <a:prstGeom prst="rect">
            <a:avLst/>
          </a:prstGeom>
          <a:noFill/>
          <a:ln w="12699">
            <a:noFill/>
            <a:miter lim="800000"/>
            <a:headEnd type="none" w="sm" len="sm"/>
            <a:tailEnd type="none" w="sm" len="sm"/>
          </a:ln>
        </p:spPr>
        <p:txBody>
          <a:bodyPr>
            <a:spAutoFit/>
          </a:bodyPr>
          <a:lstStyle/>
          <a:p>
            <a:pPr>
              <a:spcBef>
                <a:spcPct val="50000"/>
              </a:spcBef>
            </a:pPr>
            <a:r>
              <a:rPr lang="pt-BR" sz="1000" b="1" i="1">
                <a:latin typeface="+mn-lt"/>
              </a:rPr>
              <a:t>300</a:t>
            </a:r>
          </a:p>
        </p:txBody>
      </p:sp>
      <p:sp>
        <p:nvSpPr>
          <p:cNvPr id="21518" name="Text Box 109"/>
          <p:cNvSpPr txBox="1">
            <a:spLocks noChangeArrowheads="1"/>
          </p:cNvSpPr>
          <p:nvPr/>
        </p:nvSpPr>
        <p:spPr bwMode="auto">
          <a:xfrm>
            <a:off x="7743576" y="5527006"/>
            <a:ext cx="503238" cy="244475"/>
          </a:xfrm>
          <a:prstGeom prst="rect">
            <a:avLst/>
          </a:prstGeom>
          <a:noFill/>
          <a:ln w="12699">
            <a:noFill/>
            <a:miter lim="800000"/>
            <a:headEnd type="none" w="sm" len="sm"/>
            <a:tailEnd type="none" w="sm" len="sm"/>
          </a:ln>
        </p:spPr>
        <p:txBody>
          <a:bodyPr>
            <a:spAutoFit/>
          </a:bodyPr>
          <a:lstStyle/>
          <a:p>
            <a:pPr>
              <a:spcBef>
                <a:spcPct val="50000"/>
              </a:spcBef>
            </a:pPr>
            <a:r>
              <a:rPr lang="pt-BR" sz="1000" b="1" i="1">
                <a:latin typeface="+mn-lt"/>
              </a:rPr>
              <a:t>400</a:t>
            </a:r>
          </a:p>
        </p:txBody>
      </p:sp>
      <p:sp>
        <p:nvSpPr>
          <p:cNvPr id="21519" name="Text Box 110"/>
          <p:cNvSpPr txBox="1">
            <a:spLocks noChangeArrowheads="1"/>
          </p:cNvSpPr>
          <p:nvPr/>
        </p:nvSpPr>
        <p:spPr bwMode="auto">
          <a:xfrm>
            <a:off x="7454651" y="5730206"/>
            <a:ext cx="1008063" cy="244475"/>
          </a:xfrm>
          <a:prstGeom prst="rect">
            <a:avLst/>
          </a:prstGeom>
          <a:noFill/>
          <a:ln w="12699">
            <a:noFill/>
            <a:miter lim="800000"/>
            <a:headEnd type="none" w="sm" len="sm"/>
            <a:tailEnd type="none" w="sm" len="sm"/>
          </a:ln>
        </p:spPr>
        <p:txBody>
          <a:bodyPr>
            <a:spAutoFit/>
          </a:bodyPr>
          <a:lstStyle/>
          <a:p>
            <a:pPr>
              <a:spcBef>
                <a:spcPct val="50000"/>
              </a:spcBef>
            </a:pPr>
            <a:r>
              <a:rPr lang="pt-BR" sz="1000" b="1" i="1">
                <a:latin typeface="+mn-lt"/>
              </a:rPr>
              <a:t>(mg/100g)</a:t>
            </a:r>
          </a:p>
        </p:txBody>
      </p:sp>
      <p:sp>
        <p:nvSpPr>
          <p:cNvPr id="37" name="Título 1"/>
          <p:cNvSpPr>
            <a:spLocks noGrp="1"/>
          </p:cNvSpPr>
          <p:nvPr>
            <p:ph type="title"/>
          </p:nvPr>
        </p:nvSpPr>
        <p:spPr>
          <a:xfrm>
            <a:off x="25152" y="44624"/>
            <a:ext cx="8147248" cy="432048"/>
          </a:xfrm>
        </p:spPr>
        <p:txBody>
          <a:bodyPr/>
          <a:lstStyle/>
          <a:p>
            <a:r>
              <a:rPr lang="es-ES" b="1" smtClean="0"/>
              <a:t>El Jamón Crudo Serrano</a:t>
            </a:r>
          </a:p>
        </p:txBody>
      </p:sp>
      <p:sp>
        <p:nvSpPr>
          <p:cNvPr id="35" name="Text Box 22"/>
          <p:cNvSpPr txBox="1">
            <a:spLocks noChangeArrowheads="1"/>
          </p:cNvSpPr>
          <p:nvPr/>
        </p:nvSpPr>
        <p:spPr bwMode="auto">
          <a:xfrm>
            <a:off x="353565" y="2119562"/>
            <a:ext cx="27717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ES" sz="1600" dirty="0">
                <a:effectLst>
                  <a:outerShdw blurRad="38100" dist="38100" dir="2700000" algn="tl">
                    <a:srgbClr val="C0C0C0"/>
                  </a:outerShdw>
                </a:effectLst>
              </a:rPr>
              <a:t>Carne fresca de cerdo</a:t>
            </a:r>
          </a:p>
        </p:txBody>
      </p:sp>
      <p:sp>
        <p:nvSpPr>
          <p:cNvPr id="36" name="Text Box 23"/>
          <p:cNvSpPr txBox="1">
            <a:spLocks noChangeArrowheads="1"/>
          </p:cNvSpPr>
          <p:nvPr/>
        </p:nvSpPr>
        <p:spPr bwMode="auto">
          <a:xfrm>
            <a:off x="-205036" y="2494107"/>
            <a:ext cx="2771775"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pPr>
            <a:r>
              <a:rPr lang="es-ES" sz="1600" dirty="0">
                <a:effectLst>
                  <a:outerShdw blurRad="38100" dist="38100" dir="2700000" algn="tl">
                    <a:srgbClr val="C0C0C0"/>
                  </a:outerShdw>
                </a:effectLst>
              </a:rPr>
              <a:t>Crecimiento del </a:t>
            </a:r>
            <a:r>
              <a:rPr lang="es-ES" sz="1600" dirty="0" smtClean="0">
                <a:effectLst>
                  <a:outerShdw blurRad="38100" dist="38100" dir="2700000" algn="tl">
                    <a:srgbClr val="C0C0C0"/>
                  </a:outerShdw>
                </a:effectLst>
              </a:rPr>
              <a:t>moho</a:t>
            </a:r>
          </a:p>
          <a:p>
            <a:pPr algn="r">
              <a:spcBef>
                <a:spcPct val="50000"/>
              </a:spcBef>
            </a:pPr>
            <a:r>
              <a:rPr lang="es-ES" sz="1200" dirty="0" smtClean="0">
                <a:effectLst>
                  <a:outerShdw blurRad="38100" dist="38100" dir="2700000" algn="tl">
                    <a:srgbClr val="C0C0C0"/>
                  </a:outerShdw>
                </a:effectLst>
              </a:rPr>
              <a:t>(</a:t>
            </a:r>
            <a:r>
              <a:rPr lang="es-ES" sz="1100" dirty="0" smtClean="0">
                <a:effectLst>
                  <a:outerShdw blurRad="38100" dist="38100" dir="2700000" algn="tl">
                    <a:srgbClr val="C0C0C0"/>
                  </a:outerShdw>
                </a:effectLst>
              </a:rPr>
              <a:t>aprox</a:t>
            </a:r>
            <a:r>
              <a:rPr lang="es-ES" sz="1100" dirty="0">
                <a:effectLst>
                  <a:outerShdw blurRad="38100" dist="38100" dir="2700000" algn="tl">
                    <a:srgbClr val="C0C0C0"/>
                  </a:outerShdw>
                </a:effectLst>
              </a:rPr>
              <a:t>. 15 días</a:t>
            </a:r>
            <a:r>
              <a:rPr lang="es-ES" sz="1200" dirty="0">
                <a:effectLst>
                  <a:outerShdw blurRad="38100" dist="38100" dir="2700000" algn="tl">
                    <a:srgbClr val="C0C0C0"/>
                  </a:outerShdw>
                </a:effectLst>
              </a:rPr>
              <a:t>)</a:t>
            </a:r>
          </a:p>
        </p:txBody>
      </p:sp>
      <p:sp>
        <p:nvSpPr>
          <p:cNvPr id="38" name="Text Box 24"/>
          <p:cNvSpPr txBox="1">
            <a:spLocks noChangeArrowheads="1"/>
          </p:cNvSpPr>
          <p:nvPr/>
        </p:nvSpPr>
        <p:spPr bwMode="auto">
          <a:xfrm>
            <a:off x="466528" y="3066381"/>
            <a:ext cx="27717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ES" sz="1600" dirty="0">
                <a:effectLst>
                  <a:outerShdw blurRad="38100" dist="38100" dir="2700000" algn="tl">
                    <a:srgbClr val="C0C0C0"/>
                  </a:outerShdw>
                </a:effectLst>
              </a:rPr>
              <a:t>Crecimiento del moho</a:t>
            </a:r>
            <a:endParaRPr lang="es-ES" sz="900" dirty="0">
              <a:effectLst>
                <a:outerShdw blurRad="38100" dist="38100" dir="2700000" algn="tl">
                  <a:srgbClr val="C0C0C0"/>
                </a:outerShdw>
              </a:effectLst>
            </a:endParaRPr>
          </a:p>
        </p:txBody>
      </p:sp>
      <p:sp>
        <p:nvSpPr>
          <p:cNvPr id="39" name="Text Box 25"/>
          <p:cNvSpPr txBox="1">
            <a:spLocks noChangeArrowheads="1"/>
          </p:cNvSpPr>
          <p:nvPr/>
        </p:nvSpPr>
        <p:spPr bwMode="auto">
          <a:xfrm>
            <a:off x="891059" y="3263776"/>
            <a:ext cx="18002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s-ES" sz="1000" dirty="0">
                <a:effectLst>
                  <a:outerShdw blurRad="38100" dist="38100" dir="2700000" algn="tl">
                    <a:srgbClr val="C0C0C0"/>
                  </a:outerShdw>
                </a:effectLst>
              </a:rPr>
              <a:t>(baja temperatura, alta</a:t>
            </a:r>
          </a:p>
          <a:p>
            <a:pPr algn="ctr"/>
            <a:r>
              <a:rPr lang="es-ES" sz="1000" dirty="0">
                <a:effectLst>
                  <a:outerShdw blurRad="38100" dist="38100" dir="2700000" algn="tl">
                    <a:srgbClr val="C0C0C0"/>
                  </a:outerShdw>
                </a:effectLst>
              </a:rPr>
              <a:t> humedad, aprox. 2 meses)</a:t>
            </a:r>
          </a:p>
        </p:txBody>
      </p:sp>
      <p:sp>
        <p:nvSpPr>
          <p:cNvPr id="40" name="Text Box 26"/>
          <p:cNvSpPr txBox="1">
            <a:spLocks noChangeArrowheads="1"/>
          </p:cNvSpPr>
          <p:nvPr/>
        </p:nvSpPr>
        <p:spPr bwMode="auto">
          <a:xfrm>
            <a:off x="440581" y="3611116"/>
            <a:ext cx="27717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ES" sz="1600" dirty="0">
                <a:effectLst>
                  <a:outerShdw blurRad="38100" dist="38100" dir="2700000" algn="tl">
                    <a:srgbClr val="C0C0C0"/>
                  </a:outerShdw>
                </a:effectLst>
              </a:rPr>
              <a:t>Crecimiento del moho</a:t>
            </a:r>
            <a:endParaRPr lang="es-ES" sz="900" dirty="0">
              <a:effectLst>
                <a:outerShdw blurRad="38100" dist="38100" dir="2700000" algn="tl">
                  <a:srgbClr val="C0C0C0"/>
                </a:outerShdw>
              </a:effectLst>
            </a:endParaRPr>
          </a:p>
        </p:txBody>
      </p:sp>
      <p:sp>
        <p:nvSpPr>
          <p:cNvPr id="41" name="Text Box 27"/>
          <p:cNvSpPr txBox="1">
            <a:spLocks noChangeArrowheads="1"/>
          </p:cNvSpPr>
          <p:nvPr/>
        </p:nvSpPr>
        <p:spPr bwMode="auto">
          <a:xfrm>
            <a:off x="578693" y="3807966"/>
            <a:ext cx="19446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s-ES" sz="1000" dirty="0">
                <a:effectLst>
                  <a:outerShdw blurRad="38100" dist="38100" dir="2700000" algn="tl">
                    <a:srgbClr val="C0C0C0"/>
                  </a:outerShdw>
                </a:effectLst>
              </a:rPr>
              <a:t>(disminución regulada de la humedad, un mes y medio)</a:t>
            </a:r>
          </a:p>
        </p:txBody>
      </p:sp>
      <p:sp>
        <p:nvSpPr>
          <p:cNvPr id="42" name="Text Box 28"/>
          <p:cNvSpPr txBox="1">
            <a:spLocks noChangeArrowheads="1"/>
          </p:cNvSpPr>
          <p:nvPr/>
        </p:nvSpPr>
        <p:spPr bwMode="auto">
          <a:xfrm>
            <a:off x="1737980" y="4128641"/>
            <a:ext cx="93679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s-ES" sz="1600" dirty="0">
                <a:effectLst>
                  <a:outerShdw blurRad="38100" dist="38100" dir="2700000" algn="tl">
                    <a:srgbClr val="C0C0C0"/>
                  </a:outerShdw>
                </a:effectLst>
              </a:rPr>
              <a:t>Secado</a:t>
            </a:r>
            <a:endParaRPr lang="es-ES" sz="900" dirty="0">
              <a:effectLst>
                <a:outerShdw blurRad="38100" dist="38100" dir="2700000" algn="tl">
                  <a:srgbClr val="C0C0C0"/>
                </a:outerShdw>
              </a:effectLst>
            </a:endParaRPr>
          </a:p>
        </p:txBody>
      </p:sp>
      <p:sp>
        <p:nvSpPr>
          <p:cNvPr id="43" name="Text Box 29"/>
          <p:cNvSpPr txBox="1">
            <a:spLocks noChangeArrowheads="1"/>
          </p:cNvSpPr>
          <p:nvPr/>
        </p:nvSpPr>
        <p:spPr bwMode="auto">
          <a:xfrm>
            <a:off x="853659" y="4345486"/>
            <a:ext cx="179863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s-ES" sz="1000" dirty="0">
                <a:effectLst>
                  <a:outerShdw blurRad="38100" dist="38100" dir="2700000" algn="tl">
                    <a:srgbClr val="C0C0C0"/>
                  </a:outerShdw>
                </a:effectLst>
              </a:rPr>
              <a:t>(en verano, un mes y medio)</a:t>
            </a:r>
          </a:p>
        </p:txBody>
      </p:sp>
      <p:sp>
        <p:nvSpPr>
          <p:cNvPr id="44" name="Text Box 30"/>
          <p:cNvSpPr txBox="1">
            <a:spLocks noChangeArrowheads="1"/>
          </p:cNvSpPr>
          <p:nvPr/>
        </p:nvSpPr>
        <p:spPr bwMode="auto">
          <a:xfrm>
            <a:off x="1104478" y="4626894"/>
            <a:ext cx="17287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ES" sz="1600" dirty="0">
                <a:effectLst>
                  <a:outerShdw blurRad="38100" dist="38100" dir="2700000" algn="tl">
                    <a:srgbClr val="C0C0C0"/>
                  </a:outerShdw>
                </a:effectLst>
              </a:rPr>
              <a:t>Envejecimiento</a:t>
            </a:r>
            <a:endParaRPr lang="es-ES" sz="900" dirty="0">
              <a:effectLst>
                <a:outerShdw blurRad="38100" dist="38100" dir="2700000" algn="tl">
                  <a:srgbClr val="C0C0C0"/>
                </a:outerShdw>
              </a:effectLst>
            </a:endParaRPr>
          </a:p>
        </p:txBody>
      </p:sp>
      <p:sp>
        <p:nvSpPr>
          <p:cNvPr id="45" name="Text Box 31"/>
          <p:cNvSpPr txBox="1">
            <a:spLocks noChangeArrowheads="1"/>
          </p:cNvSpPr>
          <p:nvPr/>
        </p:nvSpPr>
        <p:spPr bwMode="auto">
          <a:xfrm>
            <a:off x="289620" y="4843760"/>
            <a:ext cx="233838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s-ES" sz="1000" dirty="0">
                <a:effectLst>
                  <a:outerShdw blurRad="38100" dist="38100" dir="2700000" algn="tl">
                    <a:srgbClr val="C0C0C0"/>
                  </a:outerShdw>
                </a:effectLst>
              </a:rPr>
              <a:t>(en un sótano especial, un año o más)</a:t>
            </a:r>
          </a:p>
        </p:txBody>
      </p:sp>
      <p:sp>
        <p:nvSpPr>
          <p:cNvPr id="46" name="Text Box 32"/>
          <p:cNvSpPr txBox="1">
            <a:spLocks noChangeArrowheads="1"/>
          </p:cNvSpPr>
          <p:nvPr/>
        </p:nvSpPr>
        <p:spPr bwMode="auto">
          <a:xfrm>
            <a:off x="366291" y="4977265"/>
            <a:ext cx="2466975"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ES" sz="1600" dirty="0" smtClean="0">
                <a:effectLst>
                  <a:outerShdw blurRad="38100" dist="38100" dir="2700000" algn="tl">
                    <a:srgbClr val="C0C0C0"/>
                  </a:outerShdw>
                </a:effectLst>
              </a:rPr>
              <a:t>Jamón </a:t>
            </a:r>
            <a:r>
              <a:rPr lang="es-ES" sz="1600" dirty="0">
                <a:effectLst>
                  <a:outerShdw blurRad="38100" dist="38100" dir="2700000" algn="tl">
                    <a:srgbClr val="C0C0C0"/>
                  </a:outerShdw>
                </a:effectLst>
              </a:rPr>
              <a:t>crudo listo para ser consumido</a:t>
            </a:r>
            <a:endParaRPr lang="es-ES" sz="900" dirty="0">
              <a:effectLst>
                <a:outerShdw blurRad="38100" dist="38100" dir="2700000" algn="tl">
                  <a:srgbClr val="C0C0C0"/>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16473</TotalTime>
  <Words>1747</Words>
  <Application>Microsoft Office PowerPoint</Application>
  <PresentationFormat>Presentación en pantalla (4:3)</PresentationFormat>
  <Paragraphs>506</Paragraphs>
  <Slides>31</Slides>
  <Notes>29</Notes>
  <HiddenSlides>3</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3" baseType="lpstr">
      <vt:lpstr>Tema do Office</vt:lpstr>
      <vt:lpstr>Photo Editor Photo</vt:lpstr>
      <vt:lpstr>Diapositiva 1</vt:lpstr>
      <vt:lpstr>Gustos básicos | Sentido Fisiológico</vt:lpstr>
      <vt:lpstr>Gusto x Sabor</vt:lpstr>
      <vt:lpstr>Diapositiva 4</vt:lpstr>
      <vt:lpstr>Diapositiva 5</vt:lpstr>
      <vt:lpstr>Umami – Comprobación </vt:lpstr>
      <vt:lpstr>Glutamato en la naturaleza Porción 100g de alimento</vt:lpstr>
      <vt:lpstr>El Tomate</vt:lpstr>
      <vt:lpstr>El Jamón Crudo Serrano</vt:lpstr>
      <vt:lpstr>Glutamato  - La leche materno</vt:lpstr>
      <vt:lpstr>Umami – Formas del glutamato</vt:lpstr>
      <vt:lpstr>Diapositiva 12</vt:lpstr>
      <vt:lpstr>Nucleótidos</vt:lpstr>
      <vt:lpstr>Inosinato y Guanilato Natural Porción 100g de alimento</vt:lpstr>
      <vt:lpstr>Sinergia e intensidad</vt:lpstr>
      <vt:lpstr>Efecto Sinérgico MSG x IMP x I+G</vt:lpstr>
      <vt:lpstr>Umami – Mundo </vt:lpstr>
      <vt:lpstr>Consumo per capita – MSG (2013) </vt:lpstr>
      <vt:lpstr>Umami – Seguridad</vt:lpstr>
      <vt:lpstr>Reducción de Sodio | Glutamato Monosodico</vt:lpstr>
      <vt:lpstr>Reducción de Sodio | Papa Chips</vt:lpstr>
      <vt:lpstr>Reducción de Sodio | Sopa</vt:lpstr>
      <vt:lpstr>Umami – Mejora la aceptabilidad</vt:lpstr>
      <vt:lpstr>Ajinomoto - FOOD INGREDIENTS - PRODUCTOS</vt:lpstr>
      <vt:lpstr>KOKUMI - Concepto</vt:lpstr>
      <vt:lpstr>Nuevo Concepto Sensorial</vt:lpstr>
      <vt:lpstr>Diapositiva 27</vt:lpstr>
      <vt:lpstr>Diapositiva 28</vt:lpstr>
      <vt:lpstr>Diapositiva 29</vt:lpstr>
      <vt:lpstr>Diapositiva 30</vt:lpstr>
      <vt:lpstr>Diapositiva 31</vt:lpstr>
    </vt:vector>
  </TitlesOfParts>
  <Company>Ajinomoto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Fonte Calibri – Tam.32</dc:title>
  <dc:creator>stella_munhoz</dc:creator>
  <cp:lastModifiedBy>Monica</cp:lastModifiedBy>
  <cp:revision>480</cp:revision>
  <dcterms:created xsi:type="dcterms:W3CDTF">2011-06-01T20:35:57Z</dcterms:created>
  <dcterms:modified xsi:type="dcterms:W3CDTF">2015-03-11T22:20:51Z</dcterms:modified>
</cp:coreProperties>
</file>